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4" Type="http://schemas.openxmlformats.org/officeDocument/2006/relationships/extended-properties" Target="docProps/app.xml"/><Relationship Id="rId2"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7556500" cy="106934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8" Type="http://schemas.openxmlformats.org/officeDocument/2006/relationships/slide" Target="slides/slide7.xml"/><Relationship Id="rId7" Type="http://schemas.openxmlformats.org/officeDocument/2006/relationships/slide" Target="slides/slide6.xml"/><Relationship Id="rId6" Type="http://schemas.openxmlformats.org/officeDocument/2006/relationships/slide" Target="slides/slide5.xml"/><Relationship Id="rId5" Type="http://schemas.openxmlformats.org/officeDocument/2006/relationships/slide" Target="slides/slide4.xml"/><Relationship Id="rId4" Type="http://schemas.openxmlformats.org/officeDocument/2006/relationships/slide" Target="slides/slide3.xml"/><Relationship Id="rId3" Type="http://schemas.openxmlformats.org/officeDocument/2006/relationships/slide" Target="slides/slide2.xml"/><Relationship Id="rId28" Type="http://schemas.openxmlformats.org/officeDocument/2006/relationships/viewProps" Target="viewProps.xml"/><Relationship Id="rId27" Type="http://schemas.openxmlformats.org/officeDocument/2006/relationships/tableStyles" Target="tableStyles.xml"/><Relationship Id="rId26" Type="http://schemas.openxmlformats.org/officeDocument/2006/relationships/presProps" Target="presProps.xml"/><Relationship Id="rId25" Type="http://schemas.openxmlformats.org/officeDocument/2006/relationships/slide" Target="slides/slide24.xml"/><Relationship Id="rId24" Type="http://schemas.openxmlformats.org/officeDocument/2006/relationships/slide" Target="slides/slide23.xml"/><Relationship Id="rId23" Type="http://schemas.openxmlformats.org/officeDocument/2006/relationships/slide" Target="slides/slide22.xml"/><Relationship Id="rId22" Type="http://schemas.openxmlformats.org/officeDocument/2006/relationships/slide" Target="slides/slide21.xml"/><Relationship Id="rId21" Type="http://schemas.openxmlformats.org/officeDocument/2006/relationships/slide" Target="slides/slide20.xml"/><Relationship Id="rId20" Type="http://schemas.openxmlformats.org/officeDocument/2006/relationships/slide" Target="slides/slide19.xml"/><Relationship Id="rId2" Type="http://schemas.openxmlformats.org/officeDocument/2006/relationships/slide" Target="slides/slide1.xml"/><Relationship Id="rId19" Type="http://schemas.openxmlformats.org/officeDocument/2006/relationships/slide" Target="slides/slide18.xml"/><Relationship Id="rId18" Type="http://schemas.openxmlformats.org/officeDocument/2006/relationships/slide" Target="slides/slide17.xml"/><Relationship Id="rId17" Type="http://schemas.openxmlformats.org/officeDocument/2006/relationships/slide" Target="slides/slide16.xml"/><Relationship Id="rId16" Type="http://schemas.openxmlformats.org/officeDocument/2006/relationships/slide" Target="slides/slide15.xml"/><Relationship Id="rId15" Type="http://schemas.openxmlformats.org/officeDocument/2006/relationships/slide" Target="slides/slide14.xml"/><Relationship Id="rId14" Type="http://schemas.openxmlformats.org/officeDocument/2006/relationships/slide" Target="slides/slide13.xml"/><Relationship Id="rId13" Type="http://schemas.openxmlformats.org/officeDocument/2006/relationships/slide" Target="slides/slide12.xml"/><Relationship Id="rId12" Type="http://schemas.openxmlformats.org/officeDocument/2006/relationships/slide" Target="slides/slide11.xml"/><Relationship Id="rId11" Type="http://schemas.openxmlformats.org/officeDocument/2006/relationships/slide" Target="slides/slide10.xml"/><Relationship Id="rId10" Type="http://schemas.openxmlformats.org/officeDocument/2006/relationships/slide" Target="slides/slide9.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image" Target="../media/image2.jpeg"/><Relationship Id="rId3" Type="http://schemas.openxmlformats.org/officeDocument/2006/relationships/image" Target="../media/image1.jpeg"/><Relationship Id="rId2" Type="http://schemas.openxmlformats.org/officeDocument/2006/relationships/hyperlink" Target="https://std.samr.gov.c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6" Type="http://schemas.openxmlformats.org/officeDocument/2006/relationships/hyperlink" Target="5.3.2.3" TargetMode="External"/><Relationship Id="rId5" Type="http://schemas.openxmlformats.org/officeDocument/2006/relationships/hyperlink" Target="5.3.2.2" TargetMode="External"/><Relationship Id="rId4" Type="http://schemas.openxmlformats.org/officeDocument/2006/relationships/hyperlink" Target="5.3.2.1" TargetMode="External"/><Relationship Id="rId3" Type="http://schemas.openxmlformats.org/officeDocument/2006/relationships/hyperlink" Target="5.3.1.2" TargetMode="External"/><Relationship Id="rId2" Type="http://schemas.openxmlformats.org/officeDocument/2006/relationships/hyperlink" Target="5.3.1.1"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9" Type="http://schemas.openxmlformats.org/officeDocument/2006/relationships/hyperlink" Target="5.3.2.2" TargetMode="External"/><Relationship Id="rId8" Type="http://schemas.openxmlformats.org/officeDocument/2006/relationships/hyperlink" Target="6.3.2.2" TargetMode="External"/><Relationship Id="rId7" Type="http://schemas.openxmlformats.org/officeDocument/2006/relationships/hyperlink" Target="5.3.2.1" TargetMode="External"/><Relationship Id="rId6" Type="http://schemas.openxmlformats.org/officeDocument/2006/relationships/hyperlink" Target="6.3.2.1" TargetMode="External"/><Relationship Id="rId5" Type="http://schemas.openxmlformats.org/officeDocument/2006/relationships/hyperlink" Target="5.3.1.2" TargetMode="External"/><Relationship Id="rId4" Type="http://schemas.openxmlformats.org/officeDocument/2006/relationships/hyperlink" Target="6.3.1.2" TargetMode="External"/><Relationship Id="rId3" Type="http://schemas.openxmlformats.org/officeDocument/2006/relationships/hyperlink" Target="5.3.1.1" TargetMode="External"/><Relationship Id="rId2" Type="http://schemas.openxmlformats.org/officeDocument/2006/relationships/hyperlink" Target="6.3.1.1" TargetMode="External"/><Relationship Id="rId11" Type="http://schemas.openxmlformats.org/officeDocument/2006/relationships/hyperlink" Target="5.3.2.3" TargetMode="External"/><Relationship Id="rId10" Type="http://schemas.openxmlformats.org/officeDocument/2006/relationships/hyperlink" Target="6.3.2.3"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7" Type="http://schemas.openxmlformats.org/officeDocument/2006/relationships/hyperlink" Target="6.9.4.2" TargetMode="External"/><Relationship Id="rId6" Type="http://schemas.openxmlformats.org/officeDocument/2006/relationships/hyperlink" Target="6.9.4.1" TargetMode="External"/><Relationship Id="rId5" Type="http://schemas.openxmlformats.org/officeDocument/2006/relationships/hyperlink" Target="6.9.3.4" TargetMode="External"/><Relationship Id="rId4" Type="http://schemas.openxmlformats.org/officeDocument/2006/relationships/hyperlink" Target="6.9.3.3" TargetMode="External"/><Relationship Id="rId3" Type="http://schemas.openxmlformats.org/officeDocument/2006/relationships/hyperlink" Target="6.9.3.2" TargetMode="External"/><Relationship Id="rId2" Type="http://schemas.openxmlformats.org/officeDocument/2006/relationships/hyperlink" Target="6.9.3.1"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6.9.4.3"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5" Type="http://schemas.openxmlformats.org/officeDocument/2006/relationships/image" Target="../media/image12.jpeg"/><Relationship Id="rId4" Type="http://schemas.openxmlformats.org/officeDocument/2006/relationships/image" Target="../media/image11.jpeg"/><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9" Type="http://schemas.openxmlformats.org/officeDocument/2006/relationships/slide" Target="slide9.xml"/><Relationship Id="rId8" Type="http://schemas.openxmlformats.org/officeDocument/2006/relationships/slide" Target="slide17.xml"/><Relationship Id="rId7" Type="http://schemas.openxmlformats.org/officeDocument/2006/relationships/slide" Target="slide16.xml"/><Relationship Id="rId6" Type="http://schemas.openxmlformats.org/officeDocument/2006/relationships/slide" Target="slide15.xml"/><Relationship Id="rId5" Type="http://schemas.openxmlformats.org/officeDocument/2006/relationships/slide" Target="slide7.xml"/><Relationship Id="rId4" Type="http://schemas.openxmlformats.org/officeDocument/2006/relationships/slide" Target="slide4.xml"/><Relationship Id="rId3" Type="http://schemas.openxmlformats.org/officeDocument/2006/relationships/slide" Target="slide3.xml"/><Relationship Id="rId2" Type="http://schemas.openxmlformats.org/officeDocument/2006/relationships/slide" Target="slide1.xml"/><Relationship Id="rId17" Type="http://schemas.openxmlformats.org/officeDocument/2006/relationships/slide" Target="slide19.xml"/><Relationship Id="rId16" Type="http://schemas.openxmlformats.org/officeDocument/2006/relationships/slide" Target="slide6.xml"/><Relationship Id="rId15" Type="http://schemas.openxmlformats.org/officeDocument/2006/relationships/slide" Target="slide5.xml"/><Relationship Id="rId14" Type="http://schemas.openxmlformats.org/officeDocument/2006/relationships/slide" Target="slide18.xml"/><Relationship Id="rId13" Type="http://schemas.openxmlformats.org/officeDocument/2006/relationships/slide" Target="slide14.xml"/><Relationship Id="rId12" Type="http://schemas.openxmlformats.org/officeDocument/2006/relationships/slide" Target="slide13.xml"/><Relationship Id="rId11" Type="http://schemas.openxmlformats.org/officeDocument/2006/relationships/slide" Target="slide12.xml"/><Relationship Id="rId10" Type="http://schemas.openxmlformats.org/officeDocument/2006/relationships/slide" Target="slide1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9" Type="http://schemas.openxmlformats.org/officeDocument/2006/relationships/hyperlink" Target="5.3.2.3" TargetMode="External"/><Relationship Id="rId8" Type="http://schemas.openxmlformats.org/officeDocument/2006/relationships/hyperlink" Target="6.3.2.2" TargetMode="External"/><Relationship Id="rId7" Type="http://schemas.openxmlformats.org/officeDocument/2006/relationships/hyperlink" Target="5.3.2.2" TargetMode="External"/><Relationship Id="rId6" Type="http://schemas.openxmlformats.org/officeDocument/2006/relationships/hyperlink" Target="6.3.2.1" TargetMode="External"/><Relationship Id="rId5" Type="http://schemas.openxmlformats.org/officeDocument/2006/relationships/hyperlink" Target="6.3.1.2" TargetMode="External"/><Relationship Id="rId4" Type="http://schemas.openxmlformats.org/officeDocument/2006/relationships/hyperlink" Target="5.3.1.2" TargetMode="External"/><Relationship Id="rId3" Type="http://schemas.openxmlformats.org/officeDocument/2006/relationships/hyperlink" Target="6.3.1.1" TargetMode="External"/><Relationship Id="rId2" Type="http://schemas.openxmlformats.org/officeDocument/2006/relationships/hyperlink" Target="5.3.1.1" TargetMode="External"/><Relationship Id="rId10" Type="http://schemas.openxmlformats.org/officeDocument/2006/relationships/hyperlink" Target="6.3.2.3"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4" Type="http://schemas.openxmlformats.org/officeDocument/2006/relationships/image" Target="../media/image15.jpeg"/><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9" Type="http://schemas.openxmlformats.org/officeDocument/2006/relationships/hyperlink" Target="5.3.2.3" TargetMode="External"/><Relationship Id="rId8" Type="http://schemas.openxmlformats.org/officeDocument/2006/relationships/hyperlink" Target="5.3.2.2" TargetMode="External"/><Relationship Id="rId7" Type="http://schemas.openxmlformats.org/officeDocument/2006/relationships/hyperlink" Target="6.3.2.1" TargetMode="External"/><Relationship Id="rId6" Type="http://schemas.openxmlformats.org/officeDocument/2006/relationships/hyperlink" Target="5.3.2.1" TargetMode="External"/><Relationship Id="rId5" Type="http://schemas.openxmlformats.org/officeDocument/2006/relationships/hyperlink" Target="6.3.1.2" TargetMode="External"/><Relationship Id="rId4" Type="http://schemas.openxmlformats.org/officeDocument/2006/relationships/hyperlink" Target="5.3.1.2" TargetMode="External"/><Relationship Id="rId3" Type="http://schemas.openxmlformats.org/officeDocument/2006/relationships/hyperlink" Target="6.3.1.1" TargetMode="External"/><Relationship Id="rId2" Type="http://schemas.openxmlformats.org/officeDocument/2006/relationships/hyperlink" Target="5.3.1.1" TargetMode="External"/><Relationship Id="rId11" Type="http://schemas.openxmlformats.org/officeDocument/2006/relationships/hyperlink" Target="6.3.2.3" TargetMode="External"/><Relationship Id="rId10" Type="http://schemas.openxmlformats.org/officeDocument/2006/relationships/hyperlink" Target="6.3.2.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7" Type="http://schemas.openxmlformats.org/officeDocument/2006/relationships/hyperlink" Target="3.18.3.3" TargetMode="External"/><Relationship Id="rId6" Type="http://schemas.openxmlformats.org/officeDocument/2006/relationships/hyperlink" Target="3.8.3.3" TargetMode="External"/><Relationship Id="rId5" Type="http://schemas.openxmlformats.org/officeDocument/2006/relationships/hyperlink" Target="3.18.3.2" TargetMode="External"/><Relationship Id="rId4" Type="http://schemas.openxmlformats.org/officeDocument/2006/relationships/hyperlink" Target="3.8.3.2" TargetMode="External"/><Relationship Id="rId3" Type="http://schemas.openxmlformats.org/officeDocument/2006/relationships/hyperlink" Target="3.18.3.1" TargetMode="External"/><Relationship Id="rId2" Type="http://schemas.openxmlformats.org/officeDocument/2006/relationships/hyperlink" Target="3.8.3.1"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p:nvPr/>
        </p:nvSpPr>
        <p:spPr>
          <a:xfrm>
            <a:off x="880953" y="1475215"/>
            <a:ext cx="6115050" cy="998219"/>
          </a:xfrm>
          <a:prstGeom prst="rect">
            <a:avLst/>
          </a:prstGeom>
        </p:spPr>
        <p:txBody>
          <a:bodyPr vert="horz" wrap="square" lIns="0" tIns="0" rIns="0" bIns="0"/>
          <a:lstStyle/>
          <a:p>
            <a:pPr algn="l" rtl="0" eaLnBrk="0">
              <a:lnSpc>
                <a:spcPct val="94808"/>
              </a:lnSpc>
              <a:tabLst/>
            </a:pPr>
            <a:endParaRPr lang="Arial" altLang="Arial" sz="100" dirty="0"/>
          </a:p>
          <a:p>
            <a:pPr marL="12700" algn="l" rtl="0" eaLnBrk="0">
              <a:lnSpc>
                <a:spcPct val="96000"/>
              </a:lnSpc>
              <a:tabLst/>
            </a:pPr>
            <a:r>
              <a:rPr sz="2500" b="1" kern="0" spc="-120" dirty="0">
                <a:solidFill>
                  <a:srgbClr val="000000">
                    <a:alpha val="100000"/>
                  </a:srgbClr>
                </a:solidFill>
                <a:latin typeface="SimSun"/>
                <a:ea typeface="SimSun"/>
                <a:cs typeface="SimSun"/>
              </a:rPr>
              <a:t>中</a:t>
            </a:r>
            <a:r>
              <a:rPr sz="2500" kern="0" spc="880" dirty="0">
                <a:solidFill>
                  <a:srgbClr val="000000">
                    <a:alpha val="100000"/>
                  </a:srgbClr>
                </a:solidFill>
                <a:latin typeface="SimSun"/>
                <a:ea typeface="SimSun"/>
                <a:cs typeface="SimSun"/>
              </a:rPr>
              <a:t> </a:t>
            </a:r>
            <a:r>
              <a:rPr sz="2500" b="1" kern="0" spc="-120" dirty="0">
                <a:solidFill>
                  <a:srgbClr val="000000">
                    <a:alpha val="100000"/>
                  </a:srgbClr>
                </a:solidFill>
                <a:latin typeface="SimSun"/>
                <a:ea typeface="SimSun"/>
                <a:cs typeface="SimSun"/>
              </a:rPr>
              <a:t>华</a:t>
            </a:r>
            <a:r>
              <a:rPr sz="2500" kern="0" spc="890" dirty="0">
                <a:solidFill>
                  <a:srgbClr val="000000">
                    <a:alpha val="100000"/>
                  </a:srgbClr>
                </a:solidFill>
                <a:latin typeface="SimSun"/>
                <a:ea typeface="SimSun"/>
                <a:cs typeface="SimSun"/>
              </a:rPr>
              <a:t> </a:t>
            </a:r>
            <a:r>
              <a:rPr sz="2500" b="1" kern="0" spc="-120" dirty="0">
                <a:solidFill>
                  <a:srgbClr val="000000">
                    <a:alpha val="100000"/>
                  </a:srgbClr>
                </a:solidFill>
                <a:latin typeface="SimSun"/>
                <a:ea typeface="SimSun"/>
                <a:cs typeface="SimSun"/>
              </a:rPr>
              <a:t>人</a:t>
            </a:r>
            <a:r>
              <a:rPr sz="2500" kern="0" spc="-120" dirty="0">
                <a:solidFill>
                  <a:srgbClr val="000000">
                    <a:alpha val="100000"/>
                  </a:srgbClr>
                </a:solidFill>
                <a:latin typeface="SimSun"/>
                <a:ea typeface="SimSun"/>
                <a:cs typeface="SimSun"/>
              </a:rPr>
              <a:t>  </a:t>
            </a:r>
            <a:r>
              <a:rPr sz="2500" b="1" kern="0" spc="-120" dirty="0">
                <a:solidFill>
                  <a:srgbClr val="000000">
                    <a:alpha val="100000"/>
                  </a:srgbClr>
                </a:solidFill>
                <a:latin typeface="SimSun"/>
                <a:ea typeface="SimSun"/>
                <a:cs typeface="SimSun"/>
              </a:rPr>
              <a:t>民</a:t>
            </a:r>
            <a:r>
              <a:rPr sz="2500" kern="0" spc="870" dirty="0">
                <a:solidFill>
                  <a:srgbClr val="000000">
                    <a:alpha val="100000"/>
                  </a:srgbClr>
                </a:solidFill>
                <a:latin typeface="SimSun"/>
                <a:ea typeface="SimSun"/>
                <a:cs typeface="SimSun"/>
              </a:rPr>
              <a:t> </a:t>
            </a:r>
            <a:r>
              <a:rPr sz="2500" b="1" kern="0" spc="-120" dirty="0">
                <a:solidFill>
                  <a:srgbClr val="000000">
                    <a:alpha val="100000"/>
                  </a:srgbClr>
                </a:solidFill>
                <a:latin typeface="SimSun"/>
                <a:ea typeface="SimSun"/>
                <a:cs typeface="SimSun"/>
              </a:rPr>
              <a:t>共</a:t>
            </a:r>
            <a:r>
              <a:rPr sz="2500" kern="0" spc="880" dirty="0">
                <a:solidFill>
                  <a:srgbClr val="000000">
                    <a:alpha val="100000"/>
                  </a:srgbClr>
                </a:solidFill>
                <a:latin typeface="SimSun"/>
                <a:ea typeface="SimSun"/>
                <a:cs typeface="SimSun"/>
              </a:rPr>
              <a:t> </a:t>
            </a:r>
            <a:r>
              <a:rPr sz="2500" b="1" kern="0" spc="-120" dirty="0">
                <a:solidFill>
                  <a:srgbClr val="000000">
                    <a:alpha val="100000"/>
                  </a:srgbClr>
                </a:solidFill>
                <a:latin typeface="SimSun"/>
                <a:ea typeface="SimSun"/>
                <a:cs typeface="SimSun"/>
              </a:rPr>
              <a:t>和</a:t>
            </a:r>
            <a:r>
              <a:rPr sz="2500" kern="0" spc="-120" dirty="0">
                <a:solidFill>
                  <a:srgbClr val="000000">
                    <a:alpha val="100000"/>
                  </a:srgbClr>
                </a:solidFill>
                <a:latin typeface="SimSun"/>
                <a:ea typeface="SimSun"/>
                <a:cs typeface="SimSun"/>
              </a:rPr>
              <a:t>  </a:t>
            </a:r>
            <a:r>
              <a:rPr sz="2500" b="1" kern="0" spc="-120" dirty="0">
                <a:solidFill>
                  <a:srgbClr val="000000">
                    <a:alpha val="100000"/>
                  </a:srgbClr>
                </a:solidFill>
                <a:latin typeface="SimSun"/>
                <a:ea typeface="SimSun"/>
                <a:cs typeface="SimSun"/>
              </a:rPr>
              <a:t>国</a:t>
            </a:r>
            <a:r>
              <a:rPr sz="2500" kern="0" spc="-120" dirty="0">
                <a:solidFill>
                  <a:srgbClr val="000000">
                    <a:alpha val="100000"/>
                  </a:srgbClr>
                </a:solidFill>
                <a:latin typeface="SimSun"/>
                <a:ea typeface="SimSun"/>
                <a:cs typeface="SimSun"/>
              </a:rPr>
              <a:t>  </a:t>
            </a:r>
            <a:r>
              <a:rPr sz="2500" b="1" kern="0" spc="-130" dirty="0">
                <a:solidFill>
                  <a:srgbClr val="000000">
                    <a:alpha val="100000"/>
                  </a:srgbClr>
                </a:solidFill>
                <a:latin typeface="SimSun"/>
                <a:ea typeface="SimSun"/>
                <a:cs typeface="SimSun"/>
              </a:rPr>
              <a:t>国</a:t>
            </a:r>
            <a:r>
              <a:rPr sz="2500" kern="0" spc="890" dirty="0">
                <a:solidFill>
                  <a:srgbClr val="000000">
                    <a:alpha val="100000"/>
                  </a:srgbClr>
                </a:solidFill>
                <a:latin typeface="SimSun"/>
                <a:ea typeface="SimSun"/>
                <a:cs typeface="SimSun"/>
              </a:rPr>
              <a:t> </a:t>
            </a:r>
            <a:r>
              <a:rPr sz="2500" b="1" kern="0" spc="-130" dirty="0">
                <a:solidFill>
                  <a:srgbClr val="000000">
                    <a:alpha val="100000"/>
                  </a:srgbClr>
                </a:solidFill>
                <a:latin typeface="SimSun"/>
                <a:ea typeface="SimSun"/>
                <a:cs typeface="SimSun"/>
              </a:rPr>
              <a:t>家</a:t>
            </a:r>
            <a:r>
              <a:rPr sz="2500" kern="0" spc="890" dirty="0">
                <a:solidFill>
                  <a:srgbClr val="000000">
                    <a:alpha val="100000"/>
                  </a:srgbClr>
                </a:solidFill>
                <a:latin typeface="SimSun"/>
                <a:ea typeface="SimSun"/>
                <a:cs typeface="SimSun"/>
              </a:rPr>
              <a:t> </a:t>
            </a:r>
            <a:r>
              <a:rPr sz="2500" b="1" kern="0" spc="-130" dirty="0">
                <a:solidFill>
                  <a:srgbClr val="000000">
                    <a:alpha val="100000"/>
                  </a:srgbClr>
                </a:solidFill>
                <a:latin typeface="SimSun"/>
                <a:ea typeface="SimSun"/>
                <a:cs typeface="SimSun"/>
              </a:rPr>
              <a:t>标</a:t>
            </a:r>
            <a:r>
              <a:rPr sz="2500" kern="0" spc="890" dirty="0">
                <a:solidFill>
                  <a:srgbClr val="000000">
                    <a:alpha val="100000"/>
                  </a:srgbClr>
                </a:solidFill>
                <a:latin typeface="SimSun"/>
                <a:ea typeface="SimSun"/>
                <a:cs typeface="SimSun"/>
              </a:rPr>
              <a:t> </a:t>
            </a:r>
            <a:r>
              <a:rPr sz="2500" b="1" kern="0" spc="-130" dirty="0">
                <a:solidFill>
                  <a:srgbClr val="000000">
                    <a:alpha val="100000"/>
                  </a:srgbClr>
                </a:solidFill>
                <a:latin typeface="SimSun"/>
                <a:ea typeface="SimSun"/>
                <a:cs typeface="SimSun"/>
              </a:rPr>
              <a:t>准</a:t>
            </a:r>
            <a:endParaRPr lang="SimSun" altLang="SimSun" sz="2500" dirty="0"/>
          </a:p>
          <a:p>
            <a:pPr algn="l" rtl="0" eaLnBrk="0">
              <a:lnSpc>
                <a:spcPct val="140000"/>
              </a:lnSpc>
              <a:tabLst/>
            </a:pPr>
            <a:endParaRPr lang="Arial" altLang="Arial" sz="1000" dirty="0"/>
          </a:p>
          <a:p>
            <a:pPr marL="4652009" algn="l" rtl="0" eaLnBrk="0">
              <a:lnSpc>
                <a:spcPts val="871"/>
              </a:lnSpc>
              <a:spcBef>
                <a:spcPts val="361"/>
              </a:spcBef>
              <a:tabLst/>
            </a:pPr>
            <a:r>
              <a:rPr sz="1200" b="1" kern="0" spc="0" dirty="0">
                <a:solidFill>
                  <a:srgbClr val="000000">
                    <a:alpha val="100000"/>
                  </a:srgbClr>
                </a:solidFill>
                <a:latin typeface="SimSun"/>
                <a:ea typeface="SimSun"/>
                <a:cs typeface="SimSun"/>
              </a:rPr>
              <a:t>GB</a:t>
            </a:r>
            <a:r>
              <a:rPr sz="1200" kern="0" spc="170" dirty="0">
                <a:solidFill>
                  <a:srgbClr val="000000">
                    <a:alpha val="100000"/>
                  </a:srgbClr>
                </a:solidFill>
                <a:latin typeface="SimSun"/>
                <a:ea typeface="SimSun"/>
                <a:cs typeface="SimSun"/>
              </a:rPr>
              <a:t>   </a:t>
            </a:r>
            <a:r>
              <a:rPr sz="1200" b="1" kern="0" spc="0" dirty="0">
                <a:solidFill>
                  <a:srgbClr val="000000">
                    <a:alpha val="100000"/>
                  </a:srgbClr>
                </a:solidFill>
                <a:latin typeface="SimSun"/>
                <a:ea typeface="SimSun"/>
                <a:cs typeface="SimSun"/>
              </a:rPr>
              <a:t>17565—2022</a:t>
            </a:r>
            <a:endParaRPr lang="SimSun" altLang="SimSun" sz="1200" dirty="0"/>
          </a:p>
          <a:p>
            <a:pPr marL="4708525" algn="l" rtl="0" eaLnBrk="0">
              <a:lnSpc>
                <a:spcPts val="1851"/>
              </a:lnSpc>
              <a:tabLst/>
            </a:pPr>
            <a:r>
              <a:rPr sz="900" b="1" kern="0" spc="10" dirty="0">
                <a:solidFill>
                  <a:srgbClr val="000000">
                    <a:alpha val="100000"/>
                  </a:srgbClr>
                </a:solidFill>
                <a:latin typeface="SimSun"/>
                <a:ea typeface="SimSun"/>
                <a:cs typeface="SimSun"/>
              </a:rPr>
              <a:t>代替</a:t>
            </a:r>
            <a:r>
              <a:rPr sz="900" kern="0" spc="10" dirty="0">
                <a:solidFill>
                  <a:srgbClr val="000000">
                    <a:alpha val="100000"/>
                  </a:srgbClr>
                </a:solidFill>
                <a:latin typeface="SimSun"/>
                <a:ea typeface="SimSun"/>
                <a:cs typeface="SimSun"/>
              </a:rPr>
              <a:t> </a:t>
            </a:r>
            <a:r>
              <a:rPr sz="900" b="1" kern="0" spc="0" dirty="0">
                <a:solidFill>
                  <a:srgbClr val="000000">
                    <a:alpha val="100000"/>
                  </a:srgbClr>
                </a:solidFill>
                <a:latin typeface="SimSun"/>
                <a:ea typeface="SimSun"/>
                <a:cs typeface="SimSun"/>
              </a:rPr>
              <a:t>GB</a:t>
            </a:r>
            <a:r>
              <a:rPr sz="900" kern="0" spc="250" dirty="0">
                <a:solidFill>
                  <a:srgbClr val="000000">
                    <a:alpha val="100000"/>
                  </a:srgbClr>
                </a:solidFill>
                <a:latin typeface="SimSun"/>
                <a:ea typeface="SimSun"/>
                <a:cs typeface="SimSun"/>
              </a:rPr>
              <a:t>  </a:t>
            </a:r>
            <a:r>
              <a:rPr sz="900" b="1" kern="0" spc="10" dirty="0">
                <a:solidFill>
                  <a:srgbClr val="000000">
                    <a:alpha val="100000"/>
                  </a:srgbClr>
                </a:solidFill>
                <a:latin typeface="SimSun"/>
                <a:ea typeface="SimSun"/>
                <a:cs typeface="SimSun"/>
              </a:rPr>
              <a:t>17565—2007</a:t>
            </a:r>
            <a:endParaRPr lang="SimSun" altLang="SimSun" sz="900" dirty="0"/>
          </a:p>
        </p:txBody>
      </p:sp>
      <p:graphicFrame>
        <p:nvGraphicFramePr>
          <p:cNvPr id="4" name="table 4"/>
          <p:cNvGraphicFramePr>
            <a:graphicFrameLocks noGrp="1"/>
          </p:cNvGraphicFramePr>
          <p:nvPr/>
        </p:nvGraphicFramePr>
        <p:xfrm>
          <a:off x="1924035" y="7467629"/>
          <a:ext cx="3708400" cy="666114"/>
        </p:xfrm>
        <a:graphic>
          <a:graphicData uri="http://schemas.openxmlformats.org/drawingml/2006/table">
            <a:tbl>
              <a:tblPr/>
              <a:tblGrid>
                <a:gridCol w="3708400"/>
              </a:tblGrid>
              <a:tr h="659764">
                <a:tc>
                  <a:txBody>
                    <a:bodyPr/>
                    <a:lstStyle/>
                    <a:p>
                      <a:pPr algn="l" rtl="0" eaLnBrk="0">
                        <a:lnSpc>
                          <a:spcPct val="110000"/>
                        </a:lnSpc>
                        <a:tabLst/>
                      </a:pPr>
                      <a:endParaRPr lang="Arial" altLang="Arial" sz="700" dirty="0"/>
                    </a:p>
                    <a:p>
                      <a:pPr marL="114300" indent="247015" algn="l" rtl="0" eaLnBrk="0">
                        <a:lnSpc>
                          <a:spcPct val="110000"/>
                        </a:lnSpc>
                        <a:spcBef>
                          <a:spcPts val="5"/>
                        </a:spcBef>
                        <a:tabLst/>
                      </a:pPr>
                      <a:r>
                        <a:rPr sz="900" kern="0" spc="-20" dirty="0">
                          <a:solidFill>
                            <a:srgbClr val="2C59B4">
                              <a:alpha val="100000"/>
                            </a:srgbClr>
                          </a:solidFill>
                          <a:latin typeface="SimSun"/>
                          <a:ea typeface="SimSun"/>
                          <a:cs typeface="SimSun"/>
                        </a:rPr>
                        <a:t>国家标准全文公开系统专用，此文本仅供个人学习、研究之用，    </a:t>
                      </a:r>
                      <a:r>
                        <a:rPr sz="900" kern="0" spc="0" dirty="0">
                          <a:solidFill>
                            <a:srgbClr val="2C59B4">
                              <a:alpha val="100000"/>
                            </a:srgbClr>
                          </a:solidFill>
                          <a:latin typeface="SimSun"/>
                          <a:ea typeface="SimSun"/>
                          <a:cs typeface="SimSun"/>
                        </a:rPr>
                        <a:t>未经授权，禁止复制</a:t>
                      </a:r>
                      <a:r>
                        <a:rPr sz="900" kern="0" spc="-10" dirty="0">
                          <a:solidFill>
                            <a:srgbClr val="2C59B4">
                              <a:alpha val="100000"/>
                            </a:srgbClr>
                          </a:solidFill>
                          <a:latin typeface="SimSun"/>
                          <a:ea typeface="SimSun"/>
                          <a:cs typeface="SimSun"/>
                        </a:rPr>
                        <a:t>、发行、汇编、翻译或网络传播等，侵权必究。</a:t>
                      </a:r>
                      <a:endParaRPr lang="SimSun" altLang="SimSun" sz="900" dirty="0"/>
                    </a:p>
                    <a:p>
                      <a:pPr marL="819150" algn="l" rtl="0" eaLnBrk="0">
                        <a:lnSpc>
                          <a:spcPct val="96000"/>
                        </a:lnSpc>
                        <a:spcBef>
                          <a:spcPts val="130"/>
                        </a:spcBef>
                        <a:tabLst/>
                      </a:pPr>
                      <a:r>
                        <a:rPr sz="900" kern="0" spc="-10" dirty="0">
                          <a:solidFill>
                            <a:srgbClr val="2C59B4">
                              <a:alpha val="100000"/>
                            </a:srgbClr>
                          </a:solidFill>
                          <a:latin typeface="SimSun"/>
                          <a:ea typeface="SimSun"/>
                          <a:cs typeface="SimSun"/>
                        </a:rPr>
                        <a:t>全国标准信息公共服务平台：</a:t>
                      </a:r>
                      <a:r>
                        <a:rPr sz="900" kern="0" spc="-10" dirty="0">
                          <a:solidFill>
                            <a:srgbClr val="2C59B4">
                              <a:alpha val="100000"/>
                            </a:srgbClr>
                          </a:solidFill>
                          <a:latin typeface="Times New Roman"/>
                          <a:ea typeface="Times New Roman"/>
                          <a:cs typeface="Times New Roman"/>
                          <a:hlinkClick xmlns:r="http://schemas.openxmlformats.org/officeDocument/2006/relationships" r:id="rId2" tooltip="">
                            <a:extLst>
                              <a:ext uri="{DAF060AB-1E55-43B9-8AAB-6FB025537F2F}">
                                <wpsdc:hlinkClr xmlns:wpsdc="http://www.wps.cn/officeDocument/2017/drawingmlCustomData" val="2C59B4"/>
                                <wpsdc:folHlinkClr xmlns:wpsdc="http://www.wps.cn/officeDocument/2017/drawingmlCustomData" val="2C59B4"/>
                                <wpsdc:hlinkUnderline xmlns:wpsdc="http://www.wps.cn/officeDocument/2017/drawingmlCustomData" val="0"/>
                              </a:ext>
                            </a:extLst>
                          </a:hlinkClick>
                        </a:rPr>
                        <a:t>https://std.samr.gov.cn</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6350" cap="flat" cmpd="sng" algn="ctr">
                      <a:solidFill>
                        <a:srgbClr val="0000FF"/>
                      </a:solidFill>
                      <a:prstDash val="solid"/>
                      <a:round/>
                      <a:headEnd type="none" w="med" len="med"/>
                      <a:tailEnd type="none" w="med" len="med"/>
                    </a:lnT>
                    <a:lnB w="6350" cap="flat" cmpd="sng" algn="ctr">
                      <a:solidFill>
                        <a:srgbClr val="0000FF"/>
                      </a:solidFill>
                      <a:prstDash val="solid"/>
                      <a:round/>
                      <a:headEnd type="none" w="med" len="med"/>
                      <a:tailEnd type="none" w="med" len="med"/>
                    </a:lnB>
                  </a:tcPr>
                </a:tc>
              </a:tr>
            </a:tbl>
          </a:graphicData>
        </a:graphic>
      </p:graphicFrame>
      <p:pic>
        <p:nvPicPr>
          <p:cNvPr id="6" name="picture 6"/>
          <p:cNvPicPr>
            <a:picLocks noChangeAspect="1"/>
          </p:cNvPicPr>
          <p:nvPr/>
        </p:nvPicPr>
        <p:blipFill>
          <a:blip r:embed="rId3"/>
          <a:stretch>
            <a:fillRect/>
          </a:stretch>
        </p:blipFill>
        <p:spPr>
          <a:xfrm rot="21600000">
            <a:off x="5080008" y="412765"/>
            <a:ext cx="1562079" cy="806388"/>
          </a:xfrm>
          <a:prstGeom prst="rect">
            <a:avLst/>
          </a:prstGeom>
        </p:spPr>
      </p:pic>
      <p:sp>
        <p:nvSpPr>
          <p:cNvPr id="8" name="textbox 8"/>
          <p:cNvSpPr/>
          <p:nvPr/>
        </p:nvSpPr>
        <p:spPr>
          <a:xfrm>
            <a:off x="2068381" y="4120846"/>
            <a:ext cx="3778250" cy="395604"/>
          </a:xfrm>
          <a:prstGeom prst="rect">
            <a:avLst/>
          </a:prstGeom>
        </p:spPr>
        <p:txBody>
          <a:bodyPr vert="horz" wrap="square" lIns="0" tIns="0" rIns="0" bIns="0"/>
          <a:lstStyle/>
          <a:p>
            <a:pPr algn="l" rtl="0" eaLnBrk="0">
              <a:lnSpc>
                <a:spcPct val="87535"/>
              </a:lnSpc>
              <a:tabLst/>
            </a:pPr>
            <a:endParaRPr lang="Arial" altLang="Arial" sz="100" dirty="0"/>
          </a:p>
          <a:p>
            <a:pPr marL="12700" algn="l" rtl="0" eaLnBrk="0">
              <a:lnSpc>
                <a:spcPct val="97000"/>
              </a:lnSpc>
              <a:tabLst/>
            </a:pPr>
            <a:r>
              <a:rPr sz="2500" b="1" kern="0" spc="170" dirty="0">
                <a:solidFill>
                  <a:srgbClr val="000000">
                    <a:alpha val="100000"/>
                  </a:srgbClr>
                </a:solidFill>
                <a:latin typeface="SimHei"/>
                <a:ea typeface="SimHei"/>
                <a:cs typeface="SimHei"/>
              </a:rPr>
              <a:t>防盗安全门通用技术条件</a:t>
            </a:r>
            <a:endParaRPr lang="SimHei" altLang="SimHei" sz="2500" dirty="0"/>
          </a:p>
        </p:txBody>
      </p:sp>
      <p:sp>
        <p:nvSpPr>
          <p:cNvPr id="10" name="textbox 10"/>
          <p:cNvSpPr/>
          <p:nvPr/>
        </p:nvSpPr>
        <p:spPr>
          <a:xfrm>
            <a:off x="2454093" y="9485898"/>
            <a:ext cx="2388235" cy="502919"/>
          </a:xfrm>
          <a:prstGeom prst="rect">
            <a:avLst/>
          </a:prstGeom>
        </p:spPr>
        <p:txBody>
          <a:bodyPr vert="horz" wrap="square" lIns="0" tIns="0" rIns="0" bIns="0"/>
          <a:lstStyle/>
          <a:p>
            <a:pPr algn="l" rtl="0" eaLnBrk="0">
              <a:lnSpc>
                <a:spcPct val="81096"/>
              </a:lnSpc>
              <a:tabLst/>
            </a:pPr>
            <a:endParaRPr lang="Arial" altLang="Arial" sz="100" dirty="0"/>
          </a:p>
          <a:p>
            <a:pPr marL="12700" algn="l" rtl="0" eaLnBrk="0">
              <a:lnSpc>
                <a:spcPct val="86000"/>
              </a:lnSpc>
              <a:tabLst/>
            </a:pPr>
            <a:r>
              <a:rPr sz="1600" b="1" kern="0" spc="240" dirty="0">
                <a:solidFill>
                  <a:srgbClr val="000000">
                    <a:alpha val="100000"/>
                  </a:srgbClr>
                </a:solidFill>
                <a:latin typeface="SimSun"/>
                <a:ea typeface="SimSun"/>
                <a:cs typeface="SimSun"/>
              </a:rPr>
              <a:t>国家市场监督管理总局</a:t>
            </a:r>
            <a:endParaRPr lang="SimSun" altLang="SimSun" sz="1600" dirty="0"/>
          </a:p>
          <a:p>
            <a:pPr marL="12700" algn="l" rtl="0" eaLnBrk="0">
              <a:lnSpc>
                <a:spcPct val="97000"/>
              </a:lnSpc>
              <a:spcBef>
                <a:spcPts val="248"/>
              </a:spcBef>
              <a:tabLst/>
            </a:pPr>
            <a:r>
              <a:rPr sz="1600" b="1" kern="0" spc="230" dirty="0">
                <a:solidFill>
                  <a:srgbClr val="000000">
                    <a:alpha val="100000"/>
                  </a:srgbClr>
                </a:solidFill>
                <a:latin typeface="SimSun"/>
                <a:ea typeface="SimSun"/>
                <a:cs typeface="SimSun"/>
              </a:rPr>
              <a:t>国家标准化管理委员会</a:t>
            </a:r>
            <a:endParaRPr lang="SimSun" altLang="SimSun" sz="1600" dirty="0"/>
          </a:p>
        </p:txBody>
      </p:sp>
      <p:sp>
        <p:nvSpPr>
          <p:cNvPr id="12" name="textbox 12"/>
          <p:cNvSpPr/>
          <p:nvPr/>
        </p:nvSpPr>
        <p:spPr>
          <a:xfrm>
            <a:off x="1746226" y="4815951"/>
            <a:ext cx="4412615" cy="172720"/>
          </a:xfrm>
          <a:prstGeom prst="rect">
            <a:avLst/>
          </a:prstGeom>
        </p:spPr>
        <p:txBody>
          <a:bodyPr vert="horz" wrap="square" lIns="0" tIns="0" rIns="0" bIns="0"/>
          <a:lstStyle/>
          <a:p>
            <a:pPr algn="l" rtl="0" eaLnBrk="0">
              <a:lnSpc>
                <a:spcPct val="88215"/>
              </a:lnSpc>
              <a:tabLst/>
            </a:pPr>
            <a:endParaRPr lang="Arial" altLang="Arial" sz="100" dirty="0"/>
          </a:p>
          <a:p>
            <a:pPr marL="12700" algn="l" rtl="0" eaLnBrk="0">
              <a:lnSpc>
                <a:spcPct val="80000"/>
              </a:lnSpc>
              <a:tabLst/>
            </a:pPr>
            <a:r>
              <a:rPr sz="1200" b="1" kern="0" spc="0" dirty="0">
                <a:solidFill>
                  <a:srgbClr val="000000">
                    <a:alpha val="100000"/>
                  </a:srgbClr>
                </a:solidFill>
                <a:latin typeface="Times New Roman"/>
                <a:ea typeface="Times New Roman"/>
                <a:cs typeface="Times New Roman"/>
              </a:rPr>
              <a:t>General</a:t>
            </a:r>
            <a:r>
              <a:rPr sz="1200" b="1" kern="0" spc="70" dirty="0">
                <a:solidFill>
                  <a:srgbClr val="000000">
                    <a:alpha val="100000"/>
                  </a:srgbClr>
                </a:solidFill>
                <a:latin typeface="Times New Roman"/>
                <a:ea typeface="Times New Roman"/>
                <a:cs typeface="Times New Roman"/>
              </a:rPr>
              <a:t>   </a:t>
            </a:r>
            <a:r>
              <a:rPr sz="1200" b="1" kern="0" spc="0" dirty="0">
                <a:solidFill>
                  <a:srgbClr val="000000">
                    <a:alpha val="100000"/>
                  </a:srgbClr>
                </a:solidFill>
                <a:latin typeface="Times New Roman"/>
                <a:ea typeface="Times New Roman"/>
                <a:cs typeface="Times New Roman"/>
              </a:rPr>
              <a:t>specifications</a:t>
            </a:r>
            <a:r>
              <a:rPr sz="1200" b="1" kern="0" spc="70" dirty="0">
                <a:solidFill>
                  <a:srgbClr val="000000">
                    <a:alpha val="100000"/>
                  </a:srgbClr>
                </a:solidFill>
                <a:latin typeface="Times New Roman"/>
                <a:ea typeface="Times New Roman"/>
                <a:cs typeface="Times New Roman"/>
              </a:rPr>
              <a:t>   </a:t>
            </a:r>
            <a:r>
              <a:rPr sz="1200" b="1" kern="0" spc="0" dirty="0">
                <a:solidFill>
                  <a:srgbClr val="000000">
                    <a:alpha val="100000"/>
                  </a:srgbClr>
                </a:solidFill>
                <a:latin typeface="Times New Roman"/>
                <a:ea typeface="Times New Roman"/>
                <a:cs typeface="Times New Roman"/>
              </a:rPr>
              <a:t>for</a:t>
            </a:r>
            <a:r>
              <a:rPr sz="1200" b="1" kern="0" spc="70" dirty="0">
                <a:solidFill>
                  <a:srgbClr val="000000">
                    <a:alpha val="100000"/>
                  </a:srgbClr>
                </a:solidFill>
                <a:latin typeface="Times New Roman"/>
                <a:ea typeface="Times New Roman"/>
                <a:cs typeface="Times New Roman"/>
              </a:rPr>
              <a:t>   </a:t>
            </a:r>
            <a:r>
              <a:rPr sz="1200" b="1" kern="0" spc="0" dirty="0">
                <a:solidFill>
                  <a:srgbClr val="000000">
                    <a:alpha val="100000"/>
                  </a:srgbClr>
                </a:solidFill>
                <a:latin typeface="Times New Roman"/>
                <a:ea typeface="Times New Roman"/>
                <a:cs typeface="Times New Roman"/>
              </a:rPr>
              <a:t>burglary</a:t>
            </a:r>
            <a:r>
              <a:rPr sz="1200" b="1" kern="0" spc="70" dirty="0">
                <a:solidFill>
                  <a:srgbClr val="000000">
                    <a:alpha val="100000"/>
                  </a:srgbClr>
                </a:solidFill>
                <a:latin typeface="Times New Roman"/>
                <a:ea typeface="Times New Roman"/>
                <a:cs typeface="Times New Roman"/>
              </a:rPr>
              <a:t>-</a:t>
            </a:r>
            <a:r>
              <a:rPr sz="1200" b="1" kern="0" spc="0" dirty="0">
                <a:solidFill>
                  <a:srgbClr val="000000">
                    <a:alpha val="100000"/>
                  </a:srgbClr>
                </a:solidFill>
                <a:latin typeface="Times New Roman"/>
                <a:ea typeface="Times New Roman"/>
                <a:cs typeface="Times New Roman"/>
              </a:rPr>
              <a:t>resistant</a:t>
            </a:r>
            <a:r>
              <a:rPr sz="1200" b="1" kern="0" spc="70" dirty="0">
                <a:solidFill>
                  <a:srgbClr val="000000">
                    <a:alpha val="100000"/>
                  </a:srgbClr>
                </a:solidFill>
                <a:latin typeface="Times New Roman"/>
                <a:ea typeface="Times New Roman"/>
                <a:cs typeface="Times New Roman"/>
              </a:rPr>
              <a:t>   </a:t>
            </a:r>
            <a:r>
              <a:rPr sz="1200" b="1" kern="0" spc="0" dirty="0">
                <a:solidFill>
                  <a:srgbClr val="000000">
                    <a:alpha val="100000"/>
                  </a:srgbClr>
                </a:solidFill>
                <a:latin typeface="Times New Roman"/>
                <a:ea typeface="Times New Roman"/>
                <a:cs typeface="Times New Roman"/>
              </a:rPr>
              <a:t>security</a:t>
            </a:r>
            <a:r>
              <a:rPr sz="1200" b="1" kern="0" spc="70" dirty="0">
                <a:solidFill>
                  <a:srgbClr val="000000">
                    <a:alpha val="100000"/>
                  </a:srgbClr>
                </a:solidFill>
                <a:latin typeface="Times New Roman"/>
                <a:ea typeface="Times New Roman"/>
                <a:cs typeface="Times New Roman"/>
              </a:rPr>
              <a:t>   </a:t>
            </a:r>
            <a:r>
              <a:rPr sz="1200" b="1" kern="0" spc="0" dirty="0">
                <a:solidFill>
                  <a:srgbClr val="000000">
                    <a:alpha val="100000"/>
                  </a:srgbClr>
                </a:solidFill>
                <a:latin typeface="Times New Roman"/>
                <a:ea typeface="Times New Roman"/>
                <a:cs typeface="Times New Roman"/>
              </a:rPr>
              <a:t>doors</a:t>
            </a:r>
            <a:endParaRPr lang="Times New Roman" altLang="Times New Roman" sz="1200" dirty="0"/>
          </a:p>
        </p:txBody>
      </p:sp>
      <p:sp>
        <p:nvSpPr>
          <p:cNvPr id="14" name="textbox 14"/>
          <p:cNvSpPr/>
          <p:nvPr/>
        </p:nvSpPr>
        <p:spPr>
          <a:xfrm>
            <a:off x="5768101" y="9026980"/>
            <a:ext cx="1228089" cy="207645"/>
          </a:xfrm>
          <a:prstGeom prst="rect">
            <a:avLst/>
          </a:prstGeom>
        </p:spPr>
        <p:txBody>
          <a:bodyPr vert="horz" wrap="square" lIns="0" tIns="0" rIns="0" bIns="0"/>
          <a:lstStyle/>
          <a:p>
            <a:pPr algn="l" rtl="0" eaLnBrk="0">
              <a:lnSpc>
                <a:spcPct val="87254"/>
              </a:lnSpc>
              <a:tabLst/>
            </a:pPr>
            <a:endParaRPr lang="Arial" altLang="Arial" sz="100" dirty="0"/>
          </a:p>
          <a:p>
            <a:pPr marL="12700" algn="l" rtl="0" eaLnBrk="0">
              <a:lnSpc>
                <a:spcPct val="99000"/>
              </a:lnSpc>
              <a:tabLst/>
            </a:pPr>
            <a:r>
              <a:rPr sz="1200" b="1" kern="0" spc="10" dirty="0">
                <a:solidFill>
                  <a:srgbClr val="000000">
                    <a:alpha val="100000"/>
                  </a:srgbClr>
                </a:solidFill>
                <a:latin typeface="SimHei"/>
                <a:ea typeface="SimHei"/>
                <a:cs typeface="SimHei"/>
              </a:rPr>
              <a:t>2024-01-01</a:t>
            </a:r>
            <a:r>
              <a:rPr sz="1200" kern="0" spc="270" dirty="0">
                <a:solidFill>
                  <a:srgbClr val="000000">
                    <a:alpha val="100000"/>
                  </a:srgbClr>
                </a:solidFill>
                <a:latin typeface="SimHei"/>
                <a:ea typeface="SimHei"/>
                <a:cs typeface="SimHei"/>
              </a:rPr>
              <a:t> </a:t>
            </a:r>
            <a:r>
              <a:rPr sz="1200" b="1" kern="0" spc="10" dirty="0">
                <a:solidFill>
                  <a:srgbClr val="000000">
                    <a:alpha val="100000"/>
                  </a:srgbClr>
                </a:solidFill>
                <a:latin typeface="SimHei"/>
                <a:ea typeface="SimHei"/>
                <a:cs typeface="SimHei"/>
              </a:rPr>
              <a:t>实施</a:t>
            </a:r>
            <a:endParaRPr lang="SimHei" altLang="SimHei" sz="1200" dirty="0"/>
          </a:p>
        </p:txBody>
      </p:sp>
      <p:sp>
        <p:nvSpPr>
          <p:cNvPr id="16" name="textbox 16"/>
          <p:cNvSpPr/>
          <p:nvPr/>
        </p:nvSpPr>
        <p:spPr>
          <a:xfrm>
            <a:off x="878592" y="9026345"/>
            <a:ext cx="1205864" cy="207009"/>
          </a:xfrm>
          <a:prstGeom prst="rect">
            <a:avLst/>
          </a:prstGeom>
        </p:spPr>
        <p:txBody>
          <a:bodyPr vert="horz" wrap="square" lIns="0" tIns="0" rIns="0" bIns="0"/>
          <a:lstStyle/>
          <a:p>
            <a:pPr algn="l" rtl="0" eaLnBrk="0">
              <a:lnSpc>
                <a:spcPct val="83348"/>
              </a:lnSpc>
              <a:tabLst/>
            </a:pPr>
            <a:endParaRPr lang="Arial" altLang="Arial" sz="100" dirty="0"/>
          </a:p>
          <a:p>
            <a:pPr marL="12700" algn="l" rtl="0" eaLnBrk="0">
              <a:lnSpc>
                <a:spcPct val="99000"/>
              </a:lnSpc>
              <a:tabLst/>
            </a:pPr>
            <a:r>
              <a:rPr sz="1200" b="1" kern="0" spc="20" dirty="0">
                <a:solidFill>
                  <a:srgbClr val="000000">
                    <a:alpha val="100000"/>
                  </a:srgbClr>
                </a:solidFill>
                <a:latin typeface="SimHei"/>
                <a:ea typeface="SimHei"/>
                <a:cs typeface="SimHei"/>
              </a:rPr>
              <a:t>2022-12-0</a:t>
            </a:r>
            <a:r>
              <a:rPr sz="1200" b="1" kern="0" spc="10" dirty="0">
                <a:solidFill>
                  <a:srgbClr val="000000">
                    <a:alpha val="100000"/>
                  </a:srgbClr>
                </a:solidFill>
                <a:latin typeface="SimHei"/>
                <a:ea typeface="SimHei"/>
                <a:cs typeface="SimHei"/>
              </a:rPr>
              <a:t>1</a:t>
            </a:r>
            <a:r>
              <a:rPr sz="1200" kern="0" spc="10" dirty="0">
                <a:solidFill>
                  <a:srgbClr val="000000">
                    <a:alpha val="100000"/>
                  </a:srgbClr>
                </a:solidFill>
                <a:latin typeface="SimHei"/>
                <a:ea typeface="SimHei"/>
                <a:cs typeface="SimHei"/>
              </a:rPr>
              <a:t> </a:t>
            </a:r>
            <a:r>
              <a:rPr sz="1200" b="1" kern="0" spc="10" dirty="0">
                <a:solidFill>
                  <a:srgbClr val="000000">
                    <a:alpha val="100000"/>
                  </a:srgbClr>
                </a:solidFill>
                <a:latin typeface="SimHei"/>
                <a:ea typeface="SimHei"/>
                <a:cs typeface="SimHei"/>
              </a:rPr>
              <a:t>发布</a:t>
            </a:r>
            <a:endParaRPr lang="SimHei" altLang="SimHei" sz="1200" dirty="0"/>
          </a:p>
        </p:txBody>
      </p:sp>
      <p:pic>
        <p:nvPicPr>
          <p:cNvPr id="18" name="picture 18"/>
          <p:cNvPicPr>
            <a:picLocks noChangeAspect="1"/>
          </p:cNvPicPr>
          <p:nvPr/>
        </p:nvPicPr>
        <p:blipFill>
          <a:blip r:embed="rId4"/>
          <a:stretch>
            <a:fillRect/>
          </a:stretch>
        </p:blipFill>
        <p:spPr>
          <a:xfrm rot="21600000">
            <a:off x="876327" y="9245620"/>
            <a:ext cx="6140411" cy="12725"/>
          </a:xfrm>
          <a:prstGeom prst="rect">
            <a:avLst/>
          </a:prstGeom>
        </p:spPr>
      </p:pic>
      <p:sp>
        <p:nvSpPr>
          <p:cNvPr id="20" name="textbox 20"/>
          <p:cNvSpPr/>
          <p:nvPr/>
        </p:nvSpPr>
        <p:spPr>
          <a:xfrm>
            <a:off x="1162784" y="378524"/>
            <a:ext cx="374015" cy="263525"/>
          </a:xfrm>
          <a:prstGeom prst="rect">
            <a:avLst/>
          </a:prstGeom>
        </p:spPr>
        <p:txBody>
          <a:bodyPr vert="horz" wrap="square" lIns="0" tIns="0" rIns="0" bIns="0"/>
          <a:lstStyle/>
          <a:p>
            <a:pPr algn="l" rtl="0" eaLnBrk="0">
              <a:lnSpc>
                <a:spcPct val="77431"/>
              </a:lnSpc>
              <a:tabLst/>
            </a:pPr>
            <a:endParaRPr lang="Arial" altLang="Arial" sz="100" dirty="0"/>
          </a:p>
          <a:p>
            <a:pPr marL="31115" indent="-18415" algn="l" rtl="0" eaLnBrk="0">
              <a:lnSpc>
                <a:spcPct val="87000"/>
              </a:lnSpc>
              <a:tabLst/>
            </a:pPr>
            <a:r>
              <a:rPr sz="900" kern="0" spc="0" dirty="0">
                <a:solidFill>
                  <a:srgbClr val="000000">
                    <a:alpha val="100000"/>
                  </a:srgbClr>
                </a:solidFill>
                <a:latin typeface="SimSun"/>
                <a:ea typeface="SimSun"/>
                <a:cs typeface="SimSun"/>
              </a:rPr>
              <a:t>13.310</a:t>
            </a:r>
            <a:r>
              <a:rPr sz="900" kern="0" spc="2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A</a:t>
            </a:r>
            <a:r>
              <a:rPr sz="900" kern="0" spc="100" dirty="0">
                <a:solidFill>
                  <a:srgbClr val="000000">
                    <a:alpha val="100000"/>
                  </a:srgbClr>
                </a:solidFill>
                <a:latin typeface="Times New Roman"/>
                <a:ea typeface="Times New Roman"/>
                <a:cs typeface="Times New Roman"/>
              </a:rPr>
              <a:t>  </a:t>
            </a:r>
            <a:r>
              <a:rPr sz="900" kern="0" spc="10" dirty="0">
                <a:solidFill>
                  <a:srgbClr val="000000">
                    <a:alpha val="100000"/>
                  </a:srgbClr>
                </a:solidFill>
                <a:latin typeface="Times New Roman"/>
                <a:ea typeface="Times New Roman"/>
                <a:cs typeface="Times New Roman"/>
              </a:rPr>
              <a:t>91</a:t>
            </a:r>
            <a:endParaRPr lang="Times New Roman" altLang="Times New Roman" sz="900" dirty="0"/>
          </a:p>
        </p:txBody>
      </p:sp>
      <p:sp>
        <p:nvSpPr>
          <p:cNvPr id="22" name="textbox 22"/>
          <p:cNvSpPr/>
          <p:nvPr/>
        </p:nvSpPr>
        <p:spPr>
          <a:xfrm>
            <a:off x="5025145" y="9629560"/>
            <a:ext cx="424180" cy="186689"/>
          </a:xfrm>
          <a:prstGeom prst="rect">
            <a:avLst/>
          </a:prstGeom>
        </p:spPr>
        <p:txBody>
          <a:bodyPr vert="horz" wrap="square" lIns="0" tIns="0" rIns="0" bIns="0"/>
          <a:lstStyle/>
          <a:p>
            <a:pPr algn="l" rtl="0" eaLnBrk="0">
              <a:lnSpc>
                <a:spcPct val="84733"/>
              </a:lnSpc>
              <a:tabLst/>
            </a:pPr>
            <a:endParaRPr lang="Arial" altLang="Arial" sz="100" dirty="0"/>
          </a:p>
          <a:p>
            <a:pPr marL="12700" algn="l" rtl="0" eaLnBrk="0">
              <a:lnSpc>
                <a:spcPct val="88000"/>
              </a:lnSpc>
              <a:tabLst/>
            </a:pPr>
            <a:r>
              <a:rPr sz="1200" b="1" kern="0" spc="-10" dirty="0">
                <a:solidFill>
                  <a:srgbClr val="000000">
                    <a:alpha val="100000"/>
                  </a:srgbClr>
                </a:solidFill>
                <a:latin typeface="SimHei"/>
                <a:ea typeface="SimHei"/>
                <a:cs typeface="SimHei"/>
              </a:rPr>
              <a:t>发</a:t>
            </a:r>
            <a:r>
              <a:rPr sz="1200" kern="0" spc="130" dirty="0">
                <a:solidFill>
                  <a:srgbClr val="000000">
                    <a:alpha val="100000"/>
                  </a:srgbClr>
                </a:solidFill>
                <a:latin typeface="SimHei"/>
                <a:ea typeface="SimHei"/>
                <a:cs typeface="SimHei"/>
              </a:rPr>
              <a:t> </a:t>
            </a:r>
            <a:r>
              <a:rPr sz="1200" b="1" kern="0" spc="-10" dirty="0">
                <a:solidFill>
                  <a:srgbClr val="000000">
                    <a:alpha val="100000"/>
                  </a:srgbClr>
                </a:solidFill>
                <a:latin typeface="SimHei"/>
                <a:ea typeface="SimHei"/>
                <a:cs typeface="SimHei"/>
              </a:rPr>
              <a:t>布</a:t>
            </a:r>
            <a:endParaRPr lang="SimHei" altLang="SimHei" sz="1200" dirty="0"/>
          </a:p>
        </p:txBody>
      </p:sp>
      <p:sp>
        <p:nvSpPr>
          <p:cNvPr id="24" name="textbox 24"/>
          <p:cNvSpPr/>
          <p:nvPr/>
        </p:nvSpPr>
        <p:spPr>
          <a:xfrm>
            <a:off x="876322" y="379007"/>
            <a:ext cx="248920" cy="262890"/>
          </a:xfrm>
          <a:prstGeom prst="rect">
            <a:avLst/>
          </a:prstGeom>
        </p:spPr>
        <p:txBody>
          <a:bodyPr vert="horz" wrap="square" lIns="0" tIns="0" rIns="0" bIns="0"/>
          <a:lstStyle/>
          <a:p>
            <a:pPr algn="l" rtl="0" eaLnBrk="0">
              <a:lnSpc>
                <a:spcPct val="91957"/>
              </a:lnSpc>
              <a:tabLst/>
            </a:pPr>
            <a:endParaRPr lang="Arial" altLang="Arial" sz="100" dirty="0"/>
          </a:p>
          <a:p>
            <a:pPr marL="12700" algn="l" rtl="0" eaLnBrk="0">
              <a:lnSpc>
                <a:spcPct val="86000"/>
              </a:lnSpc>
              <a:tabLst/>
            </a:pPr>
            <a:r>
              <a:rPr sz="900" kern="0" spc="-10" dirty="0">
                <a:solidFill>
                  <a:srgbClr val="000000">
                    <a:alpha val="100000"/>
                  </a:srgbClr>
                </a:solidFill>
                <a:latin typeface="SimSun"/>
                <a:ea typeface="SimSun"/>
                <a:cs typeface="SimSun"/>
              </a:rPr>
              <a:t>ICS</a:t>
            </a:r>
            <a:r>
              <a:rPr sz="900" kern="0" spc="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CCS</a:t>
            </a:r>
            <a:endParaRPr lang="Times New Roman" altLang="Times New Roman" sz="900" dirty="0"/>
          </a:p>
        </p:txBody>
      </p:sp>
      <p:pic>
        <p:nvPicPr>
          <p:cNvPr id="26" name="picture 26"/>
          <p:cNvPicPr>
            <a:picLocks noChangeAspect="1"/>
          </p:cNvPicPr>
          <p:nvPr/>
        </p:nvPicPr>
        <p:blipFill>
          <a:blip r:embed="rId5"/>
          <a:stretch>
            <a:fillRect/>
          </a:stretch>
        </p:blipFill>
        <p:spPr>
          <a:xfrm rot="21600000">
            <a:off x="876327" y="2692385"/>
            <a:ext cx="6140411" cy="641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textbox 70"/>
          <p:cNvSpPr/>
          <p:nvPr/>
        </p:nvSpPr>
        <p:spPr>
          <a:xfrm>
            <a:off x="869974" y="4537114"/>
            <a:ext cx="5882640" cy="5262879"/>
          </a:xfrm>
          <a:prstGeom prst="rect">
            <a:avLst/>
          </a:prstGeom>
        </p:spPr>
        <p:txBody>
          <a:bodyPr vert="horz" wrap="square" lIns="0" tIns="0" rIns="0" bIns="0"/>
          <a:lstStyle/>
          <a:p>
            <a:pPr algn="l" rtl="0" eaLnBrk="0">
              <a:lnSpc>
                <a:spcPct val="84611"/>
              </a:lnSpc>
              <a:tabLst/>
            </a:pPr>
            <a:endParaRPr lang="Arial" altLang="Arial" sz="100" dirty="0"/>
          </a:p>
          <a:p>
            <a:pPr marL="13970" algn="l" rtl="0" eaLnBrk="0">
              <a:lnSpc>
                <a:spcPct val="96000"/>
              </a:lnSpc>
              <a:tabLst/>
            </a:pPr>
            <a:r>
              <a:rPr sz="1000" b="1" kern="0" spc="0" dirty="0">
                <a:solidFill>
                  <a:srgbClr val="000000">
                    <a:alpha val="100000"/>
                  </a:srgbClr>
                </a:solidFill>
                <a:latin typeface="SimHei"/>
                <a:ea typeface="SimHei"/>
                <a:cs typeface="SimHei"/>
              </a:rPr>
              <a:t>5.3</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锁具及其安装</a:t>
            </a:r>
            <a:endParaRPr lang="SimHei" altLang="SimHei" sz="1000" dirty="0"/>
          </a:p>
          <a:p>
            <a:pPr marL="13970" algn="l" rtl="0" eaLnBrk="0">
              <a:lnSpc>
                <a:spcPct val="96000"/>
              </a:lnSpc>
              <a:spcBef>
                <a:spcPts val="1198"/>
              </a:spcBef>
              <a:tabLst/>
            </a:pPr>
            <a:r>
              <a:rPr sz="1000" b="1" kern="0" spc="-20" dirty="0">
                <a:solidFill>
                  <a:srgbClr val="000000">
                    <a:alpha val="100000"/>
                  </a:srgbClr>
                </a:solidFill>
                <a:latin typeface="SimHei"/>
                <a:ea typeface="SimHei"/>
                <a:cs typeface="SimHei"/>
              </a:rPr>
              <a:t>5.3.1</a:t>
            </a:r>
            <a:r>
              <a:rPr sz="1000" kern="0" spc="49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锁具要求</a:t>
            </a:r>
            <a:endParaRPr lang="SimHei" altLang="SimHei" sz="1000" dirty="0"/>
          </a:p>
          <a:p>
            <a:pPr marL="12700" indent="1270" algn="l" rtl="0" eaLnBrk="0">
              <a:lnSpc>
                <a:spcPct val="116000"/>
              </a:lnSpc>
              <a:spcBef>
                <a:spcPts val="1158"/>
              </a:spcBef>
              <a:tabLst/>
            </a:pPr>
            <a:r>
              <a:rPr sz="1000" b="1" kern="0" spc="30" dirty="0">
                <a:solidFill>
                  <a:srgbClr val="000000">
                    <a:alpha val="100000"/>
                  </a:srgbClr>
                </a:solidFill>
                <a:latin typeface="SimSun"/>
                <a:ea typeface="SimSun"/>
                <a:cs typeface="SimSun"/>
                <a:hlinkClick xmlns:r="http://schemas.openxmlformats.org/officeDocument/2006/relationships" r:id="rId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5.3.1.1</a:t>
            </a:r>
            <a:r>
              <a:rPr sz="1000" kern="0" spc="30" dirty="0">
                <a:solidFill>
                  <a:srgbClr val="000000">
                    <a:alpha val="100000"/>
                  </a:srgbClr>
                </a:solidFill>
                <a:latin typeface="SimSun"/>
                <a:ea typeface="SimSun"/>
                <a:cs typeface="SimSun"/>
              </a:rPr>
              <a:t>  锁具根据尺寸和外形分为通</a:t>
            </a:r>
            <a:r>
              <a:rPr sz="1000" kern="0" spc="20" dirty="0">
                <a:solidFill>
                  <a:srgbClr val="000000">
                    <a:alpha val="100000"/>
                  </a:srgbClr>
                </a:solidFill>
                <a:latin typeface="SimSun"/>
                <a:ea typeface="SimSun"/>
                <a:cs typeface="SimSun"/>
              </a:rPr>
              <a:t>用型和特殊型，通用型锁具的尺寸应符合附录</a:t>
            </a:r>
            <a:r>
              <a:rPr sz="1000" kern="0" spc="-250" dirty="0">
                <a:solidFill>
                  <a:srgbClr val="000000">
                    <a:alpha val="100000"/>
                  </a:srgbClr>
                </a:solidFill>
                <a:latin typeface="SimSun"/>
                <a:ea typeface="SimSun"/>
                <a:cs typeface="SimSun"/>
              </a:rPr>
              <a:t> </a:t>
            </a:r>
            <a:r>
              <a:rPr sz="1000" kern="0" spc="20" dirty="0">
                <a:solidFill>
                  <a:srgbClr val="000000">
                    <a:alpha val="100000"/>
                  </a:srgbClr>
                </a:solidFill>
                <a:latin typeface="Times New Roman"/>
                <a:ea typeface="Times New Roman"/>
                <a:cs typeface="Times New Roman"/>
              </a:rPr>
              <a:t>A</a:t>
            </a:r>
            <a:r>
              <a:rPr sz="1000" kern="0" spc="130" dirty="0">
                <a:solidFill>
                  <a:srgbClr val="000000">
                    <a:alpha val="100000"/>
                  </a:srgbClr>
                </a:solidFill>
                <a:latin typeface="Times New Roman"/>
                <a:ea typeface="Times New Roman"/>
                <a:cs typeface="Times New Roman"/>
              </a:rPr>
              <a:t> </a:t>
            </a:r>
            <a:r>
              <a:rPr sz="1000" kern="0" spc="20" dirty="0">
                <a:solidFill>
                  <a:srgbClr val="000000">
                    <a:alpha val="100000"/>
                  </a:srgbClr>
                </a:solidFill>
                <a:latin typeface="SimSun"/>
                <a:ea typeface="SimSun"/>
                <a:cs typeface="SimSun"/>
              </a:rPr>
              <a:t>的规定，特殊型</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锁具的尺寸由生产单位自定。</a:t>
            </a:r>
            <a:endParaRPr lang="SimSun" altLang="SimSun" sz="1000" dirty="0"/>
          </a:p>
          <a:p>
            <a:pPr marL="12700" indent="1270" algn="l" rtl="0" eaLnBrk="0">
              <a:lnSpc>
                <a:spcPct val="117000"/>
              </a:lnSpc>
              <a:spcBef>
                <a:spcPts val="365"/>
              </a:spcBef>
              <a:tabLst/>
            </a:pPr>
            <a:r>
              <a:rPr sz="1000" b="1" kern="0" spc="20" dirty="0">
                <a:solidFill>
                  <a:srgbClr val="000000">
                    <a:alpha val="100000"/>
                  </a:srgbClr>
                </a:solidFill>
                <a:latin typeface="SimSun"/>
                <a:ea typeface="SimSun"/>
                <a:cs typeface="SimSun"/>
                <a:hlinkClick xmlns:r="http://schemas.openxmlformats.org/officeDocument/2006/relationships" r:id="rId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5.3.1.2</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各级别的防盗门配置的锁具应符合表1的要求，锁具应具备从防护面侧、非防护面侧</a:t>
            </a:r>
            <a:r>
              <a:rPr sz="1000" kern="0" spc="10" dirty="0">
                <a:solidFill>
                  <a:srgbClr val="000000">
                    <a:alpha val="100000"/>
                  </a:srgbClr>
                </a:solidFill>
                <a:latin typeface="SimSun"/>
                <a:ea typeface="SimSun"/>
                <a:cs typeface="SimSun"/>
              </a:rPr>
              <a:t>均能开启 </a:t>
            </a:r>
            <a:r>
              <a:rPr sz="1000" kern="0" spc="0" dirty="0">
                <a:solidFill>
                  <a:srgbClr val="000000">
                    <a:alpha val="100000"/>
                  </a:srgbClr>
                </a:solidFill>
                <a:latin typeface="SimSun"/>
                <a:ea typeface="SimSun"/>
                <a:cs typeface="SimSun"/>
              </a:rPr>
              <a:t>的功能。</a:t>
            </a:r>
            <a:endParaRPr lang="SimSun" altLang="SimSun" sz="1000" dirty="0"/>
          </a:p>
          <a:p>
            <a:pPr marL="12700" algn="l" rtl="0" eaLnBrk="0">
              <a:lnSpc>
                <a:spcPct val="96000"/>
              </a:lnSpc>
              <a:spcBef>
                <a:spcPts val="1198"/>
              </a:spcBef>
              <a:tabLst/>
            </a:pPr>
            <a:r>
              <a:rPr sz="1000" kern="0" spc="0" dirty="0">
                <a:solidFill>
                  <a:srgbClr val="000000">
                    <a:alpha val="100000"/>
                  </a:srgbClr>
                </a:solidFill>
                <a:latin typeface="SimHei"/>
                <a:ea typeface="SimHei"/>
                <a:cs typeface="SimHei"/>
              </a:rPr>
              <a:t>5.3.2</a:t>
            </a:r>
            <a:r>
              <a:rPr sz="1000" kern="0" spc="0" dirty="0">
                <a:solidFill>
                  <a:srgbClr val="000000">
                    <a:alpha val="100000"/>
                  </a:srgbClr>
                </a:solidFill>
                <a:latin typeface="SimHei"/>
                <a:ea typeface="SimHei"/>
                <a:cs typeface="SimHei"/>
              </a:rPr>
              <a:t>  </a:t>
            </a:r>
            <a:r>
              <a:rPr sz="1000" kern="0" spc="0" dirty="0">
                <a:solidFill>
                  <a:srgbClr val="000000">
                    <a:alpha val="100000"/>
                  </a:srgbClr>
                </a:solidFill>
                <a:latin typeface="SimHei"/>
                <a:ea typeface="SimHei"/>
                <a:cs typeface="SimHei"/>
              </a:rPr>
              <a:t>锁具安装要</a:t>
            </a:r>
            <a:r>
              <a:rPr sz="1000" kern="0" spc="-10" dirty="0">
                <a:solidFill>
                  <a:srgbClr val="000000">
                    <a:alpha val="100000"/>
                  </a:srgbClr>
                </a:solidFill>
                <a:latin typeface="SimHei"/>
                <a:ea typeface="SimHei"/>
                <a:cs typeface="SimHei"/>
              </a:rPr>
              <a:t>求</a:t>
            </a:r>
            <a:endParaRPr lang="SimHei" altLang="SimHei" sz="1000" dirty="0"/>
          </a:p>
          <a:p>
            <a:pPr marL="12700" algn="l" rtl="0" eaLnBrk="0">
              <a:lnSpc>
                <a:spcPct val="95000"/>
              </a:lnSpc>
              <a:spcBef>
                <a:spcPts val="1195"/>
              </a:spcBef>
              <a:tabLst/>
            </a:pPr>
            <a:r>
              <a:rPr sz="1000" kern="0" spc="-20" dirty="0">
                <a:solidFill>
                  <a:srgbClr val="000000">
                    <a:alpha val="100000"/>
                  </a:srgbClr>
                </a:solidFill>
                <a:latin typeface="SimHei"/>
                <a:ea typeface="SimHei"/>
                <a:cs typeface="SimHei"/>
                <a:hlinkClick xmlns:r="http://schemas.openxmlformats.org/officeDocument/2006/relationships" r:id="rId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5.3.2.1</a:t>
            </a:r>
            <a:r>
              <a:rPr sz="1000" kern="0" spc="460" dirty="0">
                <a:solidFill>
                  <a:srgbClr val="000000">
                    <a:alpha val="100000"/>
                  </a:srgbClr>
                </a:solidFill>
                <a:latin typeface="SimHei"/>
                <a:ea typeface="SimHei"/>
                <a:cs typeface="SimHei"/>
              </a:rPr>
              <a:t> </a:t>
            </a:r>
            <a:r>
              <a:rPr sz="1000" kern="0" spc="-20" dirty="0">
                <a:solidFill>
                  <a:srgbClr val="000000">
                    <a:alpha val="100000"/>
                  </a:srgbClr>
                </a:solidFill>
                <a:latin typeface="SimHei"/>
                <a:ea typeface="SimHei"/>
                <a:cs typeface="SimHei"/>
              </a:rPr>
              <a:t>加强防护板</a:t>
            </a:r>
            <a:endParaRPr lang="SimHei" altLang="SimHei" sz="1000" dirty="0"/>
          </a:p>
          <a:p>
            <a:pPr marL="12700" indent="278765" algn="l" rtl="0" eaLnBrk="0">
              <a:lnSpc>
                <a:spcPct val="116000"/>
              </a:lnSpc>
              <a:spcBef>
                <a:spcPts val="1158"/>
              </a:spcBef>
              <a:tabLst/>
            </a:pPr>
            <a:r>
              <a:rPr sz="1000" kern="0" spc="70" dirty="0">
                <a:solidFill>
                  <a:srgbClr val="000000">
                    <a:alpha val="100000"/>
                  </a:srgbClr>
                </a:solidFill>
                <a:latin typeface="SimSun"/>
                <a:ea typeface="SimSun"/>
                <a:cs typeface="SimSun"/>
              </a:rPr>
              <a:t>锁具安装部位的防护面应有公称</a:t>
            </a:r>
            <a:r>
              <a:rPr sz="1000" kern="0" spc="60" dirty="0">
                <a:solidFill>
                  <a:srgbClr val="000000">
                    <a:alpha val="100000"/>
                  </a:srgbClr>
                </a:solidFill>
                <a:latin typeface="SimSun"/>
                <a:ea typeface="SimSun"/>
                <a:cs typeface="SimSun"/>
              </a:rPr>
              <a:t>厚度大于或等于2.0</a:t>
            </a:r>
            <a:r>
              <a:rPr sz="1000" kern="0" spc="-15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60" dirty="0">
                <a:solidFill>
                  <a:srgbClr val="000000">
                    <a:alpha val="100000"/>
                  </a:srgbClr>
                </a:solidFill>
                <a:latin typeface="SimSun"/>
                <a:ea typeface="SimSun"/>
                <a:cs typeface="SimSun"/>
              </a:rPr>
              <a:t>、强度大于或等于Q235</a:t>
            </a:r>
            <a:r>
              <a:rPr sz="1000" kern="0" spc="330" dirty="0">
                <a:solidFill>
                  <a:srgbClr val="000000">
                    <a:alpha val="100000"/>
                  </a:srgbClr>
                </a:solidFill>
                <a:latin typeface="SimSun"/>
                <a:ea typeface="SimSun"/>
                <a:cs typeface="SimSun"/>
              </a:rPr>
              <a:t> </a:t>
            </a:r>
            <a:r>
              <a:rPr sz="1000" kern="0" spc="60" dirty="0">
                <a:solidFill>
                  <a:srgbClr val="000000">
                    <a:alpha val="100000"/>
                  </a:srgbClr>
                </a:solidFill>
                <a:latin typeface="SimSun"/>
                <a:ea typeface="SimSun"/>
                <a:cs typeface="SimSun"/>
              </a:rPr>
              <a:t>的加强防护钢</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板，其尺寸应大于或</a:t>
            </a:r>
            <a:r>
              <a:rPr sz="1000" kern="0" spc="0" dirty="0">
                <a:solidFill>
                  <a:srgbClr val="000000">
                    <a:alpha val="100000"/>
                  </a:srgbClr>
                </a:solidFill>
                <a:latin typeface="SimSun"/>
                <a:ea typeface="SimSun"/>
                <a:cs typeface="SimSun"/>
              </a:rPr>
              <a:t>等于锁体最大外形尺寸。</a:t>
            </a:r>
            <a:endParaRPr lang="SimSun" altLang="SimSun" sz="1000" dirty="0"/>
          </a:p>
          <a:p>
            <a:pPr marL="13970" algn="l" rtl="0" eaLnBrk="0">
              <a:lnSpc>
                <a:spcPct val="95000"/>
              </a:lnSpc>
              <a:spcBef>
                <a:spcPts val="1204"/>
              </a:spcBef>
              <a:tabLst/>
            </a:pPr>
            <a:r>
              <a:rPr sz="1000" b="1" kern="0" spc="-40" dirty="0">
                <a:solidFill>
                  <a:srgbClr val="000000">
                    <a:alpha val="100000"/>
                  </a:srgbClr>
                </a:solidFill>
                <a:latin typeface="SimHei"/>
                <a:ea typeface="SimHei"/>
                <a:cs typeface="SimHei"/>
                <a:hlinkClick xmlns:r="http://schemas.openxmlformats.org/officeDocument/2006/relationships" r:id="rId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5.3.2.2</a:t>
            </a:r>
            <a:r>
              <a:rPr sz="1000" kern="0" spc="50" dirty="0">
                <a:solidFill>
                  <a:srgbClr val="000000">
                    <a:alpha val="100000"/>
                  </a:srgbClr>
                </a:solidFill>
                <a:latin typeface="SimHei"/>
                <a:ea typeface="SimHei"/>
                <a:cs typeface="SimHei"/>
              </a:rPr>
              <a:t>  </a:t>
            </a:r>
            <a:r>
              <a:rPr sz="1000" b="1" kern="0" spc="-40" dirty="0">
                <a:solidFill>
                  <a:srgbClr val="000000">
                    <a:alpha val="100000"/>
                  </a:srgbClr>
                </a:solidFill>
                <a:latin typeface="SimHei"/>
                <a:ea typeface="SimHei"/>
                <a:cs typeface="SimHei"/>
              </a:rPr>
              <a:t>锁芯防钻套</a:t>
            </a:r>
            <a:endParaRPr lang="SimHei" altLang="SimHei" sz="1000" dirty="0"/>
          </a:p>
          <a:p>
            <a:pPr marL="291465" algn="l" rtl="0" eaLnBrk="0">
              <a:lnSpc>
                <a:spcPct val="95000"/>
              </a:lnSpc>
              <a:spcBef>
                <a:spcPts val="1273"/>
              </a:spcBef>
              <a:tabLst/>
            </a:pPr>
            <a:r>
              <a:rPr sz="1000" kern="0" spc="20" dirty="0">
                <a:solidFill>
                  <a:srgbClr val="000000">
                    <a:alpha val="100000"/>
                  </a:srgbClr>
                </a:solidFill>
                <a:latin typeface="SimSun"/>
                <a:ea typeface="SimSun"/>
                <a:cs typeface="SimSun"/>
              </a:rPr>
              <a:t>锁具的防护面侧锁芯应安装</a:t>
            </a:r>
            <a:r>
              <a:rPr sz="1000" kern="0" spc="10" dirty="0">
                <a:solidFill>
                  <a:srgbClr val="000000">
                    <a:alpha val="100000"/>
                  </a:srgbClr>
                </a:solidFill>
                <a:latin typeface="SimSun"/>
                <a:ea typeface="SimSun"/>
                <a:cs typeface="SimSun"/>
              </a:rPr>
              <a:t>防钻套，其防破坏能力应达到相应防盗安全级别的要求。</a:t>
            </a:r>
            <a:endParaRPr lang="SimSun" altLang="SimSun" sz="1000" dirty="0"/>
          </a:p>
          <a:p>
            <a:pPr marL="13970" algn="l" rtl="0" eaLnBrk="0">
              <a:lnSpc>
                <a:spcPct val="96000"/>
              </a:lnSpc>
              <a:spcBef>
                <a:spcPts val="1193"/>
              </a:spcBef>
              <a:tabLst/>
            </a:pPr>
            <a:r>
              <a:rPr sz="1000" b="1" kern="0" spc="-50" dirty="0">
                <a:solidFill>
                  <a:srgbClr val="000000">
                    <a:alpha val="100000"/>
                  </a:srgbClr>
                </a:solidFill>
                <a:latin typeface="SimHei"/>
                <a:ea typeface="SimHei"/>
                <a:cs typeface="SimHei"/>
                <a:hlinkClick xmlns:r="http://schemas.openxmlformats.org/officeDocument/2006/relationships" r:id="rId6"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5.3.2.3</a:t>
            </a:r>
            <a:r>
              <a:rPr sz="1000" kern="0" spc="70" dirty="0">
                <a:solidFill>
                  <a:srgbClr val="000000">
                    <a:alpha val="100000"/>
                  </a:srgbClr>
                </a:solidFill>
                <a:latin typeface="SimHei"/>
                <a:ea typeface="SimHei"/>
                <a:cs typeface="SimHei"/>
              </a:rPr>
              <a:t>  </a:t>
            </a:r>
            <a:r>
              <a:rPr sz="1000" b="1" kern="0" spc="-50" dirty="0">
                <a:solidFill>
                  <a:srgbClr val="000000">
                    <a:alpha val="100000"/>
                  </a:srgbClr>
                </a:solidFill>
                <a:latin typeface="SimHei"/>
                <a:ea typeface="SimHei"/>
                <a:cs typeface="SimHei"/>
              </a:rPr>
              <a:t>拉手强度</a:t>
            </a:r>
            <a:endParaRPr lang="SimHei" altLang="SimHei" sz="1000" dirty="0"/>
          </a:p>
          <a:p>
            <a:pPr marL="291465" algn="l" rtl="0" eaLnBrk="0">
              <a:lnSpc>
                <a:spcPct val="95000"/>
              </a:lnSpc>
              <a:spcBef>
                <a:spcPts val="1215"/>
              </a:spcBef>
              <a:tabLst/>
            </a:pPr>
            <a:r>
              <a:rPr sz="1000" kern="0" spc="40" dirty="0">
                <a:solidFill>
                  <a:srgbClr val="000000">
                    <a:alpha val="100000"/>
                  </a:srgbClr>
                </a:solidFill>
                <a:latin typeface="SimSun"/>
                <a:ea typeface="SimSun"/>
                <a:cs typeface="SimSun"/>
              </a:rPr>
              <a:t>锁具拉手应能经受160</a:t>
            </a:r>
            <a:r>
              <a:rPr sz="1000" kern="0" spc="30" dirty="0">
                <a:solidFill>
                  <a:srgbClr val="000000">
                    <a:alpha val="100000"/>
                  </a:srgbClr>
                </a:solidFill>
                <a:latin typeface="SimSun"/>
                <a:ea typeface="SimSun"/>
                <a:cs typeface="SimSun"/>
              </a:rPr>
              <a:t>0</a:t>
            </a:r>
            <a:r>
              <a:rPr sz="1000" kern="0" spc="-260" dirty="0">
                <a:solidFill>
                  <a:srgbClr val="000000">
                    <a:alpha val="100000"/>
                  </a:srgbClr>
                </a:solidFill>
                <a:latin typeface="SimSun"/>
                <a:ea typeface="SimSun"/>
                <a:cs typeface="SimSun"/>
              </a:rPr>
              <a:t> </a:t>
            </a:r>
            <a:r>
              <a:rPr sz="1000" kern="0" spc="30" dirty="0">
                <a:solidFill>
                  <a:srgbClr val="000000">
                    <a:alpha val="100000"/>
                  </a:srgbClr>
                </a:solidFill>
                <a:latin typeface="Times New Roman"/>
                <a:ea typeface="Times New Roman"/>
                <a:cs typeface="Times New Roman"/>
              </a:rPr>
              <a:t>N</a:t>
            </a:r>
            <a:r>
              <a:rPr sz="1000" kern="0" spc="17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的拉力而不能拉脱或损坏。</a:t>
            </a:r>
            <a:endParaRPr lang="SimSun" altLang="SimSun" sz="1000" dirty="0"/>
          </a:p>
          <a:p>
            <a:pPr marL="13970" algn="l" rtl="0" eaLnBrk="0">
              <a:lnSpc>
                <a:spcPct val="95000"/>
              </a:lnSpc>
              <a:spcBef>
                <a:spcPts val="1197"/>
              </a:spcBef>
              <a:tabLst/>
            </a:pPr>
            <a:r>
              <a:rPr sz="1000" b="1" kern="0" spc="10" dirty="0">
                <a:solidFill>
                  <a:srgbClr val="000000">
                    <a:alpha val="100000"/>
                  </a:srgbClr>
                </a:solidFill>
                <a:latin typeface="SimHei"/>
                <a:ea typeface="SimHei"/>
                <a:cs typeface="SimHei"/>
              </a:rPr>
              <a:t>5.4</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铰链及其安装</a:t>
            </a:r>
            <a:r>
              <a:rPr sz="1000" b="1" kern="0" spc="0" dirty="0">
                <a:solidFill>
                  <a:srgbClr val="000000">
                    <a:alpha val="100000"/>
                  </a:srgbClr>
                </a:solidFill>
                <a:latin typeface="SimHei"/>
                <a:ea typeface="SimHei"/>
                <a:cs typeface="SimHei"/>
              </a:rPr>
              <a:t>要求</a:t>
            </a:r>
            <a:endParaRPr lang="SimHei" altLang="SimHei" sz="1000" dirty="0"/>
          </a:p>
          <a:p>
            <a:pPr marL="13970" algn="l" rtl="0" eaLnBrk="0">
              <a:lnSpc>
                <a:spcPct val="94000"/>
              </a:lnSpc>
              <a:spcBef>
                <a:spcPts val="1279"/>
              </a:spcBef>
              <a:tabLst/>
            </a:pPr>
            <a:r>
              <a:rPr sz="1000" b="1" kern="0" spc="10" dirty="0">
                <a:solidFill>
                  <a:srgbClr val="000000">
                    <a:alpha val="100000"/>
                  </a:srgbClr>
                </a:solidFill>
                <a:latin typeface="SimSun"/>
                <a:ea typeface="SimSun"/>
                <a:cs typeface="SimSun"/>
              </a:rPr>
              <a:t>5.4.1</a:t>
            </a:r>
            <a:r>
              <a:rPr sz="1000" kern="0" spc="10" dirty="0">
                <a:solidFill>
                  <a:srgbClr val="000000">
                    <a:alpha val="100000"/>
                  </a:srgbClr>
                </a:solidFill>
                <a:latin typeface="SimSun"/>
                <a:ea typeface="SimSun"/>
                <a:cs typeface="SimSun"/>
              </a:rPr>
              <a:t>  铰链应采用符合相关国家标准的材料制作，其强度和数量应与门</a:t>
            </a:r>
            <a:r>
              <a:rPr sz="1000" kern="0" spc="0" dirty="0">
                <a:solidFill>
                  <a:srgbClr val="000000">
                    <a:alpha val="100000"/>
                  </a:srgbClr>
                </a:solidFill>
                <a:latin typeface="SimSun"/>
                <a:ea typeface="SimSun"/>
                <a:cs typeface="SimSun"/>
              </a:rPr>
              <a:t>扇的结构相适应。</a:t>
            </a:r>
            <a:endParaRPr lang="SimSun" altLang="SimSun" sz="1000" dirty="0"/>
          </a:p>
          <a:p>
            <a:pPr marL="12700" indent="1270" algn="l" rtl="0" eaLnBrk="0">
              <a:lnSpc>
                <a:spcPct val="116000"/>
              </a:lnSpc>
              <a:spcBef>
                <a:spcPts val="323"/>
              </a:spcBef>
              <a:tabLst/>
            </a:pPr>
            <a:r>
              <a:rPr sz="1000" b="1" kern="0" spc="30" dirty="0">
                <a:solidFill>
                  <a:srgbClr val="000000">
                    <a:alpha val="100000"/>
                  </a:srgbClr>
                </a:solidFill>
                <a:latin typeface="SimSun"/>
                <a:ea typeface="SimSun"/>
                <a:cs typeface="SimSun"/>
              </a:rPr>
              <a:t>5.4.2</a:t>
            </a:r>
            <a:r>
              <a:rPr sz="1000" kern="0" spc="30" dirty="0">
                <a:solidFill>
                  <a:srgbClr val="000000">
                    <a:alpha val="100000"/>
                  </a:srgbClr>
                </a:solidFill>
                <a:latin typeface="SimSun"/>
                <a:ea typeface="SimSun"/>
                <a:cs typeface="SimSun"/>
              </a:rPr>
              <a:t>  铰链安装应保证其同轴度，门缝均匀、铰链转动灵活，正常运转的铰链在转动过程中无明显噪</a:t>
            </a:r>
            <a:r>
              <a:rPr sz="1000" kern="0" spc="1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声，在小于或等于49</a:t>
            </a:r>
            <a:r>
              <a:rPr sz="1000" kern="0" spc="-26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N</a:t>
            </a:r>
            <a:r>
              <a:rPr sz="1000" kern="0" spc="16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SimSun"/>
                <a:ea typeface="SimSun"/>
                <a:cs typeface="SimSun"/>
              </a:rPr>
              <a:t>的拉力作用下，门体</a:t>
            </a:r>
            <a:r>
              <a:rPr sz="1000" kern="0" spc="-10" dirty="0">
                <a:solidFill>
                  <a:srgbClr val="000000">
                    <a:alpha val="100000"/>
                  </a:srgbClr>
                </a:solidFill>
                <a:latin typeface="SimSun"/>
                <a:ea typeface="SimSun"/>
                <a:cs typeface="SimSun"/>
              </a:rPr>
              <a:t>应能灵活转动90°。</a:t>
            </a:r>
            <a:endParaRPr lang="SimSun" altLang="SimSun" sz="1000" dirty="0"/>
          </a:p>
          <a:p>
            <a:pPr marL="12700" indent="1270" algn="l" rtl="0" eaLnBrk="0">
              <a:lnSpc>
                <a:spcPct val="110000"/>
              </a:lnSpc>
              <a:spcBef>
                <a:spcPts val="357"/>
              </a:spcBef>
              <a:tabLst/>
            </a:pPr>
            <a:r>
              <a:rPr sz="1000" b="1" kern="0" spc="10" dirty="0">
                <a:solidFill>
                  <a:srgbClr val="000000">
                    <a:alpha val="100000"/>
                  </a:srgbClr>
                </a:solidFill>
                <a:latin typeface="SimSun"/>
                <a:ea typeface="SimSun"/>
                <a:cs typeface="SimSun"/>
              </a:rPr>
              <a:t>5.4.3</a:t>
            </a:r>
            <a:r>
              <a:rPr sz="1000" kern="0" spc="3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铰链与门框、门扇采用焊接时，焊缝不应高于铰链表面。铰链与门框、门扇使用螺钉连接时，铰 </a:t>
            </a:r>
            <a:r>
              <a:rPr sz="1000" kern="0" spc="100" dirty="0">
                <a:solidFill>
                  <a:srgbClr val="000000">
                    <a:alpha val="100000"/>
                  </a:srgbClr>
                </a:solidFill>
                <a:latin typeface="SimSun"/>
                <a:ea typeface="SimSun"/>
                <a:cs typeface="SimSun"/>
              </a:rPr>
              <a:t>链安装钢板的标称厚度应大于或等于3</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100" dirty="0">
                <a:solidFill>
                  <a:srgbClr val="000000">
                    <a:alpha val="100000"/>
                  </a:srgbClr>
                </a:solidFill>
                <a:latin typeface="Times New Roman"/>
                <a:ea typeface="Times New Roman"/>
                <a:cs typeface="Times New Roman"/>
              </a:rPr>
              <a:t>,</a:t>
            </a:r>
            <a:r>
              <a:rPr sz="1000" kern="0" spc="90" dirty="0">
                <a:solidFill>
                  <a:srgbClr val="000000">
                    <a:alpha val="100000"/>
                  </a:srgbClr>
                </a:solidFill>
                <a:latin typeface="Times New Roman"/>
                <a:ea typeface="Times New Roman"/>
                <a:cs typeface="Times New Roman"/>
              </a:rPr>
              <a:t>  </a:t>
            </a:r>
            <a:r>
              <a:rPr sz="1000" kern="0" spc="90" dirty="0">
                <a:solidFill>
                  <a:srgbClr val="000000">
                    <a:alpha val="100000"/>
                  </a:srgbClr>
                </a:solidFill>
                <a:latin typeface="SimSun"/>
                <a:ea typeface="SimSun"/>
                <a:cs typeface="SimSun"/>
              </a:rPr>
              <a:t>并使用大于或等于</a:t>
            </a:r>
            <a:r>
              <a:rPr sz="1000" kern="0" spc="90" dirty="0">
                <a:solidFill>
                  <a:srgbClr val="000000">
                    <a:alpha val="100000"/>
                  </a:srgbClr>
                </a:solidFill>
                <a:latin typeface="Times New Roman"/>
                <a:ea typeface="Times New Roman"/>
                <a:cs typeface="Times New Roman"/>
              </a:rPr>
              <a:t>M5</a:t>
            </a:r>
            <a:r>
              <a:rPr sz="1000" kern="0" spc="230" dirty="0">
                <a:solidFill>
                  <a:srgbClr val="000000">
                    <a:alpha val="100000"/>
                  </a:srgbClr>
                </a:solidFill>
                <a:latin typeface="Times New Roman"/>
                <a:ea typeface="Times New Roman"/>
                <a:cs typeface="Times New Roman"/>
              </a:rPr>
              <a:t> </a:t>
            </a:r>
            <a:r>
              <a:rPr sz="1000" kern="0" spc="90" dirty="0">
                <a:solidFill>
                  <a:srgbClr val="000000">
                    <a:alpha val="100000"/>
                  </a:srgbClr>
                </a:solidFill>
                <a:latin typeface="SimSun"/>
                <a:ea typeface="SimSun"/>
                <a:cs typeface="SimSun"/>
              </a:rPr>
              <a:t>的钢质螺钉或螺栓连接门扇与</a:t>
            </a:r>
            <a:endParaRPr lang="SimSun" altLang="SimSun" sz="1000" dirty="0"/>
          </a:p>
          <a:p>
            <a:pPr algn="l" rtl="0" eaLnBrk="0">
              <a:lnSpc>
                <a:spcPct val="117000"/>
              </a:lnSpc>
              <a:tabLst/>
            </a:pPr>
            <a:endParaRPr lang="Arial" altLang="Arial" sz="400" dirty="0"/>
          </a:p>
          <a:p>
            <a:pPr marL="12700" algn="l" rtl="0" eaLnBrk="0">
              <a:lnSpc>
                <a:spcPts val="1123"/>
              </a:lnSpc>
              <a:spcBef>
                <a:spcPts val="5"/>
              </a:spcBef>
              <a:tabLst/>
            </a:pPr>
            <a:r>
              <a:rPr sz="900" kern="0" spc="-20" dirty="0">
                <a:solidFill>
                  <a:srgbClr val="000000">
                    <a:alpha val="100000"/>
                  </a:srgbClr>
                </a:solidFill>
                <a:latin typeface="SimSun"/>
                <a:ea typeface="SimSun"/>
                <a:cs typeface="SimSun"/>
              </a:rPr>
              <a:t>门框。</a:t>
            </a:r>
            <a:endParaRPr lang="SimSun" altLang="SimSun" sz="900" dirty="0"/>
          </a:p>
        </p:txBody>
      </p:sp>
      <p:graphicFrame>
        <p:nvGraphicFramePr>
          <p:cNvPr id="72" name="table 72"/>
          <p:cNvGraphicFramePr>
            <a:graphicFrameLocks noGrp="1"/>
          </p:cNvGraphicFramePr>
          <p:nvPr/>
        </p:nvGraphicFramePr>
        <p:xfrm>
          <a:off x="885846" y="1832025"/>
          <a:ext cx="5861050" cy="1440815"/>
        </p:xfrm>
        <a:graphic>
          <a:graphicData uri="http://schemas.openxmlformats.org/drawingml/2006/table">
            <a:tbl>
              <a:tblPr/>
              <a:tblGrid>
                <a:gridCol w="1717675"/>
                <a:gridCol w="806450"/>
                <a:gridCol w="1143000"/>
                <a:gridCol w="800100"/>
                <a:gridCol w="698500"/>
                <a:gridCol w="695325"/>
              </a:tblGrid>
              <a:tr h="231140">
                <a:tc>
                  <a:txBody>
                    <a:bodyPr/>
                    <a:lstStyle/>
                    <a:p>
                      <a:pPr algn="l" rtl="0" eaLnBrk="0">
                        <a:lnSpc>
                          <a:spcPct val="107000"/>
                        </a:lnSpc>
                        <a:tabLst/>
                      </a:pPr>
                      <a:endParaRPr lang="Arial" altLang="Arial" sz="400" dirty="0"/>
                    </a:p>
                    <a:p>
                      <a:pPr marL="536575" algn="l" rtl="0" eaLnBrk="0">
                        <a:lnSpc>
                          <a:spcPct val="100000"/>
                        </a:lnSpc>
                        <a:spcBef>
                          <a:spcPts val="1"/>
                        </a:spcBef>
                        <a:tabLst/>
                      </a:pPr>
                      <a:r>
                        <a:rPr sz="800" kern="0" spc="50" dirty="0">
                          <a:solidFill>
                            <a:srgbClr val="000000">
                              <a:alpha val="100000"/>
                            </a:srgbClr>
                          </a:solidFill>
                          <a:latin typeface="SimSun"/>
                          <a:ea typeface="SimSun"/>
                          <a:cs typeface="SimSun"/>
                        </a:rPr>
                        <a:t>防盗安全级别</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400" dirty="0"/>
                    </a:p>
                    <a:p>
                      <a:pPr marL="316865" algn="l" rtl="0" eaLnBrk="0">
                        <a:lnSpc>
                          <a:spcPts val="969"/>
                        </a:lnSpc>
                        <a:tabLst/>
                      </a:pPr>
                      <a:r>
                        <a:rPr sz="800" kern="0" spc="70" dirty="0">
                          <a:solidFill>
                            <a:srgbClr val="000000">
                              <a:alpha val="100000"/>
                            </a:srgbClr>
                          </a:solidFill>
                          <a:latin typeface="SimSun"/>
                          <a:ea typeface="SimSun"/>
                          <a:cs typeface="SimSun"/>
                        </a:rPr>
                        <a:t>1级</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400" dirty="0"/>
                    </a:p>
                    <a:p>
                      <a:pPr marL="488950" algn="l" rtl="0" eaLnBrk="0">
                        <a:lnSpc>
                          <a:spcPts val="969"/>
                        </a:lnSpc>
                        <a:tabLst/>
                      </a:pPr>
                      <a:r>
                        <a:rPr sz="800" kern="0" spc="10" dirty="0">
                          <a:solidFill>
                            <a:srgbClr val="000000">
                              <a:alpha val="100000"/>
                            </a:srgbClr>
                          </a:solidFill>
                          <a:latin typeface="SimSun"/>
                          <a:ea typeface="SimSun"/>
                          <a:cs typeface="SimSun"/>
                        </a:rPr>
                        <a:t>2级</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400" dirty="0"/>
                    </a:p>
                    <a:p>
                      <a:pPr marL="285750" algn="l" rtl="0" eaLnBrk="0">
                        <a:lnSpc>
                          <a:spcPts val="969"/>
                        </a:lnSpc>
                        <a:tabLst/>
                      </a:pPr>
                      <a:r>
                        <a:rPr sz="800" kern="0" spc="-20" dirty="0">
                          <a:solidFill>
                            <a:srgbClr val="000000">
                              <a:alpha val="100000"/>
                            </a:srgbClr>
                          </a:solidFill>
                          <a:latin typeface="SimSun"/>
                          <a:ea typeface="SimSun"/>
                          <a:cs typeface="SimSun"/>
                        </a:rPr>
                        <a:t>3</a:t>
                      </a:r>
                      <a:r>
                        <a:rPr sz="800" kern="0" spc="270" dirty="0">
                          <a:solidFill>
                            <a:srgbClr val="000000">
                              <a:alpha val="100000"/>
                            </a:srgbClr>
                          </a:solidFill>
                          <a:latin typeface="SimSun"/>
                          <a:ea typeface="SimSun"/>
                          <a:cs typeface="SimSun"/>
                        </a:rPr>
                        <a:t> </a:t>
                      </a:r>
                      <a:r>
                        <a:rPr sz="800" kern="0" spc="-20" dirty="0">
                          <a:solidFill>
                            <a:srgbClr val="000000">
                              <a:alpha val="100000"/>
                            </a:srgbClr>
                          </a:solidFill>
                          <a:latin typeface="SimSun"/>
                          <a:ea typeface="SimSun"/>
                          <a:cs typeface="SimSun"/>
                        </a:rPr>
                        <a:t>级</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400" dirty="0"/>
                    </a:p>
                    <a:p>
                      <a:pPr marL="234950" algn="l" rtl="0" eaLnBrk="0">
                        <a:lnSpc>
                          <a:spcPts val="969"/>
                        </a:lnSpc>
                        <a:tabLst/>
                      </a:pPr>
                      <a:r>
                        <a:rPr sz="800" kern="0" spc="-10" dirty="0">
                          <a:solidFill>
                            <a:srgbClr val="000000">
                              <a:alpha val="100000"/>
                            </a:srgbClr>
                          </a:solidFill>
                          <a:latin typeface="SimSun"/>
                          <a:ea typeface="SimSun"/>
                          <a:cs typeface="SimSun"/>
                        </a:rPr>
                        <a:t>4</a:t>
                      </a:r>
                      <a:r>
                        <a:rPr sz="800" kern="0" spc="250" dirty="0">
                          <a:solidFill>
                            <a:srgbClr val="000000">
                              <a:alpha val="100000"/>
                            </a:srgbClr>
                          </a:solidFill>
                          <a:latin typeface="SimSun"/>
                          <a:ea typeface="SimSun"/>
                          <a:cs typeface="SimSun"/>
                        </a:rPr>
                        <a:t> </a:t>
                      </a:r>
                      <a:r>
                        <a:rPr sz="800" kern="0" spc="-10" dirty="0">
                          <a:solidFill>
                            <a:srgbClr val="000000">
                              <a:alpha val="100000"/>
                            </a:srgbClr>
                          </a:solidFill>
                          <a:latin typeface="SimSun"/>
                          <a:ea typeface="SimSun"/>
                          <a:cs typeface="SimSun"/>
                        </a:rPr>
                        <a:t>级</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400" dirty="0"/>
                    </a:p>
                    <a:p>
                      <a:pPr marL="227965" algn="l" rtl="0" eaLnBrk="0">
                        <a:lnSpc>
                          <a:spcPts val="969"/>
                        </a:lnSpc>
                        <a:tabLst/>
                      </a:pPr>
                      <a:r>
                        <a:rPr sz="800" kern="0" spc="-20" dirty="0">
                          <a:solidFill>
                            <a:srgbClr val="000000">
                              <a:alpha val="100000"/>
                            </a:srgbClr>
                          </a:solidFill>
                          <a:latin typeface="SimSun"/>
                          <a:ea typeface="SimSun"/>
                          <a:cs typeface="SimSun"/>
                        </a:rPr>
                        <a:t>5</a:t>
                      </a:r>
                      <a:r>
                        <a:rPr sz="800" kern="0" spc="270" dirty="0">
                          <a:solidFill>
                            <a:srgbClr val="000000">
                              <a:alpha val="100000"/>
                            </a:srgbClr>
                          </a:solidFill>
                          <a:latin typeface="SimSun"/>
                          <a:ea typeface="SimSun"/>
                          <a:cs typeface="SimSun"/>
                        </a:rPr>
                        <a:t> </a:t>
                      </a:r>
                      <a:r>
                        <a:rPr sz="800" kern="0" spc="-20" dirty="0">
                          <a:solidFill>
                            <a:srgbClr val="000000">
                              <a:alpha val="100000"/>
                            </a:srgbClr>
                          </a:solidFill>
                          <a:latin typeface="SimSun"/>
                          <a:ea typeface="SimSun"/>
                          <a:cs typeface="SimSun"/>
                        </a:rPr>
                        <a:t>级</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0050">
                <a:tc>
                  <a:txBody>
                    <a:bodyPr/>
                    <a:lstStyle/>
                    <a:p>
                      <a:pPr algn="l" rtl="0" eaLnBrk="0">
                        <a:lnSpc>
                          <a:spcPct val="102000"/>
                        </a:lnSpc>
                        <a:tabLst/>
                      </a:pPr>
                      <a:endParaRPr lang="Arial" altLang="Arial" sz="400" dirty="0"/>
                    </a:p>
                    <a:p>
                      <a:pPr marL="478790" algn="l" rtl="0" eaLnBrk="0">
                        <a:lnSpc>
                          <a:spcPct val="88000"/>
                        </a:lnSpc>
                        <a:spcBef>
                          <a:spcPts val="1"/>
                        </a:spcBef>
                        <a:tabLst/>
                      </a:pPr>
                      <a:r>
                        <a:rPr sz="800" kern="0" spc="40" dirty="0">
                          <a:solidFill>
                            <a:srgbClr val="000000">
                              <a:alpha val="100000"/>
                            </a:srgbClr>
                          </a:solidFill>
                          <a:latin typeface="SimSun"/>
                          <a:ea typeface="SimSun"/>
                          <a:cs typeface="SimSun"/>
                        </a:rPr>
                        <a:t>门扇防护面板、</a:t>
                      </a:r>
                      <a:endParaRPr lang="SimSun" altLang="SimSun" sz="800" dirty="0"/>
                    </a:p>
                    <a:p>
                      <a:pPr marL="586740" algn="l" rtl="0" eaLnBrk="0">
                        <a:lnSpc>
                          <a:spcPts val="1500"/>
                        </a:lnSpc>
                        <a:tabLst/>
                      </a:pPr>
                      <a:r>
                        <a:rPr sz="800" kern="0" spc="30" dirty="0">
                          <a:solidFill>
                            <a:srgbClr val="000000">
                              <a:alpha val="100000"/>
                            </a:srgbClr>
                          </a:solidFill>
                          <a:latin typeface="SimSun"/>
                          <a:ea typeface="SimSun"/>
                          <a:cs typeface="SimSun"/>
                        </a:rPr>
                        <a:t>非防护面板</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1000" dirty="0"/>
                    </a:p>
                    <a:p>
                      <a:pPr marL="266065" algn="l" rtl="0" eaLnBrk="0">
                        <a:lnSpc>
                          <a:spcPts val="1038"/>
                        </a:lnSpc>
                        <a:tabLst/>
                      </a:pPr>
                      <a:r>
                        <a:rPr sz="800" kern="0" spc="-10" dirty="0">
                          <a:solidFill>
                            <a:srgbClr val="000000">
                              <a:alpha val="100000"/>
                            </a:srgbClr>
                          </a:solidFill>
                          <a:latin typeface="SimSun"/>
                          <a:ea typeface="SimSun"/>
                          <a:cs typeface="SimSun"/>
                        </a:rPr>
                        <a:t>≥0.8</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164464" indent="50165" algn="l" rtl="0" eaLnBrk="0">
                        <a:lnSpc>
                          <a:spcPct val="123000"/>
                        </a:lnSpc>
                        <a:spcBef>
                          <a:spcPts val="2"/>
                        </a:spcBef>
                        <a:tabLst/>
                      </a:pPr>
                      <a:r>
                        <a:rPr sz="800" kern="0" spc="40" dirty="0">
                          <a:solidFill>
                            <a:srgbClr val="000000">
                              <a:alpha val="100000"/>
                            </a:srgbClr>
                          </a:solidFill>
                          <a:latin typeface="SimSun"/>
                          <a:ea typeface="SimSun"/>
                          <a:cs typeface="SimSun"/>
                        </a:rPr>
                        <a:t>防护面板≥1.0</a:t>
                      </a:r>
                      <a:r>
                        <a:rPr sz="800" kern="0" spc="10" dirty="0">
                          <a:solidFill>
                            <a:srgbClr val="000000">
                              <a:alpha val="100000"/>
                            </a:srgbClr>
                          </a:solidFill>
                          <a:latin typeface="SimSun"/>
                          <a:ea typeface="SimSun"/>
                          <a:cs typeface="SimSun"/>
                        </a:rPr>
                        <a:t>     </a:t>
                      </a:r>
                      <a:r>
                        <a:rPr sz="800" kern="0" spc="30" dirty="0">
                          <a:solidFill>
                            <a:srgbClr val="000000">
                              <a:alpha val="100000"/>
                            </a:srgbClr>
                          </a:solidFill>
                          <a:latin typeface="SimSun"/>
                          <a:ea typeface="SimSun"/>
                          <a:cs typeface="SimSun"/>
                        </a:rPr>
                        <a:t>非防护面板≥0.8</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1000" dirty="0"/>
                    </a:p>
                    <a:p>
                      <a:pPr marL="259715" algn="l" rtl="0" eaLnBrk="0">
                        <a:lnSpc>
                          <a:spcPts val="1038"/>
                        </a:lnSpc>
                        <a:tabLst/>
                      </a:pPr>
                      <a:r>
                        <a:rPr sz="800" kern="0" spc="-10" dirty="0">
                          <a:solidFill>
                            <a:srgbClr val="000000">
                              <a:alpha val="100000"/>
                            </a:srgbClr>
                          </a:solidFill>
                          <a:latin typeface="SimSun"/>
                          <a:ea typeface="SimSun"/>
                          <a:cs typeface="SimSun"/>
                        </a:rPr>
                        <a:t>≥1.0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1000" dirty="0"/>
                    </a:p>
                    <a:p>
                      <a:pPr marL="208915" algn="l" rtl="0" eaLnBrk="0">
                        <a:lnSpc>
                          <a:spcPts val="1038"/>
                        </a:lnSpc>
                        <a:tabLst/>
                      </a:pPr>
                      <a:r>
                        <a:rPr sz="800" kern="0" spc="-10" dirty="0">
                          <a:solidFill>
                            <a:srgbClr val="000000">
                              <a:alpha val="100000"/>
                            </a:srgbClr>
                          </a:solidFill>
                          <a:latin typeface="SimSun"/>
                          <a:ea typeface="SimSun"/>
                          <a:cs typeface="SimSun"/>
                        </a:rPr>
                        <a:t>≥1.0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1000" dirty="0"/>
                    </a:p>
                    <a:p>
                      <a:pPr marL="208915" algn="l" rtl="0" eaLnBrk="0">
                        <a:lnSpc>
                          <a:spcPts val="1038"/>
                        </a:lnSpc>
                        <a:tabLst/>
                      </a:pPr>
                      <a:r>
                        <a:rPr sz="800" kern="0" spc="-10" dirty="0">
                          <a:solidFill>
                            <a:srgbClr val="000000">
                              <a:alpha val="100000"/>
                            </a:srgbClr>
                          </a:solidFill>
                          <a:latin typeface="SimSun"/>
                          <a:ea typeface="SimSun"/>
                          <a:cs typeface="SimSun"/>
                        </a:rPr>
                        <a:t>≥3.0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6400">
                <a:tc>
                  <a:txBody>
                    <a:bodyPr/>
                    <a:lstStyle/>
                    <a:p>
                      <a:pPr algn="l" rtl="0" eaLnBrk="0">
                        <a:lnSpc>
                          <a:spcPct val="110000"/>
                        </a:lnSpc>
                        <a:tabLst/>
                      </a:pPr>
                      <a:endParaRPr lang="Arial" altLang="Arial" sz="900" dirty="0"/>
                    </a:p>
                    <a:p>
                      <a:pPr marL="752475" algn="l" rtl="0" eaLnBrk="0">
                        <a:lnSpc>
                          <a:spcPct val="100000"/>
                        </a:lnSpc>
                        <a:spcBef>
                          <a:spcPts val="1"/>
                        </a:spcBef>
                        <a:tabLst/>
                      </a:pPr>
                      <a:r>
                        <a:rPr sz="800" kern="0" spc="60" dirty="0">
                          <a:solidFill>
                            <a:srgbClr val="000000">
                              <a:alpha val="100000"/>
                            </a:srgbClr>
                          </a:solidFill>
                          <a:latin typeface="SimSun"/>
                          <a:ea typeface="SimSun"/>
                          <a:cs typeface="SimSun"/>
                        </a:rPr>
                        <a:t>门框</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1000" dirty="0"/>
                    </a:p>
                    <a:p>
                      <a:pPr marL="266065" algn="l" rtl="0" eaLnBrk="0">
                        <a:lnSpc>
                          <a:spcPts val="1038"/>
                        </a:lnSpc>
                        <a:tabLst/>
                      </a:pPr>
                      <a:r>
                        <a:rPr sz="800" kern="0" spc="-10" dirty="0">
                          <a:solidFill>
                            <a:srgbClr val="000000">
                              <a:alpha val="100000"/>
                            </a:srgbClr>
                          </a:solidFill>
                          <a:latin typeface="SimSun"/>
                          <a:ea typeface="SimSun"/>
                          <a:cs typeface="SimSun"/>
                        </a:rPr>
                        <a:t>≥1.5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1000" dirty="0"/>
                    </a:p>
                    <a:p>
                      <a:pPr marL="431165" algn="l" rtl="0" eaLnBrk="0">
                        <a:lnSpc>
                          <a:spcPts val="1038"/>
                        </a:lnSpc>
                        <a:tabLst/>
                      </a:pPr>
                      <a:r>
                        <a:rPr sz="800" kern="0" spc="-10" dirty="0">
                          <a:solidFill>
                            <a:srgbClr val="000000">
                              <a:alpha val="100000"/>
                            </a:srgbClr>
                          </a:solidFill>
                          <a:latin typeface="SimSun"/>
                          <a:ea typeface="SimSun"/>
                          <a:cs typeface="SimSun"/>
                        </a:rPr>
                        <a:t>≥1.8</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1000" dirty="0"/>
                    </a:p>
                    <a:p>
                      <a:pPr marL="259715" algn="l" rtl="0" eaLnBrk="0">
                        <a:lnSpc>
                          <a:spcPts val="1038"/>
                        </a:lnSpc>
                        <a:tabLst/>
                      </a:pPr>
                      <a:r>
                        <a:rPr sz="800" kern="0" spc="-10" dirty="0">
                          <a:solidFill>
                            <a:srgbClr val="000000">
                              <a:alpha val="100000"/>
                            </a:srgbClr>
                          </a:solidFill>
                          <a:latin typeface="SimSun"/>
                          <a:ea typeface="SimSun"/>
                          <a:cs typeface="SimSun"/>
                        </a:rPr>
                        <a:t>≥2.0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1000" dirty="0"/>
                    </a:p>
                    <a:p>
                      <a:pPr marL="208915" algn="l" rtl="0" eaLnBrk="0">
                        <a:lnSpc>
                          <a:spcPts val="1038"/>
                        </a:lnSpc>
                        <a:tabLst/>
                      </a:pPr>
                      <a:r>
                        <a:rPr sz="800" kern="0" spc="-10" dirty="0">
                          <a:solidFill>
                            <a:srgbClr val="000000">
                              <a:alpha val="100000"/>
                            </a:srgbClr>
                          </a:solidFill>
                          <a:latin typeface="SimSun"/>
                          <a:ea typeface="SimSun"/>
                          <a:cs typeface="SimSun"/>
                        </a:rPr>
                        <a:t>≥2.0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1000" dirty="0"/>
                    </a:p>
                    <a:p>
                      <a:pPr marL="208915" algn="l" rtl="0" eaLnBrk="0">
                        <a:lnSpc>
                          <a:spcPts val="1038"/>
                        </a:lnSpc>
                        <a:tabLst/>
                      </a:pPr>
                      <a:r>
                        <a:rPr sz="800" kern="0" spc="-10" dirty="0">
                          <a:solidFill>
                            <a:srgbClr val="000000">
                              <a:alpha val="100000"/>
                            </a:srgbClr>
                          </a:solidFill>
                          <a:latin typeface="SimSun"/>
                          <a:ea typeface="SimSun"/>
                          <a:cs typeface="SimSun"/>
                        </a:rPr>
                        <a:t>≥3.0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3225">
                <a:tc>
                  <a:txBody>
                    <a:bodyPr/>
                    <a:lstStyle/>
                    <a:p>
                      <a:pPr algn="l" rtl="0" eaLnBrk="0">
                        <a:lnSpc>
                          <a:spcPct val="109000"/>
                        </a:lnSpc>
                        <a:tabLst/>
                      </a:pPr>
                      <a:endParaRPr lang="Arial" altLang="Arial" sz="900" dirty="0"/>
                    </a:p>
                    <a:p>
                      <a:pPr marL="427990" algn="l" rtl="0" eaLnBrk="0">
                        <a:lnSpc>
                          <a:spcPct val="100000"/>
                        </a:lnSpc>
                        <a:spcBef>
                          <a:spcPts val="6"/>
                        </a:spcBef>
                        <a:tabLst/>
                      </a:pPr>
                      <a:r>
                        <a:rPr sz="800" kern="0" spc="60" dirty="0">
                          <a:solidFill>
                            <a:srgbClr val="000000">
                              <a:alpha val="100000"/>
                            </a:srgbClr>
                          </a:solidFill>
                          <a:latin typeface="SimSun"/>
                          <a:ea typeface="SimSun"/>
                          <a:cs typeface="SimSun"/>
                        </a:rPr>
                        <a:t>下框(不锈钢材质)</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1000" dirty="0"/>
                    </a:p>
                    <a:p>
                      <a:pPr algn="l" rtl="0" eaLnBrk="0">
                        <a:lnSpc>
                          <a:spcPct val="9915"/>
                        </a:lnSpc>
                        <a:tabLst/>
                      </a:pPr>
                      <a:endParaRPr lang="Arial" altLang="Arial" sz="100" dirty="0"/>
                    </a:p>
                    <a:p>
                      <a:pPr marL="266065" algn="l" rtl="0" eaLnBrk="0">
                        <a:lnSpc>
                          <a:spcPts val="1038"/>
                        </a:lnSpc>
                        <a:tabLst/>
                      </a:pPr>
                      <a:r>
                        <a:rPr sz="800" kern="0" spc="-10" dirty="0">
                          <a:solidFill>
                            <a:srgbClr val="000000">
                              <a:alpha val="100000"/>
                            </a:srgbClr>
                          </a:solidFill>
                          <a:latin typeface="SimSun"/>
                          <a:ea typeface="SimSun"/>
                          <a:cs typeface="SimSun"/>
                        </a:rPr>
                        <a:t>≥0.8</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1000" dirty="0"/>
                    </a:p>
                    <a:p>
                      <a:pPr algn="l" rtl="0" eaLnBrk="0">
                        <a:lnSpc>
                          <a:spcPct val="9915"/>
                        </a:lnSpc>
                        <a:tabLst/>
                      </a:pPr>
                      <a:endParaRPr lang="Arial" altLang="Arial" sz="100" dirty="0"/>
                    </a:p>
                    <a:p>
                      <a:pPr marL="431165" algn="l" rtl="0" eaLnBrk="0">
                        <a:lnSpc>
                          <a:spcPts val="1038"/>
                        </a:lnSpc>
                        <a:tabLst/>
                      </a:pPr>
                      <a:r>
                        <a:rPr sz="800" kern="0" spc="-10" dirty="0">
                          <a:solidFill>
                            <a:srgbClr val="000000">
                              <a:alpha val="100000"/>
                            </a:srgbClr>
                          </a:solidFill>
                          <a:latin typeface="SimSun"/>
                          <a:ea typeface="SimSun"/>
                          <a:cs typeface="SimSun"/>
                        </a:rPr>
                        <a:t>≥1.0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1000" dirty="0"/>
                    </a:p>
                    <a:p>
                      <a:pPr algn="l" rtl="0" eaLnBrk="0">
                        <a:lnSpc>
                          <a:spcPct val="9915"/>
                        </a:lnSpc>
                        <a:tabLst/>
                      </a:pPr>
                      <a:endParaRPr lang="Arial" altLang="Arial" sz="100" dirty="0"/>
                    </a:p>
                    <a:p>
                      <a:pPr marL="259715" algn="l" rtl="0" eaLnBrk="0">
                        <a:lnSpc>
                          <a:spcPts val="1038"/>
                        </a:lnSpc>
                        <a:tabLst/>
                      </a:pPr>
                      <a:r>
                        <a:rPr sz="800" kern="0" spc="-10" dirty="0">
                          <a:solidFill>
                            <a:srgbClr val="000000">
                              <a:alpha val="100000"/>
                            </a:srgbClr>
                          </a:solidFill>
                          <a:latin typeface="SimSun"/>
                          <a:ea typeface="SimSun"/>
                          <a:cs typeface="SimSun"/>
                        </a:rPr>
                        <a:t>≥1.2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1000" dirty="0"/>
                    </a:p>
                    <a:p>
                      <a:pPr algn="l" rtl="0" eaLnBrk="0">
                        <a:lnSpc>
                          <a:spcPct val="9915"/>
                        </a:lnSpc>
                        <a:tabLst/>
                      </a:pPr>
                      <a:endParaRPr lang="Arial" altLang="Arial" sz="100" dirty="0"/>
                    </a:p>
                    <a:p>
                      <a:pPr marL="208915" algn="l" rtl="0" eaLnBrk="0">
                        <a:lnSpc>
                          <a:spcPts val="1038"/>
                        </a:lnSpc>
                        <a:tabLst/>
                      </a:pPr>
                      <a:r>
                        <a:rPr sz="800" kern="0" spc="-10" dirty="0">
                          <a:solidFill>
                            <a:srgbClr val="000000">
                              <a:alpha val="100000"/>
                            </a:srgbClr>
                          </a:solidFill>
                          <a:latin typeface="SimSun"/>
                          <a:ea typeface="SimSun"/>
                          <a:cs typeface="SimSun"/>
                        </a:rPr>
                        <a:t>≥1.2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1000" dirty="0"/>
                    </a:p>
                    <a:p>
                      <a:pPr algn="l" rtl="0" eaLnBrk="0">
                        <a:lnSpc>
                          <a:spcPct val="9915"/>
                        </a:lnSpc>
                        <a:tabLst/>
                      </a:pPr>
                      <a:endParaRPr lang="Arial" altLang="Arial" sz="100" dirty="0"/>
                    </a:p>
                    <a:p>
                      <a:pPr marL="208915" algn="l" rtl="0" eaLnBrk="0">
                        <a:lnSpc>
                          <a:spcPts val="1038"/>
                        </a:lnSpc>
                        <a:tabLst/>
                      </a:pPr>
                      <a:r>
                        <a:rPr sz="800" kern="0" spc="-10" dirty="0">
                          <a:solidFill>
                            <a:srgbClr val="000000">
                              <a:alpha val="100000"/>
                            </a:srgbClr>
                          </a:solidFill>
                          <a:latin typeface="SimSun"/>
                          <a:ea typeface="SimSun"/>
                          <a:cs typeface="SimSun"/>
                        </a:rPr>
                        <a:t>≥2.0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74" name="textbox 74"/>
          <p:cNvSpPr/>
          <p:nvPr/>
        </p:nvSpPr>
        <p:spPr>
          <a:xfrm>
            <a:off x="3240300" y="918344"/>
            <a:ext cx="3522345" cy="880744"/>
          </a:xfrm>
          <a:prstGeom prst="rect">
            <a:avLst/>
          </a:prstGeom>
        </p:spPr>
        <p:txBody>
          <a:bodyPr vert="horz" wrap="square" lIns="0" tIns="0" rIns="0" bIns="0"/>
          <a:lstStyle/>
          <a:p>
            <a:pPr algn="l" rtl="0" eaLnBrk="0">
              <a:lnSpc>
                <a:spcPct val="80738"/>
              </a:lnSpc>
              <a:tabLst/>
            </a:pPr>
            <a:endParaRPr lang="Arial" altLang="Arial" sz="100" dirty="0"/>
          </a:p>
          <a:p>
            <a:pPr algn="r" rtl="0" eaLnBrk="0">
              <a:lnSpc>
                <a:spcPct val="79000"/>
              </a:lnSpc>
              <a:tabLst/>
            </a:pPr>
            <a:r>
              <a:rPr sz="1000" b="1" kern="0" spc="-20" dirty="0">
                <a:solidFill>
                  <a:srgbClr val="000000">
                    <a:alpha val="100000"/>
                  </a:srgbClr>
                </a:solidFill>
                <a:latin typeface="SimSun"/>
                <a:ea typeface="SimSun"/>
                <a:cs typeface="SimSun"/>
              </a:rPr>
              <a:t>GB</a:t>
            </a:r>
            <a:r>
              <a:rPr sz="1000" kern="0" spc="120" dirty="0">
                <a:solidFill>
                  <a:srgbClr val="000000">
                    <a:alpha val="100000"/>
                  </a:srgbClr>
                </a:solidFill>
                <a:latin typeface="SimSun"/>
                <a:ea typeface="SimSun"/>
                <a:cs typeface="SimSun"/>
              </a:rPr>
              <a:t>  </a:t>
            </a:r>
            <a:r>
              <a:rPr sz="1000" b="1" kern="0" spc="-20" dirty="0">
                <a:solidFill>
                  <a:srgbClr val="000000">
                    <a:alpha val="100000"/>
                  </a:srgbClr>
                </a:solidFill>
                <a:latin typeface="SimSun"/>
                <a:ea typeface="SimSun"/>
                <a:cs typeface="SimSun"/>
              </a:rPr>
              <a:t>17565—2022</a:t>
            </a:r>
            <a:endParaRPr lang="SimSun" altLang="SimSun" sz="1000" dirty="0"/>
          </a:p>
          <a:p>
            <a:pPr algn="l" rtl="0" eaLnBrk="0">
              <a:lnSpc>
                <a:spcPct val="179000"/>
              </a:lnSpc>
              <a:tabLst/>
            </a:pPr>
            <a:endParaRPr lang="Arial" altLang="Arial" sz="1000" dirty="0"/>
          </a:p>
          <a:p>
            <a:pPr marL="12700" algn="l" rtl="0" eaLnBrk="0">
              <a:lnSpc>
                <a:spcPct val="95000"/>
              </a:lnSpc>
              <a:spcBef>
                <a:spcPts val="300"/>
              </a:spcBef>
              <a:tabLst/>
            </a:pPr>
            <a:r>
              <a:rPr sz="1000" b="1" kern="0" spc="20" dirty="0">
                <a:solidFill>
                  <a:srgbClr val="000000">
                    <a:alpha val="100000"/>
                  </a:srgbClr>
                </a:solidFill>
                <a:latin typeface="SimHei"/>
                <a:ea typeface="SimHei"/>
                <a:cs typeface="SimHei"/>
              </a:rPr>
              <a:t>表</a:t>
            </a:r>
            <a:r>
              <a:rPr sz="1000" kern="0" spc="-19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2</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钢板标称厚度</a:t>
            </a:r>
            <a:endParaRPr lang="SimHei" altLang="SimHei" sz="1000" dirty="0"/>
          </a:p>
          <a:p>
            <a:pPr algn="l" rtl="0" eaLnBrk="0">
              <a:lnSpc>
                <a:spcPct val="112000"/>
              </a:lnSpc>
              <a:tabLst/>
            </a:pPr>
            <a:endParaRPr lang="Arial" altLang="Arial" sz="800" dirty="0"/>
          </a:p>
          <a:p>
            <a:pPr algn="r" rtl="0" eaLnBrk="0">
              <a:lnSpc>
                <a:spcPts val="1123"/>
              </a:lnSpc>
              <a:spcBef>
                <a:spcPts val="1"/>
              </a:spcBef>
              <a:tabLst/>
            </a:pPr>
            <a:r>
              <a:rPr sz="900" kern="0" spc="0" dirty="0">
                <a:solidFill>
                  <a:srgbClr val="000000">
                    <a:alpha val="100000"/>
                  </a:srgbClr>
                </a:solidFill>
                <a:latin typeface="SimSun"/>
                <a:ea typeface="SimSun"/>
                <a:cs typeface="SimSun"/>
              </a:rPr>
              <a:t>单位为毫米</a:t>
            </a:r>
            <a:endParaRPr lang="SimSun" altLang="SimSun" sz="900" dirty="0"/>
          </a:p>
        </p:txBody>
      </p:sp>
      <p:graphicFrame>
        <p:nvGraphicFramePr>
          <p:cNvPr id="76" name="table 76"/>
          <p:cNvGraphicFramePr>
            <a:graphicFrameLocks noGrp="1"/>
          </p:cNvGraphicFramePr>
          <p:nvPr/>
        </p:nvGraphicFramePr>
        <p:xfrm>
          <a:off x="885846" y="3921087"/>
          <a:ext cx="5861050" cy="463550"/>
        </p:xfrm>
        <a:graphic>
          <a:graphicData uri="http://schemas.openxmlformats.org/drawingml/2006/table">
            <a:tbl>
              <a:tblPr/>
              <a:tblGrid>
                <a:gridCol w="1038225"/>
                <a:gridCol w="679450"/>
                <a:gridCol w="685800"/>
                <a:gridCol w="698500"/>
                <a:gridCol w="679450"/>
                <a:gridCol w="685800"/>
                <a:gridCol w="698500"/>
                <a:gridCol w="695325"/>
              </a:tblGrid>
              <a:tr h="238125">
                <a:tc>
                  <a:txBody>
                    <a:bodyPr/>
                    <a:lstStyle/>
                    <a:p>
                      <a:pPr algn="l" rtl="0" eaLnBrk="0">
                        <a:lnSpc>
                          <a:spcPct val="107000"/>
                        </a:lnSpc>
                        <a:tabLst/>
                      </a:pPr>
                      <a:endParaRPr lang="Arial" altLang="Arial" sz="400" dirty="0"/>
                    </a:p>
                    <a:p>
                      <a:pPr marL="288290" algn="l" rtl="0" eaLnBrk="0">
                        <a:lnSpc>
                          <a:spcPct val="95000"/>
                        </a:lnSpc>
                        <a:spcBef>
                          <a:spcPts val="3"/>
                        </a:spcBef>
                        <a:tabLst/>
                      </a:pPr>
                      <a:r>
                        <a:rPr sz="900" kern="0" spc="-10" dirty="0">
                          <a:solidFill>
                            <a:srgbClr val="000000">
                              <a:alpha val="100000"/>
                            </a:srgbClr>
                          </a:solidFill>
                          <a:latin typeface="SimSun"/>
                          <a:ea typeface="SimSun"/>
                          <a:cs typeface="SimSun"/>
                        </a:rPr>
                        <a:t>标称厚度</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221615" algn="l" rtl="0" eaLnBrk="0">
                        <a:lnSpc>
                          <a:spcPct val="78000"/>
                        </a:lnSpc>
                        <a:tabLst/>
                      </a:pPr>
                      <a:r>
                        <a:rPr sz="900" kern="0" spc="-20" dirty="0">
                          <a:solidFill>
                            <a:srgbClr val="000000">
                              <a:alpha val="100000"/>
                            </a:srgbClr>
                          </a:solidFill>
                          <a:latin typeface="SimSun"/>
                          <a:ea typeface="SimSun"/>
                          <a:cs typeface="SimSun"/>
                        </a:rPr>
                        <a:t>3.00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227965" algn="l" rtl="0" eaLnBrk="0">
                        <a:lnSpc>
                          <a:spcPct val="78000"/>
                        </a:lnSpc>
                        <a:tabLst/>
                      </a:pPr>
                      <a:r>
                        <a:rPr sz="900" kern="0" spc="-20" dirty="0">
                          <a:solidFill>
                            <a:srgbClr val="000000">
                              <a:alpha val="100000"/>
                            </a:srgbClr>
                          </a:solidFill>
                          <a:latin typeface="SimSun"/>
                          <a:ea typeface="SimSun"/>
                          <a:cs typeface="SimSun"/>
                        </a:rPr>
                        <a:t>2.00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600" dirty="0"/>
                    </a:p>
                    <a:p>
                      <a:pPr marL="234950" algn="l" rtl="0" eaLnBrk="0">
                        <a:lnSpc>
                          <a:spcPct val="79000"/>
                        </a:lnSpc>
                        <a:spcBef>
                          <a:spcPts val="4"/>
                        </a:spcBef>
                        <a:tabLst/>
                      </a:pPr>
                      <a:r>
                        <a:rPr sz="900" kern="0" spc="-30" dirty="0">
                          <a:solidFill>
                            <a:srgbClr val="000000">
                              <a:alpha val="100000"/>
                            </a:srgbClr>
                          </a:solidFill>
                          <a:latin typeface="SimSun"/>
                          <a:ea typeface="SimSun"/>
                          <a:cs typeface="SimSun"/>
                        </a:rPr>
                        <a:t>1.80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600" dirty="0"/>
                    </a:p>
                    <a:p>
                      <a:pPr marL="221615" algn="l" rtl="0" eaLnBrk="0">
                        <a:lnSpc>
                          <a:spcPct val="79000"/>
                        </a:lnSpc>
                        <a:spcBef>
                          <a:spcPts val="4"/>
                        </a:spcBef>
                        <a:tabLst/>
                      </a:pPr>
                      <a:r>
                        <a:rPr sz="900" kern="0" spc="-30" dirty="0">
                          <a:solidFill>
                            <a:srgbClr val="000000">
                              <a:alpha val="100000"/>
                            </a:srgbClr>
                          </a:solidFill>
                          <a:latin typeface="SimSun"/>
                          <a:ea typeface="SimSun"/>
                          <a:cs typeface="SimSun"/>
                        </a:rPr>
                        <a:t>1.50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600" dirty="0"/>
                    </a:p>
                    <a:p>
                      <a:pPr marL="227965" algn="l" rtl="0" eaLnBrk="0">
                        <a:lnSpc>
                          <a:spcPct val="79000"/>
                        </a:lnSpc>
                        <a:spcBef>
                          <a:spcPts val="4"/>
                        </a:spcBef>
                        <a:tabLst/>
                      </a:pPr>
                      <a:r>
                        <a:rPr sz="900" kern="0" spc="-30" dirty="0">
                          <a:solidFill>
                            <a:srgbClr val="000000">
                              <a:alpha val="100000"/>
                            </a:srgbClr>
                          </a:solidFill>
                          <a:latin typeface="SimSun"/>
                          <a:ea typeface="SimSun"/>
                          <a:cs typeface="SimSun"/>
                        </a:rPr>
                        <a:t>1.20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600" dirty="0"/>
                    </a:p>
                    <a:p>
                      <a:pPr marL="234950" algn="l" rtl="0" eaLnBrk="0">
                        <a:lnSpc>
                          <a:spcPct val="79000"/>
                        </a:lnSpc>
                        <a:spcBef>
                          <a:spcPts val="4"/>
                        </a:spcBef>
                        <a:tabLst/>
                      </a:pPr>
                      <a:r>
                        <a:rPr sz="900" kern="0" spc="-30" dirty="0">
                          <a:solidFill>
                            <a:srgbClr val="000000">
                              <a:alpha val="100000"/>
                            </a:srgbClr>
                          </a:solidFill>
                          <a:latin typeface="SimSun"/>
                          <a:ea typeface="SimSun"/>
                          <a:cs typeface="SimSun"/>
                        </a:rPr>
                        <a:t>1.00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227965" algn="l" rtl="0" eaLnBrk="0">
                        <a:lnSpc>
                          <a:spcPct val="78000"/>
                        </a:lnSpc>
                        <a:tabLst/>
                      </a:pPr>
                      <a:r>
                        <a:rPr sz="900" kern="0" spc="-20" dirty="0">
                          <a:solidFill>
                            <a:srgbClr val="000000">
                              <a:alpha val="100000"/>
                            </a:srgbClr>
                          </a:solidFill>
                          <a:latin typeface="SimSun"/>
                          <a:ea typeface="SimSun"/>
                          <a:cs typeface="SimSun"/>
                        </a:rPr>
                        <a:t>0.80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425">
                <a:tc>
                  <a:txBody>
                    <a:bodyPr/>
                    <a:lstStyle/>
                    <a:p>
                      <a:pPr algn="l" rtl="0" eaLnBrk="0">
                        <a:lnSpc>
                          <a:spcPct val="120000"/>
                        </a:lnSpc>
                        <a:tabLst/>
                      </a:pPr>
                      <a:endParaRPr lang="Arial" altLang="Arial" sz="300" dirty="0"/>
                    </a:p>
                    <a:p>
                      <a:pPr marL="231140" algn="l" rtl="0" eaLnBrk="0">
                        <a:lnSpc>
                          <a:spcPct val="95000"/>
                        </a:lnSpc>
                        <a:spcBef>
                          <a:spcPts val="2"/>
                        </a:spcBef>
                        <a:tabLst/>
                      </a:pPr>
                      <a:r>
                        <a:rPr sz="900" kern="0" spc="0" dirty="0">
                          <a:solidFill>
                            <a:srgbClr val="000000">
                              <a:alpha val="100000"/>
                            </a:srgbClr>
                          </a:solidFill>
                          <a:latin typeface="SimSun"/>
                          <a:ea typeface="SimSun"/>
                          <a:cs typeface="SimSun"/>
                        </a:rPr>
                        <a:t>允许负偏差</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500" dirty="0"/>
                    </a:p>
                    <a:p>
                      <a:pPr marL="164464" algn="l" rtl="0" eaLnBrk="0">
                        <a:lnSpc>
                          <a:spcPct val="78000"/>
                        </a:lnSpc>
                        <a:spcBef>
                          <a:spcPts val="2"/>
                        </a:spcBef>
                        <a:tabLst/>
                      </a:pPr>
                      <a:r>
                        <a:rPr sz="900" kern="0" spc="0" dirty="0">
                          <a:solidFill>
                            <a:srgbClr val="000000">
                              <a:alpha val="100000"/>
                            </a:srgbClr>
                          </a:solidFill>
                          <a:latin typeface="SimSun"/>
                          <a:ea typeface="SimSun"/>
                          <a:cs typeface="SimSun"/>
                        </a:rPr>
                        <a:t>一0.22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500" dirty="0"/>
                    </a:p>
                    <a:p>
                      <a:pPr marL="171450" algn="l" rtl="0" eaLnBrk="0">
                        <a:lnSpc>
                          <a:spcPct val="79000"/>
                        </a:lnSpc>
                        <a:spcBef>
                          <a:spcPts val="3"/>
                        </a:spcBef>
                        <a:tabLst/>
                      </a:pPr>
                      <a:r>
                        <a:rPr sz="900" kern="0" spc="0" dirty="0">
                          <a:solidFill>
                            <a:srgbClr val="000000">
                              <a:alpha val="100000"/>
                            </a:srgbClr>
                          </a:solidFill>
                          <a:latin typeface="SimSun"/>
                          <a:ea typeface="SimSun"/>
                          <a:cs typeface="SimSun"/>
                        </a:rPr>
                        <a:t>一0.12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500" dirty="0"/>
                    </a:p>
                    <a:p>
                      <a:pPr marL="202564" algn="l" rtl="0" eaLnBrk="0">
                        <a:lnSpc>
                          <a:spcPct val="79000"/>
                        </a:lnSpc>
                        <a:spcBef>
                          <a:spcPts val="3"/>
                        </a:spcBef>
                        <a:tabLst/>
                      </a:pPr>
                      <a:r>
                        <a:rPr sz="900" kern="0" spc="-10" dirty="0">
                          <a:solidFill>
                            <a:srgbClr val="000000">
                              <a:alpha val="100000"/>
                            </a:srgbClr>
                          </a:solidFill>
                          <a:latin typeface="SimSun"/>
                          <a:ea typeface="SimSun"/>
                          <a:cs typeface="SimSun"/>
                        </a:rPr>
                        <a:t>-0.12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500" dirty="0"/>
                    </a:p>
                    <a:p>
                      <a:pPr marL="164464" algn="l" rtl="0" eaLnBrk="0">
                        <a:lnSpc>
                          <a:spcPct val="78000"/>
                        </a:lnSpc>
                        <a:spcBef>
                          <a:spcPts val="2"/>
                        </a:spcBef>
                        <a:tabLst/>
                      </a:pPr>
                      <a:r>
                        <a:rPr sz="900" kern="0" spc="-20" dirty="0">
                          <a:solidFill>
                            <a:srgbClr val="000000">
                              <a:alpha val="100000"/>
                            </a:srgbClr>
                          </a:solidFill>
                          <a:latin typeface="SimSun"/>
                          <a:ea typeface="SimSun"/>
                          <a:cs typeface="SimSun"/>
                        </a:rPr>
                        <a:t>一0.09</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500" dirty="0"/>
                    </a:p>
                    <a:p>
                      <a:pPr marL="171450" algn="l" rtl="0" eaLnBrk="0">
                        <a:lnSpc>
                          <a:spcPct val="78000"/>
                        </a:lnSpc>
                        <a:spcBef>
                          <a:spcPts val="2"/>
                        </a:spcBef>
                        <a:tabLst/>
                      </a:pPr>
                      <a:r>
                        <a:rPr sz="900" kern="0" spc="0" dirty="0">
                          <a:solidFill>
                            <a:srgbClr val="000000">
                              <a:alpha val="100000"/>
                            </a:srgbClr>
                          </a:solidFill>
                          <a:latin typeface="SimSun"/>
                          <a:ea typeface="SimSun"/>
                          <a:cs typeface="SimSun"/>
                        </a:rPr>
                        <a:t>一0.07</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500" dirty="0"/>
                    </a:p>
                    <a:p>
                      <a:pPr marL="202564" algn="l" rtl="0" eaLnBrk="0">
                        <a:lnSpc>
                          <a:spcPct val="78000"/>
                        </a:lnSpc>
                        <a:spcBef>
                          <a:spcPts val="2"/>
                        </a:spcBef>
                        <a:tabLst/>
                      </a:pPr>
                      <a:r>
                        <a:rPr sz="900" kern="0" spc="-10" dirty="0">
                          <a:solidFill>
                            <a:srgbClr val="000000">
                              <a:alpha val="100000"/>
                            </a:srgbClr>
                          </a:solidFill>
                          <a:latin typeface="SimSun"/>
                          <a:ea typeface="SimSun"/>
                          <a:cs typeface="SimSun"/>
                        </a:rPr>
                        <a:t>-0.06</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500" dirty="0"/>
                    </a:p>
                    <a:p>
                      <a:pPr marL="170814" algn="l" rtl="0" eaLnBrk="0">
                        <a:lnSpc>
                          <a:spcPct val="78000"/>
                        </a:lnSpc>
                        <a:spcBef>
                          <a:spcPts val="2"/>
                        </a:spcBef>
                        <a:tabLst/>
                      </a:pPr>
                      <a:r>
                        <a:rPr sz="900" kern="0" spc="0" dirty="0">
                          <a:solidFill>
                            <a:srgbClr val="000000">
                              <a:alpha val="100000"/>
                            </a:srgbClr>
                          </a:solidFill>
                          <a:latin typeface="SimSun"/>
                          <a:ea typeface="SimSun"/>
                          <a:cs typeface="SimSun"/>
                        </a:rPr>
                        <a:t>一0.05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78" name="textbox 78"/>
          <p:cNvSpPr/>
          <p:nvPr/>
        </p:nvSpPr>
        <p:spPr>
          <a:xfrm>
            <a:off x="3030758" y="3425073"/>
            <a:ext cx="3717925" cy="462915"/>
          </a:xfrm>
          <a:prstGeom prst="rect">
            <a:avLst/>
          </a:prstGeom>
        </p:spPr>
        <p:txBody>
          <a:bodyPr vert="horz" wrap="square" lIns="0" tIns="0" rIns="0" bIns="0"/>
          <a:lstStyle/>
          <a:p>
            <a:pPr algn="l" rtl="0" eaLnBrk="0">
              <a:lnSpc>
                <a:spcPct val="88102"/>
              </a:lnSpc>
              <a:tabLst/>
            </a:pPr>
            <a:endParaRPr lang="Arial" altLang="Arial" sz="100" dirty="0"/>
          </a:p>
          <a:p>
            <a:pPr marL="12700" algn="l" rtl="0" eaLnBrk="0">
              <a:lnSpc>
                <a:spcPct val="95000"/>
              </a:lnSpc>
              <a:tabLst/>
            </a:pPr>
            <a:r>
              <a:rPr sz="1000" b="1" kern="0" spc="20" dirty="0">
                <a:solidFill>
                  <a:srgbClr val="000000">
                    <a:alpha val="100000"/>
                  </a:srgbClr>
                </a:solidFill>
                <a:latin typeface="SimHei"/>
                <a:ea typeface="SimHei"/>
                <a:cs typeface="SimHei"/>
              </a:rPr>
              <a:t>表</a:t>
            </a:r>
            <a:r>
              <a:rPr sz="1000" kern="0" spc="-4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3</a:t>
            </a:r>
            <a:r>
              <a:rPr sz="1000" kern="0" spc="1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钢板厚度允许负偏差</a:t>
            </a:r>
            <a:endParaRPr lang="SimHei" altLang="SimHei" sz="1000" dirty="0"/>
          </a:p>
          <a:p>
            <a:pPr algn="l" rtl="0" eaLnBrk="0">
              <a:lnSpc>
                <a:spcPct val="108000"/>
              </a:lnSpc>
              <a:tabLst/>
            </a:pPr>
            <a:endParaRPr lang="Arial" altLang="Arial" sz="900" dirty="0"/>
          </a:p>
          <a:p>
            <a:pPr algn="l" rtl="0" eaLnBrk="0">
              <a:lnSpc>
                <a:spcPct val="7422"/>
              </a:lnSpc>
              <a:tabLst/>
            </a:pPr>
            <a:endParaRPr lang="Arial" altLang="Arial" sz="100" dirty="0"/>
          </a:p>
          <a:p>
            <a:pPr algn="r" rtl="0" eaLnBrk="0">
              <a:lnSpc>
                <a:spcPts val="1123"/>
              </a:lnSpc>
              <a:tabLst/>
            </a:pPr>
            <a:r>
              <a:rPr sz="900" kern="0" spc="-30" dirty="0">
                <a:solidFill>
                  <a:srgbClr val="000000">
                    <a:alpha val="100000"/>
                  </a:srgbClr>
                </a:solidFill>
                <a:latin typeface="SimSun"/>
                <a:ea typeface="SimSun"/>
                <a:cs typeface="SimSun"/>
              </a:rPr>
              <a:t>单位为毫米</a:t>
            </a:r>
            <a:endParaRPr lang="SimSun" altLang="SimSun" sz="900" dirty="0"/>
          </a:p>
        </p:txBody>
      </p:sp>
      <p:sp>
        <p:nvSpPr>
          <p:cNvPr id="80" name="textbox 80"/>
          <p:cNvSpPr/>
          <p:nvPr/>
        </p:nvSpPr>
        <p:spPr>
          <a:xfrm>
            <a:off x="6489667" y="9876025"/>
            <a:ext cx="64769" cy="108585"/>
          </a:xfrm>
          <a:prstGeom prst="rect">
            <a:avLst/>
          </a:prstGeom>
        </p:spPr>
        <p:txBody>
          <a:bodyPr vert="horz" wrap="square" lIns="0" tIns="0" rIns="0" bIns="0"/>
          <a:lstStyle/>
          <a:p>
            <a:pPr algn="l" rtl="0" eaLnBrk="0">
              <a:lnSpc>
                <a:spcPct val="82103"/>
              </a:lnSpc>
              <a:tabLst/>
            </a:pPr>
            <a:endParaRPr lang="Arial" altLang="Arial" sz="100" dirty="0"/>
          </a:p>
          <a:p>
            <a:pPr marL="12700" algn="l" rtl="0" eaLnBrk="0">
              <a:lnSpc>
                <a:spcPct val="78000"/>
              </a:lnSpc>
              <a:tabLst/>
            </a:pPr>
            <a:r>
              <a:rPr sz="700" kern="0" spc="-10" dirty="0">
                <a:solidFill>
                  <a:srgbClr val="000000">
                    <a:alpha val="100000"/>
                  </a:srgbClr>
                </a:solidFill>
                <a:latin typeface="SimSun"/>
                <a:ea typeface="SimSun"/>
                <a:cs typeface="SimSun"/>
              </a:rPr>
              <a:t>5</a:t>
            </a:r>
            <a:endParaRPr lang="SimSun" altLang="SimSun" sz="7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box 82"/>
          <p:cNvSpPr/>
          <p:nvPr/>
        </p:nvSpPr>
        <p:spPr>
          <a:xfrm>
            <a:off x="774687" y="5381656"/>
            <a:ext cx="5931534" cy="4406900"/>
          </a:xfrm>
          <a:prstGeom prst="rect">
            <a:avLst/>
          </a:prstGeom>
        </p:spPr>
        <p:txBody>
          <a:bodyPr vert="horz" wrap="square" lIns="0" tIns="0" rIns="0" bIns="0"/>
          <a:lstStyle/>
          <a:p>
            <a:pPr algn="l" rtl="0" eaLnBrk="0">
              <a:lnSpc>
                <a:spcPct val="80137"/>
              </a:lnSpc>
              <a:tabLst/>
            </a:pPr>
            <a:endParaRPr lang="Arial" altLang="Arial" sz="100" dirty="0"/>
          </a:p>
          <a:p>
            <a:pPr marL="12700" indent="1270" algn="l" rtl="0" eaLnBrk="0">
              <a:lnSpc>
                <a:spcPct val="119000"/>
              </a:lnSpc>
              <a:tabLst/>
            </a:pPr>
            <a:r>
              <a:rPr sz="1000" b="1" kern="0" spc="40" dirty="0">
                <a:solidFill>
                  <a:srgbClr val="000000">
                    <a:alpha val="100000"/>
                  </a:srgbClr>
                </a:solidFill>
                <a:latin typeface="SimSun"/>
                <a:ea typeface="SimSun"/>
                <a:cs typeface="SimSun"/>
              </a:rPr>
              <a:t>5.7.2</a:t>
            </a:r>
            <a:r>
              <a:rPr sz="1000" kern="0" spc="40" dirty="0">
                <a:solidFill>
                  <a:srgbClr val="000000">
                    <a:alpha val="100000"/>
                  </a:srgbClr>
                </a:solidFill>
                <a:latin typeface="SimSun"/>
                <a:ea typeface="SimSun"/>
                <a:cs typeface="SimSun"/>
              </a:rPr>
              <a:t>  门扇与门框在开启侧的搭接宽度应大于或等于15</a:t>
            </a:r>
            <a:r>
              <a:rPr sz="1000" kern="0" spc="-17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4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门扇与门框在铰</a:t>
            </a:r>
            <a:r>
              <a:rPr sz="1000" kern="0" spc="30" dirty="0">
                <a:solidFill>
                  <a:srgbClr val="000000">
                    <a:alpha val="100000"/>
                  </a:srgbClr>
                </a:solidFill>
                <a:latin typeface="SimSun"/>
                <a:ea typeface="SimSun"/>
                <a:cs typeface="SimSun"/>
              </a:rPr>
              <a:t>链侧的搭接宽度应大于</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或等于12 </a:t>
            </a:r>
            <a:r>
              <a:rPr sz="1000" kern="0" spc="0" dirty="0">
                <a:solidFill>
                  <a:srgbClr val="000000">
                    <a:alpha val="100000"/>
                  </a:srgbClr>
                </a:solidFill>
                <a:latin typeface="Times New Roman"/>
                <a:ea typeface="Times New Roman"/>
                <a:cs typeface="Times New Roman"/>
              </a:rPr>
              <a:t>mm</a:t>
            </a:r>
            <a:r>
              <a:rPr sz="1000" kern="0" spc="30" dirty="0">
                <a:solidFill>
                  <a:srgbClr val="000000">
                    <a:alpha val="100000"/>
                  </a:srgbClr>
                </a:solidFill>
                <a:latin typeface="SimSun"/>
                <a:ea typeface="SimSun"/>
                <a:cs typeface="SimSun"/>
              </a:rPr>
              <a:t>。</a:t>
            </a:r>
            <a:endParaRPr lang="SimSun" altLang="SimSun" sz="1000" dirty="0"/>
          </a:p>
          <a:p>
            <a:pPr marL="12700" algn="l" rtl="0" eaLnBrk="0">
              <a:lnSpc>
                <a:spcPct val="95000"/>
              </a:lnSpc>
              <a:spcBef>
                <a:spcPts val="461"/>
              </a:spcBef>
              <a:tabLst/>
            </a:pPr>
            <a:r>
              <a:rPr sz="1000" kern="0" spc="30" dirty="0">
                <a:solidFill>
                  <a:srgbClr val="000000">
                    <a:alpha val="100000"/>
                  </a:srgbClr>
                </a:solidFill>
                <a:latin typeface="SimSun"/>
                <a:ea typeface="SimSun"/>
                <a:cs typeface="SimSun"/>
              </a:rPr>
              <a:t>5.7.3  主锁舌与锁孔的前</a:t>
            </a:r>
            <a:r>
              <a:rPr sz="1000" kern="0" spc="20" dirty="0">
                <a:solidFill>
                  <a:srgbClr val="000000">
                    <a:alpha val="100000"/>
                  </a:srgbClr>
                </a:solidFill>
                <a:latin typeface="SimSun"/>
                <a:ea typeface="SimSun"/>
                <a:cs typeface="SimSun"/>
              </a:rPr>
              <a:t>后间隙之和应小于或等于6.0 </a:t>
            </a:r>
            <a:r>
              <a:rPr sz="1000" kern="0" spc="0" dirty="0">
                <a:solidFill>
                  <a:srgbClr val="000000">
                    <a:alpha val="100000"/>
                  </a:srgbClr>
                </a:solidFill>
                <a:latin typeface="Times New Roman"/>
                <a:ea typeface="Times New Roman"/>
                <a:cs typeface="Times New Roman"/>
              </a:rPr>
              <a:t>mm</a:t>
            </a:r>
            <a:r>
              <a:rPr sz="1000" kern="0" spc="20" dirty="0">
                <a:solidFill>
                  <a:srgbClr val="000000">
                    <a:alpha val="100000"/>
                  </a:srgbClr>
                </a:solidFill>
                <a:latin typeface="SimSun"/>
                <a:ea typeface="SimSun"/>
                <a:cs typeface="SimSun"/>
              </a:rPr>
              <a:t>。</a:t>
            </a:r>
            <a:endParaRPr lang="SimSun" altLang="SimSun" sz="1000" dirty="0"/>
          </a:p>
          <a:p>
            <a:pPr marL="13970" algn="l" rtl="0" eaLnBrk="0">
              <a:lnSpc>
                <a:spcPct val="96000"/>
              </a:lnSpc>
              <a:spcBef>
                <a:spcPts val="1049"/>
              </a:spcBef>
              <a:tabLst/>
            </a:pPr>
            <a:r>
              <a:rPr sz="1000" b="1" kern="0" spc="-10" dirty="0">
                <a:solidFill>
                  <a:srgbClr val="000000">
                    <a:alpha val="100000"/>
                  </a:srgbClr>
                </a:solidFill>
                <a:latin typeface="SimHei"/>
                <a:ea typeface="SimHei"/>
                <a:cs typeface="SimHei"/>
              </a:rPr>
              <a:t>5.8</a:t>
            </a:r>
            <a:r>
              <a:rPr sz="1000" kern="0" spc="5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表面质量</a:t>
            </a:r>
            <a:endParaRPr lang="SimHei" altLang="SimHei" sz="1000" dirty="0"/>
          </a:p>
          <a:p>
            <a:pPr marL="13970" algn="l" rtl="0" eaLnBrk="0">
              <a:lnSpc>
                <a:spcPct val="95000"/>
              </a:lnSpc>
              <a:spcBef>
                <a:spcPts val="1195"/>
              </a:spcBef>
              <a:tabLst/>
            </a:pPr>
            <a:r>
              <a:rPr sz="1000" b="1" kern="0" spc="0" dirty="0">
                <a:solidFill>
                  <a:srgbClr val="000000">
                    <a:alpha val="100000"/>
                  </a:srgbClr>
                </a:solidFill>
                <a:latin typeface="SimHei"/>
                <a:ea typeface="SimHei"/>
                <a:cs typeface="SimHei"/>
              </a:rPr>
              <a:t>5.8.1</a:t>
            </a:r>
            <a:r>
              <a:rPr sz="1000" kern="0" spc="49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胶合饰面耐水性能</a:t>
            </a:r>
            <a:endParaRPr lang="SimHei" altLang="SimHei" sz="1000" dirty="0"/>
          </a:p>
          <a:p>
            <a:pPr marL="12700" indent="273050" algn="l" rtl="0" eaLnBrk="0">
              <a:lnSpc>
                <a:spcPct val="112000"/>
              </a:lnSpc>
              <a:spcBef>
                <a:spcPts val="1269"/>
              </a:spcBef>
              <a:tabLst/>
            </a:pPr>
            <a:r>
              <a:rPr sz="1000" kern="0" spc="40" dirty="0">
                <a:solidFill>
                  <a:srgbClr val="000000">
                    <a:alpha val="100000"/>
                  </a:srgbClr>
                </a:solidFill>
                <a:latin typeface="SimSun"/>
                <a:ea typeface="SimSun"/>
                <a:cs typeface="SimSun"/>
              </a:rPr>
              <a:t>有耐水要求的木、塑等胶合饰面防盗门，应进行胶合饰面的耐水性能试验。经24</a:t>
            </a:r>
            <a:r>
              <a:rPr sz="1000" kern="0" spc="-240" dirty="0">
                <a:solidFill>
                  <a:srgbClr val="000000">
                    <a:alpha val="100000"/>
                  </a:srgbClr>
                </a:solidFill>
                <a:latin typeface="SimSun"/>
                <a:ea typeface="SimSun"/>
                <a:cs typeface="SimSun"/>
              </a:rPr>
              <a:t> </a:t>
            </a:r>
            <a:r>
              <a:rPr sz="1000" kern="0" spc="30" dirty="0">
                <a:solidFill>
                  <a:srgbClr val="000000">
                    <a:alpha val="100000"/>
                  </a:srgbClr>
                </a:solidFill>
                <a:latin typeface="Times New Roman"/>
                <a:ea typeface="Times New Roman"/>
                <a:cs typeface="Times New Roman"/>
              </a:rPr>
              <a:t>h</a:t>
            </a:r>
            <a:r>
              <a:rPr sz="1000" kern="0" spc="21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的耐水性能试</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验后，饰面材料应无开裂、脱落。</a:t>
            </a:r>
            <a:endParaRPr lang="SimSun" altLang="SimSun" sz="1000" dirty="0"/>
          </a:p>
          <a:p>
            <a:pPr marL="13970" algn="l" rtl="0" eaLnBrk="0">
              <a:lnSpc>
                <a:spcPct val="95000"/>
              </a:lnSpc>
              <a:spcBef>
                <a:spcPts val="1104"/>
              </a:spcBef>
              <a:tabLst/>
            </a:pPr>
            <a:r>
              <a:rPr sz="1000" b="1" kern="0" spc="-20" dirty="0">
                <a:solidFill>
                  <a:srgbClr val="000000">
                    <a:alpha val="100000"/>
                  </a:srgbClr>
                </a:solidFill>
                <a:latin typeface="SimHei"/>
                <a:ea typeface="SimHei"/>
                <a:cs typeface="SimHei"/>
              </a:rPr>
              <a:t>5.8.2</a:t>
            </a:r>
            <a:r>
              <a:rPr sz="1000" kern="0" spc="8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表面涂层附着力</a:t>
            </a:r>
            <a:endParaRPr lang="SimHei" altLang="SimHei" sz="1000" dirty="0"/>
          </a:p>
          <a:p>
            <a:pPr marL="285750" algn="l" rtl="0" eaLnBrk="0">
              <a:lnSpc>
                <a:spcPct val="94000"/>
              </a:lnSpc>
              <a:spcBef>
                <a:spcPts val="1228"/>
              </a:spcBef>
              <a:tabLst/>
            </a:pPr>
            <a:r>
              <a:rPr sz="1000" kern="0" spc="20" dirty="0">
                <a:solidFill>
                  <a:srgbClr val="000000">
                    <a:alpha val="100000"/>
                  </a:srgbClr>
                </a:solidFill>
                <a:latin typeface="SimSun"/>
                <a:ea typeface="SimSun"/>
                <a:cs typeface="SimSun"/>
              </a:rPr>
              <a:t>防盗门表面涂层附着力不应低于</a:t>
            </a:r>
            <a:r>
              <a:rPr sz="1000" kern="0" spc="0" dirty="0">
                <a:solidFill>
                  <a:srgbClr val="000000">
                    <a:alpha val="100000"/>
                  </a:srgbClr>
                </a:solidFill>
                <a:latin typeface="SimSun"/>
                <a:ea typeface="SimSun"/>
                <a:cs typeface="SimSun"/>
              </a:rPr>
              <a:t>GB</a:t>
            </a:r>
            <a:r>
              <a:rPr sz="1000" kern="0" spc="20" dirty="0">
                <a:solidFill>
                  <a:srgbClr val="000000">
                    <a:alpha val="100000"/>
                  </a:srgbClr>
                </a:solidFill>
                <a:latin typeface="SimSun"/>
                <a:ea typeface="SimSun"/>
                <a:cs typeface="SimSun"/>
              </a:rPr>
              <a:t>/T9286—2021   的</a:t>
            </a:r>
            <a:r>
              <a:rPr sz="1000" kern="0" spc="-18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2</a:t>
            </a:r>
            <a:r>
              <a:rPr sz="1000" kern="0" spc="-18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级</a:t>
            </a:r>
            <a:r>
              <a:rPr sz="1000" kern="0" spc="-22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a:t>
            </a:r>
            <a:endParaRPr lang="SimSun" altLang="SimSun" sz="1000" dirty="0"/>
          </a:p>
          <a:p>
            <a:pPr marL="13970" algn="l" rtl="0" eaLnBrk="0">
              <a:lnSpc>
                <a:spcPct val="95000"/>
              </a:lnSpc>
              <a:spcBef>
                <a:spcPts val="1204"/>
              </a:spcBef>
              <a:tabLst/>
            </a:pPr>
            <a:r>
              <a:rPr sz="1000" b="1" kern="0" spc="0" dirty="0">
                <a:solidFill>
                  <a:srgbClr val="000000">
                    <a:alpha val="100000"/>
                  </a:srgbClr>
                </a:solidFill>
                <a:latin typeface="SimHei"/>
                <a:ea typeface="SimHei"/>
                <a:cs typeface="SimHei"/>
              </a:rPr>
              <a:t>5.9</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防破坏性能</a:t>
            </a:r>
            <a:endParaRPr lang="SimHei" altLang="SimHei" sz="1000" dirty="0"/>
          </a:p>
          <a:p>
            <a:pPr marL="12700" indent="273050" algn="l" rtl="0" eaLnBrk="0">
              <a:lnSpc>
                <a:spcPct val="112000"/>
              </a:lnSpc>
              <a:spcBef>
                <a:spcPts val="1226"/>
              </a:spcBef>
              <a:tabLst/>
            </a:pPr>
            <a:r>
              <a:rPr sz="1000" kern="0" spc="50" dirty="0">
                <a:solidFill>
                  <a:srgbClr val="000000">
                    <a:alpha val="100000"/>
                  </a:srgbClr>
                </a:solidFill>
                <a:latin typeface="SimSun"/>
                <a:ea typeface="SimSun"/>
                <a:cs typeface="SimSun"/>
              </a:rPr>
              <a:t>从防盗门防护面一侧抵抗利用表1规定的工具破坏一个大于或等于615 </a:t>
            </a:r>
            <a:r>
              <a:rPr sz="1000" kern="0" spc="0" dirty="0">
                <a:solidFill>
                  <a:srgbClr val="000000">
                    <a:alpha val="100000"/>
                  </a:srgbClr>
                </a:solidFill>
                <a:latin typeface="Times New Roman"/>
                <a:ea typeface="Times New Roman"/>
                <a:cs typeface="Times New Roman"/>
              </a:rPr>
              <a:t>cm</a:t>
            </a:r>
            <a:r>
              <a:rPr sz="1000" kern="0" spc="50" dirty="0">
                <a:solidFill>
                  <a:srgbClr val="000000">
                    <a:alpha val="100000"/>
                  </a:srgbClr>
                </a:solidFill>
                <a:latin typeface="Times New Roman"/>
                <a:ea typeface="Times New Roman"/>
                <a:cs typeface="Times New Roman"/>
              </a:rPr>
              <a:t>²  </a:t>
            </a:r>
            <a:r>
              <a:rPr sz="1000" kern="0" spc="50" dirty="0">
                <a:solidFill>
                  <a:srgbClr val="000000">
                    <a:alpha val="100000"/>
                  </a:srgbClr>
                </a:solidFill>
                <a:latin typeface="SimSun"/>
                <a:ea typeface="SimSun"/>
                <a:cs typeface="SimSun"/>
              </a:rPr>
              <a:t>开口，或者打开门扇</a:t>
            </a:r>
            <a:r>
              <a:rPr sz="1000" kern="0" spc="30" dirty="0">
                <a:solidFill>
                  <a:srgbClr val="000000">
                    <a:alpha val="100000"/>
                  </a:srgbClr>
                </a:solidFill>
                <a:latin typeface="SimSun"/>
                <a:ea typeface="SimSun"/>
                <a:cs typeface="SimSun"/>
              </a:rPr>
              <a:t>  </a:t>
            </a:r>
            <a:r>
              <a:rPr sz="1000" kern="0" spc="60" dirty="0">
                <a:solidFill>
                  <a:srgbClr val="000000">
                    <a:alpha val="100000"/>
                  </a:srgbClr>
                </a:solidFill>
                <a:latin typeface="SimSun"/>
                <a:ea typeface="SimSun"/>
                <a:cs typeface="SimSun"/>
              </a:rPr>
              <a:t>的净工作时间应符合表1的规定。</a:t>
            </a:r>
            <a:endParaRPr lang="SimSun" altLang="SimSun" sz="1000" dirty="0"/>
          </a:p>
          <a:p>
            <a:pPr marL="13970" algn="l" rtl="0" eaLnBrk="0">
              <a:lnSpc>
                <a:spcPct val="95000"/>
              </a:lnSpc>
              <a:spcBef>
                <a:spcPts val="1146"/>
              </a:spcBef>
              <a:tabLst/>
            </a:pPr>
            <a:r>
              <a:rPr sz="1000" b="1" kern="0" spc="-10" dirty="0">
                <a:solidFill>
                  <a:srgbClr val="000000">
                    <a:alpha val="100000"/>
                  </a:srgbClr>
                </a:solidFill>
                <a:latin typeface="SimHei"/>
                <a:ea typeface="SimHei"/>
                <a:cs typeface="SimHei"/>
              </a:rPr>
              <a:t>5.10</a:t>
            </a:r>
            <a:r>
              <a:rPr sz="1000" kern="0" spc="5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防闯入性能</a:t>
            </a:r>
            <a:endParaRPr lang="SimHei" altLang="SimHei" sz="1000" dirty="0"/>
          </a:p>
          <a:p>
            <a:pPr marL="12700" indent="273050" algn="l" rtl="0" eaLnBrk="0">
              <a:lnSpc>
                <a:spcPct val="117000"/>
              </a:lnSpc>
              <a:spcBef>
                <a:spcPts val="1106"/>
              </a:spcBef>
              <a:tabLst/>
            </a:pPr>
            <a:r>
              <a:rPr sz="1000" kern="0" spc="50" dirty="0">
                <a:solidFill>
                  <a:srgbClr val="000000">
                    <a:alpha val="100000"/>
                  </a:srgbClr>
                </a:solidFill>
                <a:latin typeface="SimSun"/>
                <a:ea typeface="SimSun"/>
                <a:cs typeface="SimSun"/>
              </a:rPr>
              <a:t>门框与门扇之间或其他部位若安装有防闯入装置，装置</a:t>
            </a:r>
            <a:r>
              <a:rPr sz="1000" kern="0" spc="40" dirty="0">
                <a:solidFill>
                  <a:srgbClr val="000000">
                    <a:alpha val="100000"/>
                  </a:srgbClr>
                </a:solidFill>
                <a:latin typeface="SimSun"/>
                <a:ea typeface="SimSun"/>
                <a:cs typeface="SimSun"/>
              </a:rPr>
              <a:t>本身及其连接强度应能承受30 </a:t>
            </a:r>
            <a:r>
              <a:rPr sz="1000" kern="0" spc="0" dirty="0">
                <a:solidFill>
                  <a:srgbClr val="000000">
                    <a:alpha val="100000"/>
                  </a:srgbClr>
                </a:solidFill>
                <a:latin typeface="Times New Roman"/>
                <a:ea typeface="Times New Roman"/>
                <a:cs typeface="Times New Roman"/>
              </a:rPr>
              <a:t>kg</a:t>
            </a:r>
            <a:r>
              <a:rPr sz="1000" kern="0" spc="4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沙袋、</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3次冲击试验。试验后，装置不应断裂或脱落。</a:t>
            </a:r>
            <a:endParaRPr lang="SimSun" altLang="SimSun" sz="1000" dirty="0"/>
          </a:p>
          <a:p>
            <a:pPr marL="13970" algn="l" rtl="0" eaLnBrk="0">
              <a:lnSpc>
                <a:spcPct val="96000"/>
              </a:lnSpc>
              <a:spcBef>
                <a:spcPts val="1100"/>
              </a:spcBef>
              <a:tabLst/>
            </a:pPr>
            <a:r>
              <a:rPr sz="1000" b="1" kern="0" spc="10" dirty="0">
                <a:solidFill>
                  <a:srgbClr val="000000">
                    <a:alpha val="100000"/>
                  </a:srgbClr>
                </a:solidFill>
                <a:latin typeface="SimHei"/>
                <a:ea typeface="SimHei"/>
                <a:cs typeface="SimHei"/>
              </a:rPr>
              <a:t>5.11</a:t>
            </a:r>
            <a:r>
              <a:rPr sz="1000" kern="0" spc="42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软冲击性能</a:t>
            </a:r>
            <a:endParaRPr lang="SimHei" altLang="SimHei" sz="1000" dirty="0"/>
          </a:p>
          <a:p>
            <a:pPr algn="l" rtl="0" eaLnBrk="0">
              <a:lnSpc>
                <a:spcPct val="105000"/>
              </a:lnSpc>
              <a:tabLst/>
            </a:pPr>
            <a:endParaRPr lang="Arial" altLang="Arial" sz="900" dirty="0"/>
          </a:p>
          <a:p>
            <a:pPr algn="l" rtl="0" eaLnBrk="0">
              <a:lnSpc>
                <a:spcPct val="6498"/>
              </a:lnSpc>
              <a:tabLst/>
            </a:pPr>
            <a:endParaRPr lang="Arial" altLang="Arial" sz="100" dirty="0"/>
          </a:p>
          <a:p>
            <a:pPr marL="285750" algn="l" rtl="0" eaLnBrk="0">
              <a:lnSpc>
                <a:spcPct val="92000"/>
              </a:lnSpc>
              <a:tabLst/>
            </a:pPr>
            <a:r>
              <a:rPr sz="1000" kern="0" spc="30" dirty="0">
                <a:solidFill>
                  <a:srgbClr val="000000">
                    <a:alpha val="100000"/>
                  </a:srgbClr>
                </a:solidFill>
                <a:latin typeface="SimSun"/>
                <a:ea typeface="SimSun"/>
                <a:cs typeface="SimSun"/>
              </a:rPr>
              <a:t>门扇应能承受30</a:t>
            </a:r>
            <a:r>
              <a:rPr sz="1000" kern="0" spc="0" dirty="0">
                <a:solidFill>
                  <a:srgbClr val="000000">
                    <a:alpha val="100000"/>
                  </a:srgbClr>
                </a:solidFill>
                <a:latin typeface="Times New Roman"/>
                <a:ea typeface="Times New Roman"/>
                <a:cs typeface="Times New Roman"/>
              </a:rPr>
              <a:t>kg</a:t>
            </a:r>
            <a:r>
              <a:rPr sz="1000" kern="0" spc="20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沙袋、9次冲击试验，试验后门框与门扇间隙的最大变化量应符合表5的要求</a:t>
            </a:r>
            <a:r>
              <a:rPr sz="1000" kern="0" spc="20" dirty="0">
                <a:solidFill>
                  <a:srgbClr val="000000">
                    <a:alpha val="100000"/>
                  </a:srgbClr>
                </a:solidFill>
                <a:latin typeface="SimSun"/>
                <a:ea typeface="SimSun"/>
                <a:cs typeface="SimSun"/>
              </a:rPr>
              <a:t>。</a:t>
            </a:r>
            <a:endParaRPr lang="SimSun" altLang="SimSun" sz="1000" dirty="0"/>
          </a:p>
        </p:txBody>
      </p:sp>
      <p:sp>
        <p:nvSpPr>
          <p:cNvPr id="84" name="textbox 84"/>
          <p:cNvSpPr/>
          <p:nvPr/>
        </p:nvSpPr>
        <p:spPr>
          <a:xfrm>
            <a:off x="774687" y="911929"/>
            <a:ext cx="5879465" cy="3839845"/>
          </a:xfrm>
          <a:prstGeom prst="rect">
            <a:avLst/>
          </a:prstGeom>
        </p:spPr>
        <p:txBody>
          <a:bodyPr vert="horz" wrap="square" lIns="0" tIns="0" rIns="0" bIns="0"/>
          <a:lstStyle/>
          <a:p>
            <a:pPr algn="l" rtl="0" eaLnBrk="0">
              <a:lnSpc>
                <a:spcPct val="80738"/>
              </a:lnSpc>
              <a:tabLst/>
            </a:pPr>
            <a:endParaRPr lang="Arial" altLang="Arial" sz="100" dirty="0"/>
          </a:p>
          <a:p>
            <a:pPr marL="13970" algn="l" rtl="0" eaLnBrk="0">
              <a:lnSpc>
                <a:spcPct val="79000"/>
              </a:lnSpc>
              <a:tabLst/>
            </a:pPr>
            <a:r>
              <a:rPr sz="1000" b="1" kern="0" spc="-20" dirty="0">
                <a:solidFill>
                  <a:srgbClr val="000000">
                    <a:alpha val="100000"/>
                  </a:srgbClr>
                </a:solidFill>
                <a:latin typeface="SimSun"/>
                <a:ea typeface="SimSun"/>
                <a:cs typeface="SimSun"/>
              </a:rPr>
              <a:t>GB</a:t>
            </a:r>
            <a:r>
              <a:rPr sz="1000" kern="0" spc="140" dirty="0">
                <a:solidFill>
                  <a:srgbClr val="000000">
                    <a:alpha val="100000"/>
                  </a:srgbClr>
                </a:solidFill>
                <a:latin typeface="SimSun"/>
                <a:ea typeface="SimSun"/>
                <a:cs typeface="SimSun"/>
              </a:rPr>
              <a:t>  </a:t>
            </a:r>
            <a:r>
              <a:rPr sz="1000" b="1" kern="0" spc="-20" dirty="0">
                <a:solidFill>
                  <a:srgbClr val="000000">
                    <a:alpha val="100000"/>
                  </a:srgbClr>
                </a:solidFill>
                <a:latin typeface="SimSun"/>
                <a:ea typeface="SimSun"/>
                <a:cs typeface="SimSun"/>
              </a:rPr>
              <a:t>17565—2022</a:t>
            </a:r>
            <a:endParaRPr lang="SimSun" altLang="SimSun" sz="1000" dirty="0"/>
          </a:p>
          <a:p>
            <a:pPr algn="l" rtl="0" eaLnBrk="0">
              <a:lnSpc>
                <a:spcPct val="183000"/>
              </a:lnSpc>
              <a:tabLst/>
            </a:pPr>
            <a:endParaRPr lang="Arial" altLang="Arial" sz="1000" dirty="0"/>
          </a:p>
          <a:p>
            <a:pPr marL="13970" algn="l" rtl="0" eaLnBrk="0">
              <a:lnSpc>
                <a:spcPct val="96000"/>
              </a:lnSpc>
              <a:spcBef>
                <a:spcPts val="306"/>
              </a:spcBef>
              <a:tabLst/>
            </a:pPr>
            <a:r>
              <a:rPr sz="1000" b="1" kern="0" spc="-20" dirty="0">
                <a:solidFill>
                  <a:srgbClr val="000000">
                    <a:alpha val="100000"/>
                  </a:srgbClr>
                </a:solidFill>
                <a:latin typeface="SimHei"/>
                <a:ea typeface="SimHei"/>
                <a:cs typeface="SimHei"/>
              </a:rPr>
              <a:t>5.5</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锁定栓</a:t>
            </a:r>
            <a:endParaRPr lang="SimHei" altLang="SimHei" sz="1000" dirty="0"/>
          </a:p>
          <a:p>
            <a:pPr marL="12700" indent="1270" algn="l" rtl="0" eaLnBrk="0">
              <a:lnSpc>
                <a:spcPct val="117000"/>
              </a:lnSpc>
              <a:spcBef>
                <a:spcPts val="1141"/>
              </a:spcBef>
              <a:tabLst/>
            </a:pPr>
            <a:r>
              <a:rPr sz="1000" b="1" kern="0" spc="40" dirty="0">
                <a:solidFill>
                  <a:srgbClr val="000000">
                    <a:alpha val="100000"/>
                  </a:srgbClr>
                </a:solidFill>
                <a:latin typeface="SimSun"/>
                <a:ea typeface="SimSun"/>
                <a:cs typeface="SimSun"/>
              </a:rPr>
              <a:t>5.5.1</a:t>
            </a:r>
            <a:r>
              <a:rPr sz="1000" kern="0" spc="1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锁定栓应为</a:t>
            </a:r>
            <a:r>
              <a:rPr sz="1000" kern="0" spc="30" dirty="0">
                <a:solidFill>
                  <a:srgbClr val="000000">
                    <a:alpha val="100000"/>
                  </a:srgbClr>
                </a:solidFill>
                <a:latin typeface="SimSun"/>
                <a:ea typeface="SimSun"/>
                <a:cs typeface="SimSun"/>
              </a:rPr>
              <a:t>钢质，单个锁定栓与门框搭接的截面积应大于或等于78.5</a:t>
            </a:r>
            <a:r>
              <a:rPr sz="1000" kern="0" spc="-21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30" dirty="0">
                <a:solidFill>
                  <a:srgbClr val="000000">
                    <a:alpha val="100000"/>
                  </a:srgbClr>
                </a:solidFill>
                <a:latin typeface="Times New Roman"/>
                <a:ea typeface="Times New Roman"/>
                <a:cs typeface="Times New Roman"/>
              </a:rPr>
              <a:t>²,  </a:t>
            </a:r>
            <a:r>
              <a:rPr sz="1000" kern="0" spc="30" dirty="0">
                <a:solidFill>
                  <a:srgbClr val="000000">
                    <a:alpha val="100000"/>
                  </a:srgbClr>
                </a:solidFill>
                <a:latin typeface="SimSun"/>
                <a:ea typeface="SimSun"/>
                <a:cs typeface="SimSun"/>
              </a:rPr>
              <a:t>伸出长度应大于或</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等于14 </a:t>
            </a:r>
            <a:r>
              <a:rPr sz="1000" kern="0" spc="0" dirty="0">
                <a:solidFill>
                  <a:srgbClr val="000000">
                    <a:alpha val="100000"/>
                  </a:srgbClr>
                </a:solidFill>
                <a:latin typeface="Times New Roman"/>
                <a:ea typeface="Times New Roman"/>
                <a:cs typeface="Times New Roman"/>
              </a:rPr>
              <a:t>mm</a:t>
            </a:r>
            <a:r>
              <a:rPr sz="1000" kern="0" spc="20" dirty="0">
                <a:solidFill>
                  <a:srgbClr val="000000">
                    <a:alpha val="100000"/>
                  </a:srgbClr>
                </a:solidFill>
                <a:latin typeface="SimSun"/>
                <a:ea typeface="SimSun"/>
                <a:cs typeface="SimSun"/>
              </a:rPr>
              <a:t>。</a:t>
            </a:r>
            <a:endParaRPr lang="SimSun" altLang="SimSun" sz="1000" dirty="0"/>
          </a:p>
          <a:p>
            <a:pPr marL="13970" algn="l" rtl="0" eaLnBrk="0">
              <a:lnSpc>
                <a:spcPct val="95000"/>
              </a:lnSpc>
              <a:spcBef>
                <a:spcPts val="360"/>
              </a:spcBef>
              <a:tabLst/>
            </a:pPr>
            <a:r>
              <a:rPr sz="1000" b="1" kern="0" spc="10" dirty="0">
                <a:solidFill>
                  <a:srgbClr val="000000">
                    <a:alpha val="100000"/>
                  </a:srgbClr>
                </a:solidFill>
                <a:latin typeface="SimSun"/>
                <a:ea typeface="SimSun"/>
                <a:cs typeface="SimSun"/>
              </a:rPr>
              <a:t>5.5.2</a:t>
            </a:r>
            <a:r>
              <a:rPr sz="1000" kern="0" spc="10" dirty="0">
                <a:solidFill>
                  <a:srgbClr val="000000">
                    <a:alpha val="100000"/>
                  </a:srgbClr>
                </a:solidFill>
                <a:latin typeface="SimSun"/>
                <a:ea typeface="SimSun"/>
                <a:cs typeface="SimSun"/>
              </a:rPr>
              <a:t>  1级防盗门的门扇开启侧应有多于或等于两个锁定栓</a:t>
            </a:r>
            <a:r>
              <a:rPr sz="1000" kern="0" spc="0" dirty="0">
                <a:solidFill>
                  <a:srgbClr val="000000">
                    <a:alpha val="100000"/>
                  </a:srgbClr>
                </a:solidFill>
                <a:latin typeface="SimSun"/>
                <a:ea typeface="SimSun"/>
                <a:cs typeface="SimSun"/>
              </a:rPr>
              <a:t>。</a:t>
            </a:r>
            <a:endParaRPr lang="SimSun" altLang="SimSun" sz="1000" dirty="0"/>
          </a:p>
          <a:p>
            <a:pPr marL="12700" algn="l" rtl="0" eaLnBrk="0">
              <a:lnSpc>
                <a:spcPct val="114000"/>
              </a:lnSpc>
              <a:spcBef>
                <a:spcPts val="414"/>
              </a:spcBef>
              <a:tabLst/>
            </a:pPr>
            <a:r>
              <a:rPr sz="1000" kern="0" spc="30" dirty="0">
                <a:solidFill>
                  <a:srgbClr val="000000">
                    <a:alpha val="100000"/>
                  </a:srgbClr>
                </a:solidFill>
                <a:latin typeface="SimSun"/>
                <a:ea typeface="SimSun"/>
                <a:cs typeface="SimSun"/>
              </a:rPr>
              <a:t>5.5.3  2级及以上防盗门在符合5.5.2的基础上，门扇开启侧距离上下(顶部和底部)边600 </a:t>
            </a:r>
            <a:r>
              <a:rPr sz="1000" kern="0" spc="0" dirty="0">
                <a:solidFill>
                  <a:srgbClr val="000000">
                    <a:alpha val="100000"/>
                  </a:srgbClr>
                </a:solidFill>
                <a:latin typeface="Times New Roman"/>
                <a:ea typeface="Times New Roman"/>
                <a:cs typeface="Times New Roman"/>
              </a:rPr>
              <a:t>mm</a:t>
            </a:r>
            <a:r>
              <a:rPr sz="1000" kern="0" spc="20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的范围</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内应至少有一个锁定栓，门扇的上下边应</a:t>
            </a:r>
            <a:r>
              <a:rPr sz="1000" kern="0" spc="30" dirty="0">
                <a:solidFill>
                  <a:srgbClr val="000000">
                    <a:alpha val="100000"/>
                  </a:srgbClr>
                </a:solidFill>
                <a:latin typeface="SimSun"/>
                <a:ea typeface="SimSun"/>
                <a:cs typeface="SimSun"/>
              </a:rPr>
              <a:t>有多于或等于1个锁定栓。</a:t>
            </a:r>
            <a:endParaRPr lang="SimSun" altLang="SimSun" sz="1000" dirty="0"/>
          </a:p>
          <a:p>
            <a:pPr marL="13970" algn="l" rtl="0" eaLnBrk="0">
              <a:lnSpc>
                <a:spcPct val="96000"/>
              </a:lnSpc>
              <a:spcBef>
                <a:spcPts val="1043"/>
              </a:spcBef>
              <a:tabLst/>
            </a:pPr>
            <a:r>
              <a:rPr sz="1000" b="1" kern="0" spc="-40" dirty="0">
                <a:solidFill>
                  <a:srgbClr val="000000">
                    <a:alpha val="100000"/>
                  </a:srgbClr>
                </a:solidFill>
                <a:latin typeface="SimHei"/>
                <a:ea typeface="SimHei"/>
                <a:cs typeface="SimHei"/>
              </a:rPr>
              <a:t>5.6</a:t>
            </a:r>
            <a:r>
              <a:rPr sz="1000" kern="0" spc="80" dirty="0">
                <a:solidFill>
                  <a:srgbClr val="000000">
                    <a:alpha val="100000"/>
                  </a:srgbClr>
                </a:solidFill>
                <a:latin typeface="SimHei"/>
                <a:ea typeface="SimHei"/>
                <a:cs typeface="SimHei"/>
              </a:rPr>
              <a:t>  </a:t>
            </a:r>
            <a:r>
              <a:rPr sz="1000" b="1" kern="0" spc="-40" dirty="0">
                <a:solidFill>
                  <a:srgbClr val="000000">
                    <a:alpha val="100000"/>
                  </a:srgbClr>
                </a:solidFill>
                <a:latin typeface="SimHei"/>
                <a:ea typeface="SimHei"/>
                <a:cs typeface="SimHei"/>
              </a:rPr>
              <a:t>门镜</a:t>
            </a:r>
            <a:endParaRPr lang="SimHei" altLang="SimHei" sz="1000" dirty="0"/>
          </a:p>
          <a:p>
            <a:pPr marL="13970" algn="l" rtl="0" eaLnBrk="0">
              <a:lnSpc>
                <a:spcPct val="95000"/>
              </a:lnSpc>
              <a:spcBef>
                <a:spcPts val="1265"/>
              </a:spcBef>
              <a:tabLst/>
            </a:pPr>
            <a:r>
              <a:rPr sz="1000" b="1" kern="0" spc="0" dirty="0">
                <a:solidFill>
                  <a:srgbClr val="000000">
                    <a:alpha val="100000"/>
                  </a:srgbClr>
                </a:solidFill>
                <a:latin typeface="SimSun"/>
                <a:ea typeface="SimSun"/>
                <a:cs typeface="SimSun"/>
              </a:rPr>
              <a:t>5.6.1</a:t>
            </a:r>
            <a:r>
              <a:rPr sz="1000" kern="0" spc="0" dirty="0">
                <a:solidFill>
                  <a:srgbClr val="000000">
                    <a:alpha val="100000"/>
                  </a:srgbClr>
                </a:solidFill>
                <a:latin typeface="SimSun"/>
                <a:ea typeface="SimSun"/>
                <a:cs typeface="SimSun"/>
              </a:rPr>
              <a:t>  加装门镜的防盗门，从防护面外应不能看清内部的情况，且门镜的内部应具有防</a:t>
            </a:r>
            <a:r>
              <a:rPr sz="1000" kern="0" spc="-10" dirty="0">
                <a:solidFill>
                  <a:srgbClr val="000000">
                    <a:alpha val="100000"/>
                  </a:srgbClr>
                </a:solidFill>
                <a:latin typeface="SimSun"/>
                <a:ea typeface="SimSun"/>
                <a:cs typeface="SimSun"/>
              </a:rPr>
              <a:t>窥视装置。</a:t>
            </a:r>
            <a:endParaRPr lang="SimSun" altLang="SimSun" sz="1000" dirty="0"/>
          </a:p>
          <a:p>
            <a:pPr marL="12700" indent="1270" algn="l" rtl="0" eaLnBrk="0">
              <a:lnSpc>
                <a:spcPct val="112000"/>
              </a:lnSpc>
              <a:spcBef>
                <a:spcPts val="412"/>
              </a:spcBef>
              <a:tabLst/>
            </a:pPr>
            <a:r>
              <a:rPr sz="1000" b="1" kern="0" spc="30" dirty="0">
                <a:solidFill>
                  <a:srgbClr val="000000">
                    <a:alpha val="100000"/>
                  </a:srgbClr>
                </a:solidFill>
                <a:latin typeface="SimSun"/>
                <a:ea typeface="SimSun"/>
                <a:cs typeface="SimSun"/>
              </a:rPr>
              <a:t>5.6.2</a:t>
            </a:r>
            <a:r>
              <a:rPr sz="1000" kern="0" spc="30" dirty="0">
                <a:solidFill>
                  <a:srgbClr val="000000">
                    <a:alpha val="100000"/>
                  </a:srgbClr>
                </a:solidFill>
                <a:latin typeface="SimSun"/>
                <a:ea typeface="SimSun"/>
                <a:cs typeface="SimSun"/>
              </a:rPr>
              <a:t>  从防护面侧应不能使用简易手工工具拆卸门镜。应对门镜的孔采取加强保护措施，其抗破坏性</a:t>
            </a:r>
            <a:r>
              <a:rPr sz="1000" kern="0" spc="4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能应符合相应防盗安全级别的要求。</a:t>
            </a:r>
            <a:endParaRPr lang="SimSun" altLang="SimSun" sz="1000" dirty="0"/>
          </a:p>
          <a:p>
            <a:pPr marL="13970" algn="l" rtl="0" eaLnBrk="0">
              <a:lnSpc>
                <a:spcPct val="95000"/>
              </a:lnSpc>
              <a:spcBef>
                <a:spcPts val="1147"/>
              </a:spcBef>
              <a:tabLst/>
            </a:pPr>
            <a:r>
              <a:rPr sz="1000" b="1" kern="0" spc="-10" dirty="0">
                <a:solidFill>
                  <a:srgbClr val="000000">
                    <a:alpha val="100000"/>
                  </a:srgbClr>
                </a:solidFill>
                <a:latin typeface="SimHei"/>
                <a:ea typeface="SimHei"/>
                <a:cs typeface="SimHei"/>
              </a:rPr>
              <a:t>5.7</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尺寸公差、</a:t>
            </a:r>
            <a:r>
              <a:rPr sz="1000" b="1" kern="0" spc="-20" dirty="0">
                <a:solidFill>
                  <a:srgbClr val="000000">
                    <a:alpha val="100000"/>
                  </a:srgbClr>
                </a:solidFill>
                <a:latin typeface="SimHei"/>
                <a:ea typeface="SimHei"/>
                <a:cs typeface="SimHei"/>
              </a:rPr>
              <a:t>搭接宽度与配合间隙</a:t>
            </a:r>
            <a:endParaRPr lang="SimHei" altLang="SimHei" sz="1000" dirty="0"/>
          </a:p>
          <a:p>
            <a:pPr marL="13970" algn="l" rtl="0" eaLnBrk="0">
              <a:lnSpc>
                <a:spcPct val="94000"/>
              </a:lnSpc>
              <a:spcBef>
                <a:spcPts val="1278"/>
              </a:spcBef>
              <a:tabLst/>
            </a:pPr>
            <a:r>
              <a:rPr sz="1000" b="1" kern="0" spc="10" dirty="0">
                <a:solidFill>
                  <a:srgbClr val="000000">
                    <a:alpha val="100000"/>
                  </a:srgbClr>
                </a:solidFill>
                <a:latin typeface="SimSun"/>
                <a:ea typeface="SimSun"/>
                <a:cs typeface="SimSun"/>
              </a:rPr>
              <a:t>5.7.1</a:t>
            </a:r>
            <a:r>
              <a:rPr sz="1000" kern="0" spc="10" dirty="0">
                <a:solidFill>
                  <a:srgbClr val="000000">
                    <a:alpha val="100000"/>
                  </a:srgbClr>
                </a:solidFill>
                <a:latin typeface="SimSun"/>
                <a:ea typeface="SimSun"/>
                <a:cs typeface="SimSun"/>
              </a:rPr>
              <a:t>  门框、门扇对角线尺寸公差及</a:t>
            </a:r>
            <a:r>
              <a:rPr sz="1000" kern="0" spc="0" dirty="0">
                <a:solidFill>
                  <a:srgbClr val="000000">
                    <a:alpha val="100000"/>
                  </a:srgbClr>
                </a:solidFill>
                <a:latin typeface="SimSun"/>
                <a:ea typeface="SimSun"/>
                <a:cs typeface="SimSun"/>
              </a:rPr>
              <a:t>门框槽口、门扇的高度与宽度公差应符合表4的规定。</a:t>
            </a:r>
            <a:endParaRPr lang="SimSun" altLang="SimSun" sz="1000" dirty="0"/>
          </a:p>
          <a:p>
            <a:pPr marL="972819" algn="l" rtl="0" eaLnBrk="0">
              <a:lnSpc>
                <a:spcPct val="95000"/>
              </a:lnSpc>
              <a:spcBef>
                <a:spcPts val="1088"/>
              </a:spcBef>
              <a:tabLst/>
            </a:pPr>
            <a:r>
              <a:rPr sz="1000" b="1" kern="0" spc="0" dirty="0">
                <a:solidFill>
                  <a:srgbClr val="000000">
                    <a:alpha val="100000"/>
                  </a:srgbClr>
                </a:solidFill>
                <a:latin typeface="SimHei"/>
                <a:ea typeface="SimHei"/>
                <a:cs typeface="SimHei"/>
              </a:rPr>
              <a:t>表</a:t>
            </a:r>
            <a:r>
              <a:rPr sz="1000" kern="0" spc="-14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4</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门框、门扇对角线尺寸公差及门框槽口、门扇的高度与宽度公差</a:t>
            </a:r>
            <a:endParaRPr lang="SimHei" altLang="SimHei" sz="1000" dirty="0"/>
          </a:p>
          <a:p>
            <a:pPr algn="l" rtl="0" eaLnBrk="0">
              <a:lnSpc>
                <a:spcPct val="101000"/>
              </a:lnSpc>
              <a:tabLst/>
            </a:pPr>
            <a:endParaRPr lang="Arial" altLang="Arial" sz="900" dirty="0"/>
          </a:p>
          <a:p>
            <a:pPr algn="r" rtl="0" eaLnBrk="0">
              <a:lnSpc>
                <a:spcPts val="1123"/>
              </a:lnSpc>
              <a:spcBef>
                <a:spcPts val="1"/>
              </a:spcBef>
              <a:tabLst/>
            </a:pPr>
            <a:r>
              <a:rPr sz="900" kern="0" spc="0" dirty="0">
                <a:solidFill>
                  <a:srgbClr val="000000">
                    <a:alpha val="100000"/>
                  </a:srgbClr>
                </a:solidFill>
                <a:latin typeface="SimSun"/>
                <a:ea typeface="SimSun"/>
                <a:cs typeface="SimSun"/>
              </a:rPr>
              <a:t>单位为毫米</a:t>
            </a:r>
            <a:endParaRPr lang="SimSun" altLang="SimSun" sz="900" dirty="0"/>
          </a:p>
        </p:txBody>
      </p:sp>
      <p:graphicFrame>
        <p:nvGraphicFramePr>
          <p:cNvPr id="86" name="table 86"/>
          <p:cNvGraphicFramePr>
            <a:graphicFrameLocks noGrp="1"/>
          </p:cNvGraphicFramePr>
          <p:nvPr/>
        </p:nvGraphicFramePr>
        <p:xfrm>
          <a:off x="790559" y="4778378"/>
          <a:ext cx="5854699" cy="456565"/>
        </p:xfrm>
        <a:graphic>
          <a:graphicData uri="http://schemas.openxmlformats.org/drawingml/2006/table">
            <a:tbl>
              <a:tblPr/>
              <a:tblGrid>
                <a:gridCol w="1260475"/>
                <a:gridCol w="1143000"/>
                <a:gridCol w="1143000"/>
                <a:gridCol w="1149350"/>
                <a:gridCol w="1158875"/>
              </a:tblGrid>
              <a:tr h="224790">
                <a:tc>
                  <a:txBody>
                    <a:bodyPr/>
                    <a:lstStyle/>
                    <a:p>
                      <a:pPr algn="l" rtl="0" eaLnBrk="0">
                        <a:lnSpc>
                          <a:spcPct val="106000"/>
                        </a:lnSpc>
                        <a:tabLst/>
                      </a:pPr>
                      <a:endParaRPr lang="Arial" altLang="Arial" sz="400" dirty="0"/>
                    </a:p>
                    <a:p>
                      <a:pPr marL="530225" algn="l" rtl="0" eaLnBrk="0">
                        <a:lnSpc>
                          <a:spcPct val="94000"/>
                        </a:lnSpc>
                        <a:spcBef>
                          <a:spcPts val="1"/>
                        </a:spcBef>
                        <a:tabLst/>
                      </a:pPr>
                      <a:r>
                        <a:rPr sz="800" kern="0" spc="-20" dirty="0">
                          <a:solidFill>
                            <a:srgbClr val="000000">
                              <a:alpha val="100000"/>
                            </a:srgbClr>
                          </a:solidFill>
                          <a:latin typeface="SimSun"/>
                          <a:ea typeface="SimSun"/>
                          <a:cs typeface="SimSun"/>
                        </a:rPr>
                        <a:t>尺寸</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22000"/>
                        </a:lnSpc>
                        <a:tabLst/>
                      </a:pPr>
                      <a:endParaRPr lang="Arial" altLang="Arial" sz="400" dirty="0"/>
                    </a:p>
                    <a:p>
                      <a:pPr marL="443865" algn="l" rtl="0" eaLnBrk="0">
                        <a:lnSpc>
                          <a:spcPts val="997"/>
                        </a:lnSpc>
                        <a:spcBef>
                          <a:spcPts val="3"/>
                        </a:spcBef>
                        <a:tabLst/>
                      </a:pPr>
                      <a:r>
                        <a:rPr sz="800" kern="0" spc="-20" dirty="0">
                          <a:solidFill>
                            <a:srgbClr val="000000">
                              <a:alpha val="100000"/>
                            </a:srgbClr>
                          </a:solidFill>
                          <a:latin typeface="SimSun"/>
                          <a:ea typeface="SimSun"/>
                          <a:cs typeface="SimSun"/>
                        </a:rPr>
                        <a:t>&lt;1000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500" dirty="0"/>
                    </a:p>
                    <a:p>
                      <a:pPr marL="342900" algn="l" rtl="0" eaLnBrk="0">
                        <a:lnSpc>
                          <a:spcPts val="798"/>
                        </a:lnSpc>
                        <a:spcBef>
                          <a:spcPts val="1"/>
                        </a:spcBef>
                        <a:tabLst/>
                      </a:pPr>
                      <a:r>
                        <a:rPr sz="600" kern="0" spc="20" dirty="0">
                          <a:solidFill>
                            <a:srgbClr val="000000">
                              <a:alpha val="100000"/>
                            </a:srgbClr>
                          </a:solidFill>
                          <a:latin typeface="SimSun"/>
                          <a:ea typeface="SimSun"/>
                          <a:cs typeface="SimSun"/>
                        </a:rPr>
                        <a:t>1000～&lt;200</a:t>
                      </a:r>
                      <a:r>
                        <a:rPr sz="600" kern="0" spc="10" dirty="0">
                          <a:solidFill>
                            <a:srgbClr val="000000">
                              <a:alpha val="100000"/>
                            </a:srgbClr>
                          </a:solidFill>
                          <a:latin typeface="SimSun"/>
                          <a:ea typeface="SimSun"/>
                          <a:cs typeface="SimSun"/>
                        </a:rPr>
                        <a:t>0</a:t>
                      </a:r>
                      <a:endParaRPr lang="SimSun" altLang="SimSun" sz="6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600" dirty="0"/>
                    </a:p>
                    <a:p>
                      <a:pPr marL="368300" algn="l" rtl="0" eaLnBrk="0">
                        <a:lnSpc>
                          <a:spcPct val="83000"/>
                        </a:lnSpc>
                        <a:tabLst/>
                      </a:pPr>
                      <a:r>
                        <a:rPr sz="600" kern="0" spc="20" dirty="0">
                          <a:solidFill>
                            <a:srgbClr val="000000">
                              <a:alpha val="100000"/>
                            </a:srgbClr>
                          </a:solidFill>
                          <a:latin typeface="SimSun"/>
                          <a:ea typeface="SimSun"/>
                          <a:cs typeface="SimSun"/>
                        </a:rPr>
                        <a:t>2000～3500</a:t>
                      </a:r>
                      <a:endParaRPr lang="SimSun" altLang="SimSun" sz="6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22000"/>
                        </a:lnSpc>
                        <a:tabLst/>
                      </a:pPr>
                      <a:endParaRPr lang="Arial" altLang="Arial" sz="400" dirty="0"/>
                    </a:p>
                    <a:p>
                      <a:pPr marL="450215" algn="l" rtl="0" eaLnBrk="0">
                        <a:lnSpc>
                          <a:spcPts val="997"/>
                        </a:lnSpc>
                        <a:spcBef>
                          <a:spcPts val="3"/>
                        </a:spcBef>
                        <a:tabLst/>
                      </a:pPr>
                      <a:r>
                        <a:rPr sz="800" kern="0" spc="-20" dirty="0">
                          <a:solidFill>
                            <a:srgbClr val="000000">
                              <a:alpha val="100000"/>
                            </a:srgbClr>
                          </a:solidFill>
                          <a:latin typeface="SimSun"/>
                          <a:ea typeface="SimSun"/>
                          <a:cs typeface="SimSun"/>
                        </a:rPr>
                        <a:t>&gt;3500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1775">
                <a:tc>
                  <a:txBody>
                    <a:bodyPr/>
                    <a:lstStyle/>
                    <a:p>
                      <a:pPr algn="l" rtl="0" eaLnBrk="0">
                        <a:lnSpc>
                          <a:spcPct val="114000"/>
                        </a:lnSpc>
                        <a:tabLst/>
                      </a:pPr>
                      <a:endParaRPr lang="Arial" altLang="Arial" sz="400" dirty="0"/>
                    </a:p>
                    <a:p>
                      <a:pPr marL="530225" algn="l" rtl="0" eaLnBrk="0">
                        <a:lnSpc>
                          <a:spcPct val="96000"/>
                        </a:lnSpc>
                        <a:spcBef>
                          <a:spcPts val="3"/>
                        </a:spcBef>
                        <a:tabLst/>
                      </a:pPr>
                      <a:r>
                        <a:rPr sz="800" kern="0" spc="-20" dirty="0">
                          <a:solidFill>
                            <a:srgbClr val="000000">
                              <a:alpha val="100000"/>
                            </a:srgbClr>
                          </a:solidFill>
                          <a:latin typeface="SimSun"/>
                          <a:ea typeface="SimSun"/>
                          <a:cs typeface="SimSun"/>
                        </a:rPr>
                        <a:t>公差</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500" dirty="0"/>
                    </a:p>
                    <a:p>
                      <a:pPr marL="443865" algn="l" rtl="0" eaLnBrk="0">
                        <a:lnSpc>
                          <a:spcPts val="981"/>
                        </a:lnSpc>
                        <a:spcBef>
                          <a:spcPts val="3"/>
                        </a:spcBef>
                        <a:tabLst/>
                      </a:pPr>
                      <a:r>
                        <a:rPr sz="800" kern="0" spc="-30" dirty="0">
                          <a:solidFill>
                            <a:srgbClr val="000000">
                              <a:alpha val="100000"/>
                            </a:srgbClr>
                          </a:solidFill>
                          <a:latin typeface="SimSun"/>
                          <a:ea typeface="SimSun"/>
                          <a:cs typeface="SimSun"/>
                        </a:rPr>
                        <a:t>≤2.0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500" dirty="0"/>
                    </a:p>
                    <a:p>
                      <a:pPr marL="443865" algn="l" rtl="0" eaLnBrk="0">
                        <a:lnSpc>
                          <a:spcPts val="981"/>
                        </a:lnSpc>
                        <a:spcBef>
                          <a:spcPts val="3"/>
                        </a:spcBef>
                        <a:tabLst/>
                      </a:pPr>
                      <a:r>
                        <a:rPr sz="800" kern="0" spc="-30" dirty="0">
                          <a:solidFill>
                            <a:srgbClr val="000000">
                              <a:alpha val="100000"/>
                            </a:srgbClr>
                          </a:solidFill>
                          <a:latin typeface="SimSun"/>
                          <a:ea typeface="SimSun"/>
                          <a:cs typeface="SimSun"/>
                        </a:rPr>
                        <a:t>≤3.0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500" dirty="0"/>
                    </a:p>
                    <a:p>
                      <a:pPr marL="443865" algn="l" rtl="0" eaLnBrk="0">
                        <a:lnSpc>
                          <a:spcPts val="981"/>
                        </a:lnSpc>
                        <a:spcBef>
                          <a:spcPts val="3"/>
                        </a:spcBef>
                        <a:tabLst/>
                      </a:pPr>
                      <a:r>
                        <a:rPr sz="800" kern="0" spc="-30" dirty="0">
                          <a:solidFill>
                            <a:srgbClr val="000000">
                              <a:alpha val="100000"/>
                            </a:srgbClr>
                          </a:solidFill>
                          <a:latin typeface="SimSun"/>
                          <a:ea typeface="SimSun"/>
                          <a:cs typeface="SimSun"/>
                        </a:rPr>
                        <a:t>≤4.0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500" dirty="0"/>
                    </a:p>
                    <a:p>
                      <a:pPr marL="450215" algn="l" rtl="0" eaLnBrk="0">
                        <a:lnSpc>
                          <a:spcPts val="981"/>
                        </a:lnSpc>
                        <a:spcBef>
                          <a:spcPts val="3"/>
                        </a:spcBef>
                        <a:tabLst/>
                      </a:pPr>
                      <a:r>
                        <a:rPr sz="800" kern="0" spc="-30" dirty="0">
                          <a:solidFill>
                            <a:srgbClr val="000000">
                              <a:alpha val="100000"/>
                            </a:srgbClr>
                          </a:solidFill>
                          <a:latin typeface="SimSun"/>
                          <a:ea typeface="SimSun"/>
                          <a:cs typeface="SimSun"/>
                        </a:rPr>
                        <a:t>≤5.0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8" name="textbox 88"/>
          <p:cNvSpPr/>
          <p:nvPr/>
        </p:nvSpPr>
        <p:spPr>
          <a:xfrm>
            <a:off x="946144" y="9875403"/>
            <a:ext cx="66039" cy="109220"/>
          </a:xfrm>
          <a:prstGeom prst="rect">
            <a:avLst/>
          </a:prstGeom>
        </p:spPr>
        <p:txBody>
          <a:bodyPr vert="horz" wrap="square" lIns="0" tIns="0" rIns="0" bIns="0"/>
          <a:lstStyle/>
          <a:p>
            <a:pPr algn="l" rtl="0" eaLnBrk="0">
              <a:lnSpc>
                <a:spcPct val="86187"/>
              </a:lnSpc>
              <a:tabLst/>
            </a:pPr>
            <a:endParaRPr lang="Arial" altLang="Arial" sz="100" dirty="0"/>
          </a:p>
          <a:p>
            <a:pPr marL="12700" algn="l" rtl="0" eaLnBrk="0">
              <a:lnSpc>
                <a:spcPct val="78000"/>
              </a:lnSpc>
              <a:tabLst/>
            </a:pPr>
            <a:r>
              <a:rPr sz="700" kern="0" spc="-10" dirty="0">
                <a:solidFill>
                  <a:srgbClr val="000000">
                    <a:alpha val="100000"/>
                  </a:srgbClr>
                </a:solidFill>
                <a:latin typeface="SimSun"/>
                <a:ea typeface="SimSun"/>
                <a:cs typeface="SimSun"/>
              </a:rPr>
              <a:t>6</a:t>
            </a:r>
            <a:endParaRPr lang="SimSun" altLang="SimSun" sz="7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box 90"/>
          <p:cNvSpPr/>
          <p:nvPr/>
        </p:nvSpPr>
        <p:spPr>
          <a:xfrm>
            <a:off x="876322" y="2517068"/>
            <a:ext cx="5878829" cy="7290434"/>
          </a:xfrm>
          <a:prstGeom prst="rect">
            <a:avLst/>
          </a:prstGeom>
        </p:spPr>
        <p:txBody>
          <a:bodyPr vert="horz" wrap="square" lIns="0" tIns="0" rIns="0" bIns="0"/>
          <a:lstStyle/>
          <a:p>
            <a:pPr algn="l" rtl="0" eaLnBrk="0">
              <a:lnSpc>
                <a:spcPct val="80394"/>
              </a:lnSpc>
              <a:tabLst/>
            </a:pPr>
            <a:endParaRPr lang="Arial" altLang="Arial" sz="100" dirty="0"/>
          </a:p>
          <a:p>
            <a:pPr marL="13970" algn="l" rtl="0" eaLnBrk="0">
              <a:lnSpc>
                <a:spcPct val="100000"/>
              </a:lnSpc>
              <a:tabLst/>
            </a:pPr>
            <a:r>
              <a:rPr sz="1000" b="1" kern="0" spc="0" dirty="0">
                <a:solidFill>
                  <a:srgbClr val="000000">
                    <a:alpha val="100000"/>
                  </a:srgbClr>
                </a:solidFill>
                <a:latin typeface="SimHei"/>
                <a:ea typeface="SimHei"/>
                <a:cs typeface="SimHei"/>
              </a:rPr>
              <a:t>5.12</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悬端吊重性能</a:t>
            </a:r>
            <a:endParaRPr lang="SimHei" altLang="SimHei" sz="1000" dirty="0"/>
          </a:p>
          <a:p>
            <a:pPr marL="12700" indent="272415" algn="l" rtl="0" eaLnBrk="0">
              <a:lnSpc>
                <a:spcPct val="115000"/>
              </a:lnSpc>
              <a:spcBef>
                <a:spcPts val="1048"/>
              </a:spcBef>
              <a:tabLst/>
            </a:pPr>
            <a:r>
              <a:rPr sz="1000" kern="0" spc="0" dirty="0">
                <a:solidFill>
                  <a:srgbClr val="000000">
                    <a:alpha val="100000"/>
                  </a:srgbClr>
                </a:solidFill>
                <a:latin typeface="SimSun"/>
                <a:ea typeface="SimSun"/>
                <a:cs typeface="SimSun"/>
              </a:rPr>
              <a:t>将门扇开启到90°±5°或45°±5°,在通过门扇把手并垂直于地面的作用线上附加(100±0.5)</a:t>
            </a:r>
            <a:r>
              <a:rPr sz="1000" kern="0" spc="0" dirty="0">
                <a:solidFill>
                  <a:srgbClr val="000000">
                    <a:alpha val="100000"/>
                  </a:srgbClr>
                </a:solidFill>
                <a:latin typeface="Times New Roman"/>
                <a:ea typeface="Times New Roman"/>
                <a:cs typeface="Times New Roman"/>
              </a:rPr>
              <a:t>k</a:t>
            </a:r>
            <a:r>
              <a:rPr sz="1000" kern="0" spc="-10" dirty="0">
                <a:solidFill>
                  <a:srgbClr val="000000">
                    <a:alpha val="100000"/>
                  </a:srgbClr>
                </a:solidFill>
                <a:latin typeface="Times New Roman"/>
                <a:ea typeface="Times New Roman"/>
                <a:cs typeface="Times New Roman"/>
              </a:rPr>
              <a:t>g</a:t>
            </a:r>
            <a:r>
              <a:rPr sz="1000" kern="0" spc="15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重</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物，保持5</a:t>
            </a:r>
            <a:r>
              <a:rPr sz="1000" kern="0" spc="-26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min</a:t>
            </a:r>
            <a:r>
              <a:rPr sz="1000" kern="0" spc="40" dirty="0">
                <a:solidFill>
                  <a:srgbClr val="000000">
                    <a:alpha val="100000"/>
                  </a:srgbClr>
                </a:solidFill>
                <a:latin typeface="Times New Roman"/>
                <a:ea typeface="Times New Roman"/>
                <a:cs typeface="Times New Roman"/>
              </a:rPr>
              <a:t>,</a:t>
            </a:r>
            <a:r>
              <a:rPr sz="1000" kern="0" spc="11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试验后门扇的垂直变形量应小于</a:t>
            </a:r>
            <a:r>
              <a:rPr sz="1000" kern="0" spc="30" dirty="0">
                <a:solidFill>
                  <a:srgbClr val="000000">
                    <a:alpha val="100000"/>
                  </a:srgbClr>
                </a:solidFill>
                <a:latin typeface="SimSun"/>
                <a:ea typeface="SimSun"/>
                <a:cs typeface="SimSun"/>
              </a:rPr>
              <a:t>或等于2.0 </a:t>
            </a:r>
            <a:r>
              <a:rPr sz="1000" kern="0" spc="0" dirty="0">
                <a:solidFill>
                  <a:srgbClr val="000000">
                    <a:alpha val="100000"/>
                  </a:srgbClr>
                </a:solidFill>
                <a:latin typeface="Times New Roman"/>
                <a:ea typeface="Times New Roman"/>
                <a:cs typeface="Times New Roman"/>
              </a:rPr>
              <a:t>mm</a:t>
            </a:r>
            <a:r>
              <a:rPr sz="1000" kern="0" spc="3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且门扇启闭正常。</a:t>
            </a:r>
            <a:endParaRPr lang="SimSun" altLang="SimSun" sz="1000" dirty="0"/>
          </a:p>
          <a:p>
            <a:pPr marL="13970" algn="l" rtl="0" eaLnBrk="0">
              <a:lnSpc>
                <a:spcPct val="100000"/>
              </a:lnSpc>
              <a:spcBef>
                <a:spcPts val="1258"/>
              </a:spcBef>
              <a:tabLst/>
            </a:pPr>
            <a:r>
              <a:rPr sz="1000" b="1" kern="0" spc="0" dirty="0">
                <a:solidFill>
                  <a:srgbClr val="000000">
                    <a:alpha val="100000"/>
                  </a:srgbClr>
                </a:solidFill>
                <a:latin typeface="SimHei"/>
                <a:ea typeface="SimHei"/>
                <a:cs typeface="SimHei"/>
              </a:rPr>
              <a:t>5.13</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撞击障碍物性能</a:t>
            </a:r>
            <a:endParaRPr lang="SimHei" altLang="SimHei" sz="1000" dirty="0"/>
          </a:p>
          <a:p>
            <a:pPr marL="12700" indent="272415" algn="l" rtl="0" eaLnBrk="0">
              <a:lnSpc>
                <a:spcPct val="123000"/>
              </a:lnSpc>
              <a:spcBef>
                <a:spcPts val="929"/>
              </a:spcBef>
              <a:tabLst/>
            </a:pPr>
            <a:r>
              <a:rPr sz="1000" kern="0" spc="40" dirty="0">
                <a:solidFill>
                  <a:srgbClr val="000000">
                    <a:alpha val="100000"/>
                  </a:srgbClr>
                </a:solidFill>
                <a:latin typeface="SimSun"/>
                <a:ea typeface="SimSun"/>
                <a:cs typeface="SimSun"/>
              </a:rPr>
              <a:t>使用10 </a:t>
            </a:r>
            <a:r>
              <a:rPr sz="1000" kern="0" spc="0" dirty="0">
                <a:solidFill>
                  <a:srgbClr val="000000">
                    <a:alpha val="100000"/>
                  </a:srgbClr>
                </a:solidFill>
                <a:latin typeface="Times New Roman"/>
                <a:ea typeface="Times New Roman"/>
                <a:cs typeface="Times New Roman"/>
              </a:rPr>
              <a:t>kg</a:t>
            </a:r>
            <a:r>
              <a:rPr sz="1000" kern="0" spc="4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的重物通过自由落体的方式对门扇进行撞击试验，反复3次后，门</a:t>
            </a:r>
            <a:r>
              <a:rPr sz="1000" kern="0" spc="30" dirty="0">
                <a:solidFill>
                  <a:srgbClr val="000000">
                    <a:alpha val="100000"/>
                  </a:srgbClr>
                </a:solidFill>
                <a:latin typeface="SimSun"/>
                <a:ea typeface="SimSun"/>
                <a:cs typeface="SimSun"/>
              </a:rPr>
              <a:t>扇不应脱落，门扇与</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门框的间隙变化量应小于或</a:t>
            </a:r>
            <a:r>
              <a:rPr sz="1000" kern="0" spc="40" dirty="0">
                <a:solidFill>
                  <a:srgbClr val="000000">
                    <a:alpha val="100000"/>
                  </a:srgbClr>
                </a:solidFill>
                <a:latin typeface="SimSun"/>
                <a:ea typeface="SimSun"/>
                <a:cs typeface="SimSun"/>
              </a:rPr>
              <a:t>等于2.0</a:t>
            </a:r>
            <a:r>
              <a:rPr sz="1000" kern="0" spc="-25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40" dirty="0">
                <a:solidFill>
                  <a:srgbClr val="000000">
                    <a:alpha val="100000"/>
                  </a:srgbClr>
                </a:solidFill>
                <a:latin typeface="Times New Roman"/>
                <a:ea typeface="Times New Roman"/>
                <a:cs typeface="Times New Roman"/>
              </a:rPr>
              <a:t>,</a:t>
            </a:r>
            <a:r>
              <a:rPr sz="1000" kern="0" spc="16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门扇撞击面凹变形量应小于或等于5.0 </a:t>
            </a:r>
            <a:r>
              <a:rPr sz="1000" kern="0" spc="0" dirty="0">
                <a:solidFill>
                  <a:srgbClr val="000000">
                    <a:alpha val="100000"/>
                  </a:srgbClr>
                </a:solidFill>
                <a:latin typeface="Times New Roman"/>
                <a:ea typeface="Times New Roman"/>
                <a:cs typeface="Times New Roman"/>
              </a:rPr>
              <a:t>mm</a:t>
            </a:r>
            <a:r>
              <a:rPr sz="1000" kern="0" spc="4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铰链不应有明显</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的变形，且门扇启闭正常。</a:t>
            </a:r>
            <a:endParaRPr lang="SimSun" altLang="SimSun" sz="1000" dirty="0"/>
          </a:p>
          <a:p>
            <a:pPr marL="13970" algn="l" rtl="0" eaLnBrk="0">
              <a:lnSpc>
                <a:spcPct val="100000"/>
              </a:lnSpc>
              <a:spcBef>
                <a:spcPts val="1044"/>
              </a:spcBef>
              <a:tabLst/>
            </a:pPr>
            <a:r>
              <a:rPr sz="1000" b="1" kern="0" spc="-10" dirty="0">
                <a:solidFill>
                  <a:srgbClr val="000000">
                    <a:alpha val="100000"/>
                  </a:srgbClr>
                </a:solidFill>
                <a:latin typeface="SimHei"/>
                <a:ea typeface="SimHei"/>
                <a:cs typeface="SimHei"/>
              </a:rPr>
              <a:t>5.14</a:t>
            </a:r>
            <a:r>
              <a:rPr sz="1000" kern="0" spc="6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其他附加功能</a:t>
            </a:r>
            <a:endParaRPr lang="SimHei" altLang="SimHei" sz="1000" dirty="0"/>
          </a:p>
          <a:p>
            <a:pPr marL="285115" algn="l" rtl="0" eaLnBrk="0">
              <a:lnSpc>
                <a:spcPct val="99000"/>
              </a:lnSpc>
              <a:spcBef>
                <a:spcPts val="1253"/>
              </a:spcBef>
              <a:tabLst/>
            </a:pPr>
            <a:r>
              <a:rPr sz="1000" kern="0" spc="20" dirty="0">
                <a:solidFill>
                  <a:srgbClr val="000000">
                    <a:alpha val="100000"/>
                  </a:srgbClr>
                </a:solidFill>
                <a:latin typeface="SimSun"/>
                <a:ea typeface="SimSun"/>
                <a:cs typeface="SimSun"/>
              </a:rPr>
              <a:t>防盗门按需要增加的附加装置应不降低其防盗</a:t>
            </a:r>
            <a:r>
              <a:rPr sz="1000" kern="0" spc="10" dirty="0">
                <a:solidFill>
                  <a:srgbClr val="000000">
                    <a:alpha val="100000"/>
                  </a:srgbClr>
                </a:solidFill>
                <a:latin typeface="SimSun"/>
                <a:ea typeface="SimSun"/>
                <a:cs typeface="SimSun"/>
              </a:rPr>
              <a:t>安全性能。</a:t>
            </a:r>
            <a:endParaRPr lang="SimSun" altLang="SimSun" sz="1000" dirty="0"/>
          </a:p>
          <a:p>
            <a:pPr marL="13970" algn="l" rtl="0" eaLnBrk="0">
              <a:lnSpc>
                <a:spcPct val="100000"/>
              </a:lnSpc>
              <a:spcBef>
                <a:spcPts val="959"/>
              </a:spcBef>
              <a:tabLst/>
            </a:pPr>
            <a:r>
              <a:rPr sz="1000" b="1" kern="0" spc="-10" dirty="0">
                <a:solidFill>
                  <a:srgbClr val="000000">
                    <a:alpha val="100000"/>
                  </a:srgbClr>
                </a:solidFill>
                <a:latin typeface="SimHei"/>
                <a:ea typeface="SimHei"/>
                <a:cs typeface="SimHei"/>
              </a:rPr>
              <a:t>5.15</a:t>
            </a:r>
            <a:r>
              <a:rPr sz="1000" kern="0" spc="9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电气安全要求</a:t>
            </a:r>
            <a:endParaRPr lang="SimHei" altLang="SimHei" sz="1000" dirty="0"/>
          </a:p>
          <a:p>
            <a:pPr marL="13970" algn="l" rtl="0" eaLnBrk="0">
              <a:lnSpc>
                <a:spcPct val="99000"/>
              </a:lnSpc>
              <a:spcBef>
                <a:spcPts val="1211"/>
              </a:spcBef>
              <a:tabLst/>
            </a:pPr>
            <a:r>
              <a:rPr sz="1000" b="1" kern="0" spc="30" dirty="0">
                <a:solidFill>
                  <a:srgbClr val="000000">
                    <a:alpha val="100000"/>
                  </a:srgbClr>
                </a:solidFill>
                <a:latin typeface="SimSun"/>
                <a:ea typeface="SimSun"/>
                <a:cs typeface="SimSun"/>
              </a:rPr>
              <a:t>5.15.1</a:t>
            </a:r>
            <a:r>
              <a:rPr sz="1000" kern="0" spc="30" dirty="0">
                <a:solidFill>
                  <a:srgbClr val="000000">
                    <a:alpha val="100000"/>
                  </a:srgbClr>
                </a:solidFill>
                <a:latin typeface="SimSun"/>
                <a:ea typeface="SimSun"/>
                <a:cs typeface="SimSun"/>
              </a:rPr>
              <a:t>  防盗门若使用交直流电源时，与门体的</a:t>
            </a:r>
            <a:r>
              <a:rPr sz="1000" kern="0" spc="20" dirty="0">
                <a:solidFill>
                  <a:srgbClr val="000000">
                    <a:alpha val="100000"/>
                  </a:srgbClr>
                </a:solidFill>
                <a:latin typeface="SimSun"/>
                <a:ea typeface="SimSun"/>
                <a:cs typeface="SimSun"/>
              </a:rPr>
              <a:t>接触电压应小于36</a:t>
            </a:r>
            <a:r>
              <a:rPr sz="1000" kern="0" spc="20" dirty="0">
                <a:solidFill>
                  <a:srgbClr val="000000">
                    <a:alpha val="100000"/>
                  </a:srgbClr>
                </a:solidFill>
                <a:latin typeface="Times New Roman"/>
                <a:ea typeface="Times New Roman"/>
                <a:cs typeface="Times New Roman"/>
              </a:rPr>
              <a:t>V</a:t>
            </a:r>
            <a:r>
              <a:rPr sz="1000" kern="0" spc="20" dirty="0">
                <a:solidFill>
                  <a:srgbClr val="000000">
                    <a:alpha val="100000"/>
                  </a:srgbClr>
                </a:solidFill>
                <a:latin typeface="SimSun"/>
                <a:ea typeface="SimSun"/>
                <a:cs typeface="SimSun"/>
              </a:rPr>
              <a:t>。</a:t>
            </a:r>
            <a:endParaRPr lang="SimSun" altLang="SimSun" sz="1000" dirty="0"/>
          </a:p>
          <a:p>
            <a:pPr marL="13970" algn="l" rtl="0" eaLnBrk="0">
              <a:lnSpc>
                <a:spcPct val="99000"/>
              </a:lnSpc>
              <a:spcBef>
                <a:spcPts val="312"/>
              </a:spcBef>
              <a:tabLst/>
            </a:pPr>
            <a:r>
              <a:rPr sz="1000" b="1" kern="0" spc="40" dirty="0">
                <a:solidFill>
                  <a:srgbClr val="000000">
                    <a:alpha val="100000"/>
                  </a:srgbClr>
                </a:solidFill>
                <a:latin typeface="SimSun"/>
                <a:ea typeface="SimSun"/>
                <a:cs typeface="SimSun"/>
              </a:rPr>
              <a:t>5.15.2</a:t>
            </a:r>
            <a:r>
              <a:rPr sz="1000" kern="0" spc="40" dirty="0">
                <a:solidFill>
                  <a:srgbClr val="000000">
                    <a:alpha val="100000"/>
                  </a:srgbClr>
                </a:solidFill>
                <a:latin typeface="SimSun"/>
                <a:ea typeface="SimSun"/>
                <a:cs typeface="SimSun"/>
              </a:rPr>
              <a:t>  电源引入端子与外壳及金属门体之间的绝缘电阻在正常环境</a:t>
            </a:r>
            <a:r>
              <a:rPr sz="1000" kern="0" spc="30" dirty="0">
                <a:solidFill>
                  <a:srgbClr val="000000">
                    <a:alpha val="100000"/>
                  </a:srgbClr>
                </a:solidFill>
                <a:latin typeface="SimSun"/>
                <a:ea typeface="SimSun"/>
                <a:cs typeface="SimSun"/>
              </a:rPr>
              <a:t>条件下应大于或等于200</a:t>
            </a:r>
            <a:r>
              <a:rPr sz="1000" kern="0" spc="-110" dirty="0">
                <a:solidFill>
                  <a:srgbClr val="000000">
                    <a:alpha val="100000"/>
                  </a:srgbClr>
                </a:solidFill>
                <a:latin typeface="SimSun"/>
                <a:ea typeface="SimSun"/>
                <a:cs typeface="SimSun"/>
              </a:rPr>
              <a:t> </a:t>
            </a:r>
            <a:r>
              <a:rPr sz="1000" kern="0" spc="30" dirty="0">
                <a:solidFill>
                  <a:srgbClr val="000000">
                    <a:alpha val="100000"/>
                  </a:srgbClr>
                </a:solidFill>
                <a:latin typeface="Times New Roman"/>
                <a:ea typeface="Times New Roman"/>
                <a:cs typeface="Times New Roman"/>
              </a:rPr>
              <a:t>MΩ</a:t>
            </a:r>
            <a:r>
              <a:rPr sz="1000" kern="0" spc="30" dirty="0">
                <a:solidFill>
                  <a:srgbClr val="000000">
                    <a:alpha val="100000"/>
                  </a:srgbClr>
                </a:solidFill>
                <a:latin typeface="SimSun"/>
                <a:ea typeface="SimSun"/>
                <a:cs typeface="SimSun"/>
              </a:rPr>
              <a:t>。</a:t>
            </a:r>
            <a:endParaRPr lang="SimSun" altLang="SimSun" sz="1000" dirty="0"/>
          </a:p>
          <a:p>
            <a:pPr marL="13970" algn="l" rtl="0" eaLnBrk="0">
              <a:lnSpc>
                <a:spcPct val="99000"/>
              </a:lnSpc>
              <a:spcBef>
                <a:spcPts val="362"/>
              </a:spcBef>
              <a:tabLst/>
            </a:pPr>
            <a:r>
              <a:rPr sz="1000" b="1" kern="0" spc="10" dirty="0">
                <a:solidFill>
                  <a:srgbClr val="000000">
                    <a:alpha val="100000"/>
                  </a:srgbClr>
                </a:solidFill>
                <a:latin typeface="SimSun"/>
                <a:ea typeface="SimSun"/>
                <a:cs typeface="SimSun"/>
              </a:rPr>
              <a:t>5.15.3</a:t>
            </a:r>
            <a:r>
              <a:rPr sz="1000" kern="0" spc="10" dirty="0">
                <a:solidFill>
                  <a:srgbClr val="000000">
                    <a:alpha val="100000"/>
                  </a:srgbClr>
                </a:solidFill>
                <a:latin typeface="SimSun"/>
                <a:ea typeface="SimSun"/>
                <a:cs typeface="SimSun"/>
              </a:rPr>
              <a:t>  内</a:t>
            </a:r>
            <a:r>
              <a:rPr sz="1000" kern="0" spc="0" dirty="0">
                <a:solidFill>
                  <a:srgbClr val="000000">
                    <a:alpha val="100000"/>
                  </a:srgbClr>
                </a:solidFill>
                <a:latin typeface="SimSun"/>
                <a:ea typeface="SimSun"/>
                <a:cs typeface="SimSun"/>
              </a:rPr>
              <a:t>部电池作为启闭防盗门的主电源时，在防护面侧应具有外部应急电源接口。</a:t>
            </a:r>
            <a:endParaRPr lang="SimSun" altLang="SimSun" sz="1000" dirty="0"/>
          </a:p>
          <a:p>
            <a:pPr algn="l" rtl="0" eaLnBrk="0">
              <a:lnSpc>
                <a:spcPct val="128000"/>
              </a:lnSpc>
              <a:tabLst/>
            </a:pPr>
            <a:endParaRPr lang="Arial" altLang="Arial" sz="1000" dirty="0"/>
          </a:p>
          <a:p>
            <a:pPr marL="14604" algn="l" rtl="0" eaLnBrk="0">
              <a:lnSpc>
                <a:spcPct val="100000"/>
              </a:lnSpc>
              <a:spcBef>
                <a:spcPts val="301"/>
              </a:spcBef>
              <a:tabLst/>
            </a:pPr>
            <a:r>
              <a:rPr sz="1000" b="1" kern="0" spc="20" dirty="0">
                <a:solidFill>
                  <a:srgbClr val="000000">
                    <a:alpha val="100000"/>
                  </a:srgbClr>
                </a:solidFill>
                <a:latin typeface="SimHei"/>
                <a:ea typeface="SimHei"/>
                <a:cs typeface="SimHei"/>
              </a:rPr>
              <a:t>6</a:t>
            </a:r>
            <a:r>
              <a:rPr sz="1000" kern="0" spc="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试验方法</a:t>
            </a:r>
            <a:endParaRPr lang="SimHei" altLang="SimHei" sz="1000" dirty="0"/>
          </a:p>
          <a:p>
            <a:pPr algn="l" rtl="0" eaLnBrk="0">
              <a:lnSpc>
                <a:spcPct val="117000"/>
              </a:lnSpc>
              <a:tabLst/>
            </a:pPr>
            <a:endParaRPr lang="Arial" altLang="Arial" sz="1000" dirty="0"/>
          </a:p>
          <a:p>
            <a:pPr marL="13970" algn="l" rtl="0" eaLnBrk="0">
              <a:lnSpc>
                <a:spcPct val="100000"/>
              </a:lnSpc>
              <a:spcBef>
                <a:spcPts val="305"/>
              </a:spcBef>
              <a:tabLst/>
            </a:pPr>
            <a:r>
              <a:rPr sz="1000" b="1" kern="0" spc="10" dirty="0">
                <a:solidFill>
                  <a:srgbClr val="000000">
                    <a:alpha val="100000"/>
                  </a:srgbClr>
                </a:solidFill>
                <a:latin typeface="SimHei"/>
                <a:ea typeface="SimHei"/>
                <a:cs typeface="SimHei"/>
              </a:rPr>
              <a:t>6.1</a:t>
            </a:r>
            <a:r>
              <a:rPr sz="1000" kern="0" spc="50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基本要求检验</a:t>
            </a:r>
            <a:endParaRPr lang="SimHei" altLang="SimHei" sz="1000" dirty="0"/>
          </a:p>
          <a:p>
            <a:pPr marL="13970" algn="l" rtl="0" eaLnBrk="0">
              <a:lnSpc>
                <a:spcPct val="100000"/>
              </a:lnSpc>
              <a:spcBef>
                <a:spcPts val="1150"/>
              </a:spcBef>
              <a:tabLst/>
            </a:pPr>
            <a:r>
              <a:rPr sz="1000" b="1" kern="0" spc="-20" dirty="0">
                <a:solidFill>
                  <a:srgbClr val="000000">
                    <a:alpha val="100000"/>
                  </a:srgbClr>
                </a:solidFill>
                <a:latin typeface="SimHei"/>
                <a:ea typeface="SimHei"/>
                <a:cs typeface="SimHei"/>
              </a:rPr>
              <a:t>6.1.1</a:t>
            </a:r>
            <a:r>
              <a:rPr sz="1000" kern="0" spc="48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外观检验</a:t>
            </a:r>
            <a:endParaRPr lang="SimHei" altLang="SimHei" sz="1000" dirty="0"/>
          </a:p>
          <a:p>
            <a:pPr marL="285115" algn="l" rtl="0" eaLnBrk="0">
              <a:lnSpc>
                <a:spcPct val="99000"/>
              </a:lnSpc>
              <a:spcBef>
                <a:spcPts val="1167"/>
              </a:spcBef>
              <a:tabLst/>
            </a:pPr>
            <a:r>
              <a:rPr sz="1000" kern="0" spc="0" dirty="0">
                <a:solidFill>
                  <a:srgbClr val="000000">
                    <a:alpha val="100000"/>
                  </a:srgbClr>
                </a:solidFill>
                <a:latin typeface="SimSun"/>
                <a:ea typeface="SimSun"/>
                <a:cs typeface="SimSun"/>
              </a:rPr>
              <a:t>目视检查防盗门的外观，判定结果是否符合5.1.1的要求。</a:t>
            </a:r>
            <a:endParaRPr lang="SimSun" altLang="SimSun" sz="1000" dirty="0"/>
          </a:p>
          <a:p>
            <a:pPr marL="13970" algn="l" rtl="0" eaLnBrk="0">
              <a:lnSpc>
                <a:spcPct val="100000"/>
              </a:lnSpc>
              <a:spcBef>
                <a:spcPts val="995"/>
              </a:spcBef>
              <a:tabLst/>
            </a:pPr>
            <a:r>
              <a:rPr sz="1000" b="1" kern="0" spc="-20" dirty="0">
                <a:solidFill>
                  <a:srgbClr val="000000">
                    <a:alpha val="100000"/>
                  </a:srgbClr>
                </a:solidFill>
                <a:latin typeface="SimHei"/>
                <a:ea typeface="SimHei"/>
                <a:cs typeface="SimHei"/>
              </a:rPr>
              <a:t>6.1.2</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标志检</a:t>
            </a:r>
            <a:r>
              <a:rPr sz="1000" b="1" kern="0" spc="-30" dirty="0">
                <a:solidFill>
                  <a:srgbClr val="000000">
                    <a:alpha val="100000"/>
                  </a:srgbClr>
                </a:solidFill>
                <a:latin typeface="SimHei"/>
                <a:ea typeface="SimHei"/>
                <a:cs typeface="SimHei"/>
              </a:rPr>
              <a:t>验</a:t>
            </a:r>
            <a:endParaRPr lang="SimHei" altLang="SimHei" sz="1000" dirty="0"/>
          </a:p>
          <a:p>
            <a:pPr marL="12700" indent="272415" algn="l" rtl="0" eaLnBrk="0">
              <a:lnSpc>
                <a:spcPct val="114000"/>
              </a:lnSpc>
              <a:spcBef>
                <a:spcPts val="1163"/>
              </a:spcBef>
              <a:tabLst/>
            </a:pPr>
            <a:r>
              <a:rPr sz="1000" kern="0" spc="0" dirty="0">
                <a:solidFill>
                  <a:srgbClr val="000000">
                    <a:alpha val="100000"/>
                  </a:srgbClr>
                </a:solidFill>
                <a:latin typeface="SimSun"/>
                <a:ea typeface="SimSun"/>
                <a:cs typeface="SimSun"/>
              </a:rPr>
              <a:t>目视检查标志的固定方式、安装部位、形状、字体，用分度值为1</a:t>
            </a:r>
            <a:r>
              <a:rPr sz="1000" kern="0" spc="-21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13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SimSun"/>
                <a:ea typeface="SimSun"/>
                <a:cs typeface="SimSun"/>
              </a:rPr>
              <a:t>的量具测</a:t>
            </a:r>
            <a:r>
              <a:rPr sz="1000" kern="0" spc="-10" dirty="0">
                <a:solidFill>
                  <a:srgbClr val="000000">
                    <a:alpha val="100000"/>
                  </a:srgbClr>
                </a:solidFill>
                <a:latin typeface="SimSun"/>
                <a:ea typeface="SimSun"/>
                <a:cs typeface="SimSun"/>
              </a:rPr>
              <a:t>量防盗安全级别标志 </a:t>
            </a:r>
            <a:r>
              <a:rPr sz="1000" kern="0" spc="20" dirty="0">
                <a:solidFill>
                  <a:srgbClr val="000000">
                    <a:alpha val="100000"/>
                  </a:srgbClr>
                </a:solidFill>
                <a:latin typeface="SimSun"/>
                <a:ea typeface="SimSun"/>
                <a:cs typeface="SimSun"/>
              </a:rPr>
              <a:t>的位置及平面圆的尺寸，判定结果是否符合5.</a:t>
            </a:r>
            <a:r>
              <a:rPr sz="1000" kern="0" spc="10" dirty="0">
                <a:solidFill>
                  <a:srgbClr val="000000">
                    <a:alpha val="100000"/>
                  </a:srgbClr>
                </a:solidFill>
                <a:latin typeface="SimSun"/>
                <a:ea typeface="SimSun"/>
                <a:cs typeface="SimSun"/>
              </a:rPr>
              <a:t>1.2的要求。</a:t>
            </a:r>
            <a:endParaRPr lang="SimSun" altLang="SimSun" sz="1000" dirty="0"/>
          </a:p>
          <a:p>
            <a:pPr marL="13970" algn="l" rtl="0" eaLnBrk="0">
              <a:lnSpc>
                <a:spcPct val="100000"/>
              </a:lnSpc>
              <a:spcBef>
                <a:spcPts val="1059"/>
              </a:spcBef>
              <a:tabLst/>
            </a:pPr>
            <a:r>
              <a:rPr sz="1000" b="1" kern="0" spc="-40" dirty="0">
                <a:solidFill>
                  <a:srgbClr val="000000">
                    <a:alpha val="100000"/>
                  </a:srgbClr>
                </a:solidFill>
                <a:latin typeface="SimHei"/>
                <a:ea typeface="SimHei"/>
                <a:cs typeface="SimHei"/>
              </a:rPr>
              <a:t>6.1.3</a:t>
            </a:r>
            <a:r>
              <a:rPr sz="1000" kern="0" spc="80" dirty="0">
                <a:solidFill>
                  <a:srgbClr val="000000">
                    <a:alpha val="100000"/>
                  </a:srgbClr>
                </a:solidFill>
                <a:latin typeface="SimHei"/>
                <a:ea typeface="SimHei"/>
                <a:cs typeface="SimHei"/>
              </a:rPr>
              <a:t>  </a:t>
            </a:r>
            <a:r>
              <a:rPr sz="1000" b="1" kern="0" spc="-40" dirty="0">
                <a:solidFill>
                  <a:srgbClr val="000000">
                    <a:alpha val="100000"/>
                  </a:srgbClr>
                </a:solidFill>
                <a:latin typeface="SimHei"/>
                <a:ea typeface="SimHei"/>
                <a:cs typeface="SimHei"/>
              </a:rPr>
              <a:t>材料检查</a:t>
            </a:r>
            <a:endParaRPr lang="SimHei" altLang="SimHei" sz="1000" dirty="0"/>
          </a:p>
          <a:p>
            <a:pPr marL="12700" indent="272415" algn="l" rtl="0" eaLnBrk="0">
              <a:lnSpc>
                <a:spcPct val="113000"/>
              </a:lnSpc>
              <a:spcBef>
                <a:spcPts val="1153"/>
              </a:spcBef>
              <a:tabLst/>
            </a:pPr>
            <a:r>
              <a:rPr sz="1000" kern="0" spc="20" dirty="0">
                <a:solidFill>
                  <a:srgbClr val="000000">
                    <a:alpha val="100000"/>
                  </a:srgbClr>
                </a:solidFill>
                <a:latin typeface="SimSun"/>
                <a:ea typeface="SimSun"/>
                <a:cs typeface="SimSun"/>
              </a:rPr>
              <a:t>目视检查各零部件的外观，核查材料是否具有第三方出具的合格证明，判定结果是否</a:t>
            </a:r>
            <a:r>
              <a:rPr sz="1000" kern="0" spc="10" dirty="0">
                <a:solidFill>
                  <a:srgbClr val="000000">
                    <a:alpha val="100000"/>
                  </a:srgbClr>
                </a:solidFill>
                <a:latin typeface="SimSun"/>
                <a:ea typeface="SimSun"/>
                <a:cs typeface="SimSun"/>
              </a:rPr>
              <a:t>符合5.1.3</a:t>
            </a:r>
            <a:r>
              <a:rPr sz="1000" kern="0" spc="-12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的</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要求。</a:t>
            </a:r>
            <a:endParaRPr lang="SimSun" altLang="SimSun" sz="1000" dirty="0"/>
          </a:p>
          <a:p>
            <a:pPr marL="13970" algn="l" rtl="0" eaLnBrk="0">
              <a:lnSpc>
                <a:spcPct val="100000"/>
              </a:lnSpc>
              <a:spcBef>
                <a:spcPts val="1028"/>
              </a:spcBef>
              <a:tabLst/>
            </a:pPr>
            <a:r>
              <a:rPr sz="1000" b="1" kern="0" spc="-40" dirty="0">
                <a:solidFill>
                  <a:srgbClr val="000000">
                    <a:alpha val="100000"/>
                  </a:srgbClr>
                </a:solidFill>
                <a:latin typeface="SimHei"/>
                <a:ea typeface="SimHei"/>
                <a:cs typeface="SimHei"/>
              </a:rPr>
              <a:t>6.1.4</a:t>
            </a:r>
            <a:r>
              <a:rPr sz="1000" kern="0" spc="90" dirty="0">
                <a:solidFill>
                  <a:srgbClr val="000000">
                    <a:alpha val="100000"/>
                  </a:srgbClr>
                </a:solidFill>
                <a:latin typeface="SimHei"/>
                <a:ea typeface="SimHei"/>
                <a:cs typeface="SimHei"/>
              </a:rPr>
              <a:t>  </a:t>
            </a:r>
            <a:r>
              <a:rPr sz="1000" b="1" kern="0" spc="-40" dirty="0">
                <a:solidFill>
                  <a:srgbClr val="000000">
                    <a:alpha val="100000"/>
                  </a:srgbClr>
                </a:solidFill>
                <a:latin typeface="SimHei"/>
                <a:ea typeface="SimHei"/>
                <a:cs typeface="SimHei"/>
              </a:rPr>
              <a:t>标识检验</a:t>
            </a:r>
            <a:endParaRPr lang="SimHei" altLang="SimHei" sz="1000" dirty="0"/>
          </a:p>
          <a:p>
            <a:pPr marL="285115" algn="l" rtl="0" eaLnBrk="0">
              <a:lnSpc>
                <a:spcPct val="99000"/>
              </a:lnSpc>
              <a:spcBef>
                <a:spcPts val="1268"/>
              </a:spcBef>
              <a:tabLst/>
            </a:pPr>
            <a:r>
              <a:rPr sz="1000" kern="0" spc="0" dirty="0">
                <a:solidFill>
                  <a:srgbClr val="000000">
                    <a:alpha val="100000"/>
                  </a:srgbClr>
                </a:solidFill>
                <a:latin typeface="SimSun"/>
                <a:ea typeface="SimSun"/>
                <a:cs typeface="SimSun"/>
              </a:rPr>
              <a:t>目视检查防盗门的标识，判定结果是否符合5.1.4的要求。</a:t>
            </a:r>
            <a:endParaRPr lang="SimSun" altLang="SimSun" sz="1000" dirty="0"/>
          </a:p>
          <a:p>
            <a:pPr marL="13970" algn="l" rtl="0" eaLnBrk="0">
              <a:lnSpc>
                <a:spcPct val="100000"/>
              </a:lnSpc>
              <a:spcBef>
                <a:spcPts val="936"/>
              </a:spcBef>
              <a:tabLst/>
            </a:pPr>
            <a:r>
              <a:rPr sz="1000" b="1" kern="0" spc="0" dirty="0">
                <a:solidFill>
                  <a:srgbClr val="000000">
                    <a:alpha val="100000"/>
                  </a:srgbClr>
                </a:solidFill>
                <a:latin typeface="SimHei"/>
                <a:ea typeface="SimHei"/>
                <a:cs typeface="SimHei"/>
              </a:rPr>
              <a:t>6.2</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钢板厚度检验</a:t>
            </a:r>
            <a:endParaRPr lang="SimHei" altLang="SimHei" sz="1000" dirty="0"/>
          </a:p>
          <a:p>
            <a:pPr algn="l" rtl="0" eaLnBrk="0">
              <a:lnSpc>
                <a:spcPct val="101000"/>
              </a:lnSpc>
              <a:tabLst/>
            </a:pPr>
            <a:endParaRPr lang="Arial" altLang="Arial" sz="1000" dirty="0"/>
          </a:p>
          <a:p>
            <a:pPr marL="285115" algn="l" rtl="0" eaLnBrk="0">
              <a:lnSpc>
                <a:spcPct val="99000"/>
              </a:lnSpc>
              <a:spcBef>
                <a:spcPts val="7"/>
              </a:spcBef>
              <a:tabLst/>
            </a:pPr>
            <a:r>
              <a:rPr sz="1000" kern="0" spc="30" dirty="0">
                <a:solidFill>
                  <a:srgbClr val="000000">
                    <a:alpha val="100000"/>
                  </a:srgbClr>
                </a:solidFill>
                <a:latin typeface="SimSun"/>
                <a:ea typeface="SimSun"/>
                <a:cs typeface="SimSun"/>
              </a:rPr>
              <a:t>用精度不低于0.001 </a:t>
            </a:r>
            <a:r>
              <a:rPr sz="1000" kern="0" spc="0" dirty="0">
                <a:solidFill>
                  <a:srgbClr val="000000">
                    <a:alpha val="100000"/>
                  </a:srgbClr>
                </a:solidFill>
                <a:latin typeface="Times New Roman"/>
                <a:ea typeface="Times New Roman"/>
                <a:cs typeface="Times New Roman"/>
              </a:rPr>
              <a:t>mm</a:t>
            </a:r>
            <a:r>
              <a:rPr sz="1000" kern="0" spc="7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的</a:t>
            </a:r>
            <a:r>
              <a:rPr sz="1000" kern="0" spc="20" dirty="0">
                <a:solidFill>
                  <a:srgbClr val="000000">
                    <a:alpha val="100000"/>
                  </a:srgbClr>
                </a:solidFill>
                <a:latin typeface="SimSun"/>
                <a:ea typeface="SimSun"/>
                <a:cs typeface="SimSun"/>
              </a:rPr>
              <a:t>超声波测厚仪测量门扇面板、门框及下框的钢板厚度及偏差，判定结果</a:t>
            </a:r>
            <a:endParaRPr lang="SimSun" altLang="SimSun" sz="1000" dirty="0"/>
          </a:p>
        </p:txBody>
      </p:sp>
      <p:graphicFrame>
        <p:nvGraphicFramePr>
          <p:cNvPr id="92" name="table 92"/>
          <p:cNvGraphicFramePr>
            <a:graphicFrameLocks noGrp="1"/>
          </p:cNvGraphicFramePr>
          <p:nvPr/>
        </p:nvGraphicFramePr>
        <p:xfrm>
          <a:off x="885846" y="1819300"/>
          <a:ext cx="5861050" cy="462915"/>
        </p:xfrm>
        <a:graphic>
          <a:graphicData uri="http://schemas.openxmlformats.org/drawingml/2006/table">
            <a:tbl>
              <a:tblPr/>
              <a:tblGrid>
                <a:gridCol w="1260475"/>
                <a:gridCol w="1143000"/>
                <a:gridCol w="1155700"/>
                <a:gridCol w="1143000"/>
                <a:gridCol w="1158875"/>
              </a:tblGrid>
              <a:tr h="231775">
                <a:tc>
                  <a:txBody>
                    <a:bodyPr/>
                    <a:lstStyle/>
                    <a:p>
                      <a:pPr algn="l" rtl="0" eaLnBrk="0">
                        <a:lnSpc>
                          <a:spcPct val="107000"/>
                        </a:lnSpc>
                        <a:tabLst/>
                      </a:pPr>
                      <a:endParaRPr lang="Arial" altLang="Arial" sz="400" dirty="0"/>
                    </a:p>
                    <a:p>
                      <a:pPr marL="307340" algn="l" rtl="0" eaLnBrk="0">
                        <a:lnSpc>
                          <a:spcPct val="100000"/>
                        </a:lnSpc>
                        <a:spcBef>
                          <a:spcPts val="2"/>
                        </a:spcBef>
                        <a:tabLst/>
                      </a:pPr>
                      <a:r>
                        <a:rPr sz="800" kern="0" spc="50" dirty="0">
                          <a:solidFill>
                            <a:srgbClr val="000000">
                              <a:alpha val="100000"/>
                            </a:srgbClr>
                          </a:solidFill>
                          <a:latin typeface="SimSun"/>
                          <a:ea typeface="SimSun"/>
                          <a:cs typeface="SimSun"/>
                        </a:rPr>
                        <a:t>防盗安全级别</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400" dirty="0"/>
                    </a:p>
                    <a:p>
                      <a:pPr marL="354965" algn="l" rtl="0" eaLnBrk="0">
                        <a:lnSpc>
                          <a:spcPts val="969"/>
                        </a:lnSpc>
                        <a:spcBef>
                          <a:spcPts val="1"/>
                        </a:spcBef>
                        <a:tabLst/>
                      </a:pPr>
                      <a:r>
                        <a:rPr sz="800" kern="0" spc="40" dirty="0">
                          <a:solidFill>
                            <a:srgbClr val="000000">
                              <a:alpha val="100000"/>
                            </a:srgbClr>
                          </a:solidFill>
                          <a:latin typeface="SimSun"/>
                          <a:ea typeface="SimSun"/>
                          <a:cs typeface="SimSun"/>
                        </a:rPr>
                        <a:t>1级、2级</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400" dirty="0"/>
                    </a:p>
                    <a:p>
                      <a:pPr marL="462915" algn="l" rtl="0" eaLnBrk="0">
                        <a:lnSpc>
                          <a:spcPts val="969"/>
                        </a:lnSpc>
                        <a:spcBef>
                          <a:spcPts val="1"/>
                        </a:spcBef>
                        <a:tabLst/>
                      </a:pPr>
                      <a:r>
                        <a:rPr sz="800" kern="0" spc="-20" dirty="0">
                          <a:solidFill>
                            <a:srgbClr val="000000">
                              <a:alpha val="100000"/>
                            </a:srgbClr>
                          </a:solidFill>
                          <a:latin typeface="SimSun"/>
                          <a:ea typeface="SimSun"/>
                          <a:cs typeface="SimSun"/>
                        </a:rPr>
                        <a:t>3</a:t>
                      </a:r>
                      <a:r>
                        <a:rPr sz="800" kern="0" spc="270" dirty="0">
                          <a:solidFill>
                            <a:srgbClr val="000000">
                              <a:alpha val="100000"/>
                            </a:srgbClr>
                          </a:solidFill>
                          <a:latin typeface="SimSun"/>
                          <a:ea typeface="SimSun"/>
                          <a:cs typeface="SimSun"/>
                        </a:rPr>
                        <a:t> </a:t>
                      </a:r>
                      <a:r>
                        <a:rPr sz="800" kern="0" spc="-20" dirty="0">
                          <a:solidFill>
                            <a:srgbClr val="000000">
                              <a:alpha val="100000"/>
                            </a:srgbClr>
                          </a:solidFill>
                          <a:latin typeface="SimSun"/>
                          <a:ea typeface="SimSun"/>
                          <a:cs typeface="SimSun"/>
                        </a:rPr>
                        <a:t>级</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400" dirty="0"/>
                    </a:p>
                    <a:p>
                      <a:pPr marL="456565" algn="l" rtl="0" eaLnBrk="0">
                        <a:lnSpc>
                          <a:spcPts val="969"/>
                        </a:lnSpc>
                        <a:spcBef>
                          <a:spcPts val="1"/>
                        </a:spcBef>
                        <a:tabLst/>
                      </a:pPr>
                      <a:r>
                        <a:rPr sz="800" kern="0" spc="-10" dirty="0">
                          <a:solidFill>
                            <a:srgbClr val="000000">
                              <a:alpha val="100000"/>
                            </a:srgbClr>
                          </a:solidFill>
                          <a:latin typeface="SimSun"/>
                          <a:ea typeface="SimSun"/>
                          <a:cs typeface="SimSun"/>
                        </a:rPr>
                        <a:t>4</a:t>
                      </a:r>
                      <a:r>
                        <a:rPr sz="800" kern="0" spc="250" dirty="0">
                          <a:solidFill>
                            <a:srgbClr val="000000">
                              <a:alpha val="100000"/>
                            </a:srgbClr>
                          </a:solidFill>
                          <a:latin typeface="SimSun"/>
                          <a:ea typeface="SimSun"/>
                          <a:cs typeface="SimSun"/>
                        </a:rPr>
                        <a:t> </a:t>
                      </a:r>
                      <a:r>
                        <a:rPr sz="800" kern="0" spc="-10" dirty="0">
                          <a:solidFill>
                            <a:srgbClr val="000000">
                              <a:alpha val="100000"/>
                            </a:srgbClr>
                          </a:solidFill>
                          <a:latin typeface="SimSun"/>
                          <a:ea typeface="SimSun"/>
                          <a:cs typeface="SimSun"/>
                        </a:rPr>
                        <a:t>级</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8000"/>
                        </a:lnSpc>
                        <a:tabLst/>
                      </a:pPr>
                      <a:endParaRPr lang="Arial" altLang="Arial" sz="400" dirty="0"/>
                    </a:p>
                    <a:p>
                      <a:pPr marL="462915" algn="l" rtl="0" eaLnBrk="0">
                        <a:lnSpc>
                          <a:spcPts val="969"/>
                        </a:lnSpc>
                        <a:spcBef>
                          <a:spcPts val="1"/>
                        </a:spcBef>
                        <a:tabLst/>
                      </a:pPr>
                      <a:r>
                        <a:rPr sz="800" kern="0" spc="-20" dirty="0">
                          <a:solidFill>
                            <a:srgbClr val="000000">
                              <a:alpha val="100000"/>
                            </a:srgbClr>
                          </a:solidFill>
                          <a:latin typeface="SimSun"/>
                          <a:ea typeface="SimSun"/>
                          <a:cs typeface="SimSun"/>
                        </a:rPr>
                        <a:t>5</a:t>
                      </a:r>
                      <a:r>
                        <a:rPr sz="800" kern="0" spc="270" dirty="0">
                          <a:solidFill>
                            <a:srgbClr val="000000">
                              <a:alpha val="100000"/>
                            </a:srgbClr>
                          </a:solidFill>
                          <a:latin typeface="SimSun"/>
                          <a:ea typeface="SimSun"/>
                          <a:cs typeface="SimSun"/>
                        </a:rPr>
                        <a:t> </a:t>
                      </a:r>
                      <a:r>
                        <a:rPr sz="800" kern="0" spc="-20" dirty="0">
                          <a:solidFill>
                            <a:srgbClr val="000000">
                              <a:alpha val="100000"/>
                            </a:srgbClr>
                          </a:solidFill>
                          <a:latin typeface="SimSun"/>
                          <a:ea typeface="SimSun"/>
                          <a:cs typeface="SimSun"/>
                        </a:rPr>
                        <a:t>级</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1140">
                <a:tc>
                  <a:txBody>
                    <a:bodyPr/>
                    <a:lstStyle/>
                    <a:p>
                      <a:pPr algn="l" rtl="0" eaLnBrk="0">
                        <a:lnSpc>
                          <a:spcPct val="100000"/>
                        </a:lnSpc>
                        <a:tabLst/>
                      </a:pPr>
                      <a:endParaRPr lang="Arial" altLang="Arial" sz="400" dirty="0"/>
                    </a:p>
                    <a:p>
                      <a:pPr marL="250190" algn="l" rtl="0" eaLnBrk="0">
                        <a:lnSpc>
                          <a:spcPct val="100000"/>
                        </a:lnSpc>
                        <a:spcBef>
                          <a:spcPts val="3"/>
                        </a:spcBef>
                        <a:tabLst/>
                      </a:pPr>
                      <a:r>
                        <a:rPr sz="800" kern="0" spc="50" dirty="0">
                          <a:solidFill>
                            <a:srgbClr val="000000">
                              <a:alpha val="100000"/>
                            </a:srgbClr>
                          </a:solidFill>
                          <a:latin typeface="SimSun"/>
                          <a:ea typeface="SimSun"/>
                          <a:cs typeface="SimSun"/>
                        </a:rPr>
                        <a:t>间隙最大变化量</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488315" algn="l" rtl="0" eaLnBrk="0">
                        <a:lnSpc>
                          <a:spcPts val="1031"/>
                        </a:lnSpc>
                        <a:spcBef>
                          <a:spcPts val="3"/>
                        </a:spcBef>
                        <a:tabLst/>
                      </a:pPr>
                      <a:r>
                        <a:rPr sz="800" kern="0" spc="-20" dirty="0">
                          <a:solidFill>
                            <a:srgbClr val="000000">
                              <a:alpha val="100000"/>
                            </a:srgbClr>
                          </a:solidFill>
                          <a:latin typeface="SimSun"/>
                          <a:ea typeface="SimSun"/>
                          <a:cs typeface="SimSun"/>
                        </a:rPr>
                        <a:t>≤4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494665" algn="l" rtl="0" eaLnBrk="0">
                        <a:lnSpc>
                          <a:spcPts val="1031"/>
                        </a:lnSpc>
                        <a:spcBef>
                          <a:spcPts val="3"/>
                        </a:spcBef>
                        <a:tabLst/>
                      </a:pPr>
                      <a:r>
                        <a:rPr sz="800" kern="0" spc="-20" dirty="0">
                          <a:solidFill>
                            <a:srgbClr val="000000">
                              <a:alpha val="100000"/>
                            </a:srgbClr>
                          </a:solidFill>
                          <a:latin typeface="SimSun"/>
                          <a:ea typeface="SimSun"/>
                          <a:cs typeface="SimSun"/>
                        </a:rPr>
                        <a:t>≤3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488315" algn="l" rtl="0" eaLnBrk="0">
                        <a:lnSpc>
                          <a:spcPts val="1031"/>
                        </a:lnSpc>
                        <a:spcBef>
                          <a:spcPts val="3"/>
                        </a:spcBef>
                        <a:tabLst/>
                      </a:pPr>
                      <a:r>
                        <a:rPr sz="800" kern="0" spc="-20" dirty="0">
                          <a:solidFill>
                            <a:srgbClr val="000000">
                              <a:alpha val="100000"/>
                            </a:srgbClr>
                          </a:solidFill>
                          <a:latin typeface="SimSun"/>
                          <a:ea typeface="SimSun"/>
                          <a:cs typeface="SimSun"/>
                        </a:rPr>
                        <a:t>≤3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494665" algn="l" rtl="0" eaLnBrk="0">
                        <a:lnSpc>
                          <a:spcPts val="1031"/>
                        </a:lnSpc>
                        <a:spcBef>
                          <a:spcPts val="3"/>
                        </a:spcBef>
                        <a:tabLst/>
                      </a:pPr>
                      <a:r>
                        <a:rPr sz="800" kern="0" spc="-20" dirty="0">
                          <a:solidFill>
                            <a:srgbClr val="000000">
                              <a:alpha val="100000"/>
                            </a:srgbClr>
                          </a:solidFill>
                          <a:latin typeface="SimSun"/>
                          <a:ea typeface="SimSun"/>
                          <a:cs typeface="SimSun"/>
                        </a:rPr>
                        <a:t>≤2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4" name="textbox 94"/>
          <p:cNvSpPr/>
          <p:nvPr/>
        </p:nvSpPr>
        <p:spPr>
          <a:xfrm>
            <a:off x="1976793" y="1342291"/>
            <a:ext cx="4761865" cy="454025"/>
          </a:xfrm>
          <a:prstGeom prst="rect">
            <a:avLst/>
          </a:prstGeom>
        </p:spPr>
        <p:txBody>
          <a:bodyPr vert="horz" wrap="square" lIns="0" tIns="0" rIns="0" bIns="0"/>
          <a:lstStyle/>
          <a:p>
            <a:pPr algn="l" rtl="0" eaLnBrk="0">
              <a:lnSpc>
                <a:spcPct val="80394"/>
              </a:lnSpc>
              <a:tabLst/>
            </a:pPr>
            <a:endParaRPr lang="Arial" altLang="Arial" sz="100" dirty="0"/>
          </a:p>
          <a:p>
            <a:pPr marL="12700" algn="l" rtl="0" eaLnBrk="0">
              <a:lnSpc>
                <a:spcPct val="100000"/>
              </a:lnSpc>
              <a:tabLst/>
            </a:pPr>
            <a:r>
              <a:rPr sz="1000" b="1" kern="0" spc="40" dirty="0">
                <a:solidFill>
                  <a:srgbClr val="000000">
                    <a:alpha val="100000"/>
                  </a:srgbClr>
                </a:solidFill>
                <a:latin typeface="SimHei"/>
                <a:ea typeface="SimHei"/>
                <a:cs typeface="SimHei"/>
              </a:rPr>
              <a:t>表</a:t>
            </a:r>
            <a:r>
              <a:rPr sz="1000" kern="0" spc="-180" dirty="0">
                <a:solidFill>
                  <a:srgbClr val="000000">
                    <a:alpha val="100000"/>
                  </a:srgbClr>
                </a:solidFill>
                <a:latin typeface="SimHei"/>
                <a:ea typeface="SimHei"/>
                <a:cs typeface="SimHei"/>
              </a:rPr>
              <a:t> </a:t>
            </a:r>
            <a:r>
              <a:rPr sz="1000" b="1" kern="0" spc="40" dirty="0">
                <a:solidFill>
                  <a:srgbClr val="000000">
                    <a:alpha val="100000"/>
                  </a:srgbClr>
                </a:solidFill>
                <a:latin typeface="SimHei"/>
                <a:ea typeface="SimHei"/>
                <a:cs typeface="SimHei"/>
              </a:rPr>
              <a:t>5</a:t>
            </a:r>
            <a:r>
              <a:rPr sz="1000" kern="0" spc="10" dirty="0">
                <a:solidFill>
                  <a:srgbClr val="000000">
                    <a:alpha val="100000"/>
                  </a:srgbClr>
                </a:solidFill>
                <a:latin typeface="SimHei"/>
                <a:ea typeface="SimHei"/>
                <a:cs typeface="SimHei"/>
              </a:rPr>
              <a:t>  </a:t>
            </a:r>
            <a:r>
              <a:rPr sz="1000" b="1" kern="0" spc="40" dirty="0">
                <a:solidFill>
                  <a:srgbClr val="000000">
                    <a:alpha val="100000"/>
                  </a:srgbClr>
                </a:solidFill>
                <a:latin typeface="SimHei"/>
                <a:ea typeface="SimHei"/>
                <a:cs typeface="SimHei"/>
              </a:rPr>
              <a:t>门扇经软冲击性能试验后的门框与门扇</a:t>
            </a:r>
            <a:r>
              <a:rPr sz="1000" b="1" kern="0" spc="30" dirty="0">
                <a:solidFill>
                  <a:srgbClr val="000000">
                    <a:alpha val="100000"/>
                  </a:srgbClr>
                </a:solidFill>
                <a:latin typeface="SimHei"/>
                <a:ea typeface="SimHei"/>
                <a:cs typeface="SimHei"/>
              </a:rPr>
              <a:t>间隙的最大变化量</a:t>
            </a:r>
            <a:endParaRPr lang="SimHei" altLang="SimHei" sz="1000" dirty="0"/>
          </a:p>
          <a:p>
            <a:pPr algn="l" rtl="0" eaLnBrk="0">
              <a:lnSpc>
                <a:spcPct val="101000"/>
              </a:lnSpc>
              <a:tabLst/>
            </a:pPr>
            <a:endParaRPr lang="Arial" altLang="Arial" sz="1000" dirty="0"/>
          </a:p>
          <a:p>
            <a:pPr algn="r" rtl="0" eaLnBrk="0">
              <a:lnSpc>
                <a:spcPct val="100000"/>
              </a:lnSpc>
              <a:spcBef>
                <a:spcPts val="6"/>
              </a:spcBef>
              <a:tabLst/>
            </a:pPr>
            <a:r>
              <a:rPr sz="800" kern="0" spc="40" dirty="0">
                <a:solidFill>
                  <a:srgbClr val="000000">
                    <a:alpha val="100000"/>
                  </a:srgbClr>
                </a:solidFill>
                <a:latin typeface="SimSun"/>
                <a:ea typeface="SimSun"/>
                <a:cs typeface="SimSun"/>
              </a:rPr>
              <a:t>单位为毫米</a:t>
            </a:r>
            <a:endParaRPr lang="SimSun" altLang="SimSun" sz="800" dirty="0"/>
          </a:p>
        </p:txBody>
      </p:sp>
      <p:sp>
        <p:nvSpPr>
          <p:cNvPr id="96" name="textbox 96"/>
          <p:cNvSpPr/>
          <p:nvPr/>
        </p:nvSpPr>
        <p:spPr>
          <a:xfrm>
            <a:off x="5774085" y="913777"/>
            <a:ext cx="989330" cy="149860"/>
          </a:xfrm>
          <a:prstGeom prst="rect">
            <a:avLst/>
          </a:prstGeom>
        </p:spPr>
        <p:txBody>
          <a:bodyPr vert="horz" wrap="square" lIns="0" tIns="0" rIns="0" bIns="0"/>
          <a:lstStyle/>
          <a:p>
            <a:pPr algn="l" rtl="0" eaLnBrk="0">
              <a:lnSpc>
                <a:spcPct val="79789"/>
              </a:lnSpc>
              <a:tabLst/>
            </a:pPr>
            <a:endParaRPr lang="Arial" altLang="Arial" sz="100" dirty="0"/>
          </a:p>
          <a:p>
            <a:pPr marL="12700" algn="l" rtl="0" eaLnBrk="0">
              <a:lnSpc>
                <a:spcPct val="82000"/>
              </a:lnSpc>
              <a:tabLst/>
            </a:pPr>
            <a:r>
              <a:rPr sz="1000" b="1" kern="0" spc="0" dirty="0">
                <a:solidFill>
                  <a:srgbClr val="000000">
                    <a:alpha val="100000"/>
                  </a:srgbClr>
                </a:solidFill>
                <a:latin typeface="SimSun"/>
                <a:ea typeface="SimSun"/>
                <a:cs typeface="SimSun"/>
              </a:rPr>
              <a:t>GB</a:t>
            </a:r>
            <a:r>
              <a:rPr sz="1000" kern="0" spc="41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17565—2022</a:t>
            </a:r>
            <a:endParaRPr lang="SimSun" altLang="SimSun" sz="1000" dirty="0"/>
          </a:p>
        </p:txBody>
      </p:sp>
      <p:sp>
        <p:nvSpPr>
          <p:cNvPr id="98" name="textbox 98"/>
          <p:cNvSpPr/>
          <p:nvPr/>
        </p:nvSpPr>
        <p:spPr>
          <a:xfrm>
            <a:off x="6502362" y="9876025"/>
            <a:ext cx="64769" cy="108585"/>
          </a:xfrm>
          <a:prstGeom prst="rect">
            <a:avLst/>
          </a:prstGeom>
        </p:spPr>
        <p:txBody>
          <a:bodyPr vert="horz" wrap="square" lIns="0" tIns="0" rIns="0" bIns="0"/>
          <a:lstStyle/>
          <a:p>
            <a:pPr algn="l" rtl="0" eaLnBrk="0">
              <a:lnSpc>
                <a:spcPct val="82103"/>
              </a:lnSpc>
              <a:tabLst/>
            </a:pPr>
            <a:endParaRPr lang="Arial" altLang="Arial" sz="100" dirty="0"/>
          </a:p>
          <a:p>
            <a:pPr marL="12700" algn="l" rtl="0" eaLnBrk="0">
              <a:lnSpc>
                <a:spcPct val="78000"/>
              </a:lnSpc>
              <a:tabLst/>
            </a:pPr>
            <a:r>
              <a:rPr sz="700" kern="0" spc="-10" dirty="0">
                <a:solidFill>
                  <a:srgbClr val="000000">
                    <a:alpha val="100000"/>
                  </a:srgbClr>
                </a:solidFill>
                <a:latin typeface="SimSun"/>
                <a:ea typeface="SimSun"/>
                <a:cs typeface="SimSun"/>
              </a:rPr>
              <a:t>7</a:t>
            </a:r>
            <a:endParaRPr lang="SimSun" altLang="SimSun" sz="7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box 100"/>
          <p:cNvSpPr/>
          <p:nvPr/>
        </p:nvSpPr>
        <p:spPr>
          <a:xfrm>
            <a:off x="781034" y="907362"/>
            <a:ext cx="5882004" cy="8900159"/>
          </a:xfrm>
          <a:prstGeom prst="rect">
            <a:avLst/>
          </a:prstGeom>
        </p:spPr>
        <p:txBody>
          <a:bodyPr vert="horz" wrap="square" lIns="0" tIns="0" rIns="0" bIns="0"/>
          <a:lstStyle/>
          <a:p>
            <a:pPr algn="l" rtl="0" eaLnBrk="0">
              <a:lnSpc>
                <a:spcPct val="79789"/>
              </a:lnSpc>
              <a:tabLst/>
            </a:pPr>
            <a:endParaRPr lang="Arial" altLang="Arial" sz="100" dirty="0"/>
          </a:p>
          <a:p>
            <a:pPr marL="14604" algn="l" rtl="0" eaLnBrk="0">
              <a:lnSpc>
                <a:spcPct val="82000"/>
              </a:lnSpc>
              <a:tabLst/>
            </a:pPr>
            <a:r>
              <a:rPr sz="1000" b="1" kern="0" spc="0" dirty="0">
                <a:solidFill>
                  <a:srgbClr val="000000">
                    <a:alpha val="100000"/>
                  </a:srgbClr>
                </a:solidFill>
                <a:latin typeface="SimSun"/>
                <a:ea typeface="SimSun"/>
                <a:cs typeface="SimSun"/>
              </a:rPr>
              <a:t>GB</a:t>
            </a:r>
            <a:r>
              <a:rPr sz="1000" kern="0" spc="36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17565—2022</a:t>
            </a:r>
            <a:endParaRPr lang="SimSun" altLang="SimSun" sz="1000" dirty="0"/>
          </a:p>
          <a:p>
            <a:pPr algn="l" rtl="0" eaLnBrk="0">
              <a:lnSpc>
                <a:spcPct val="113000"/>
              </a:lnSpc>
              <a:tabLst/>
            </a:pPr>
            <a:endParaRPr lang="Arial" altLang="Arial" sz="1000" dirty="0"/>
          </a:p>
          <a:p>
            <a:pPr marL="12700" algn="l" rtl="0" eaLnBrk="0">
              <a:lnSpc>
                <a:spcPct val="99000"/>
              </a:lnSpc>
              <a:spcBef>
                <a:spcPts val="311"/>
              </a:spcBef>
              <a:tabLst/>
            </a:pPr>
            <a:r>
              <a:rPr sz="1000" kern="0" spc="0" dirty="0">
                <a:solidFill>
                  <a:srgbClr val="000000">
                    <a:alpha val="100000"/>
                  </a:srgbClr>
                </a:solidFill>
                <a:latin typeface="SimSun"/>
                <a:ea typeface="SimSun"/>
                <a:cs typeface="SimSun"/>
              </a:rPr>
              <a:t>是否符合5.2的要求。</a:t>
            </a:r>
            <a:endParaRPr lang="SimSun" altLang="SimSun" sz="1000" dirty="0"/>
          </a:p>
          <a:p>
            <a:pPr marL="13970" algn="l" rtl="0" eaLnBrk="0">
              <a:lnSpc>
                <a:spcPct val="100000"/>
              </a:lnSpc>
              <a:spcBef>
                <a:spcPts val="1145"/>
              </a:spcBef>
              <a:tabLst/>
            </a:pPr>
            <a:r>
              <a:rPr sz="1000" b="1" kern="0" spc="10" dirty="0">
                <a:solidFill>
                  <a:srgbClr val="000000">
                    <a:alpha val="100000"/>
                  </a:srgbClr>
                </a:solidFill>
                <a:latin typeface="SimHei"/>
                <a:ea typeface="SimHei"/>
                <a:cs typeface="SimHei"/>
              </a:rPr>
              <a:t>6.3</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锁具及其安</a:t>
            </a:r>
            <a:r>
              <a:rPr sz="1000" b="1" kern="0" spc="0" dirty="0">
                <a:solidFill>
                  <a:srgbClr val="000000">
                    <a:alpha val="100000"/>
                  </a:srgbClr>
                </a:solidFill>
                <a:latin typeface="SimHei"/>
                <a:ea typeface="SimHei"/>
                <a:cs typeface="SimHei"/>
              </a:rPr>
              <a:t>装检验</a:t>
            </a:r>
            <a:endParaRPr lang="SimHei" altLang="SimHei" sz="1000" dirty="0"/>
          </a:p>
          <a:p>
            <a:pPr marL="13970" algn="l" rtl="0" eaLnBrk="0">
              <a:lnSpc>
                <a:spcPct val="100000"/>
              </a:lnSpc>
              <a:spcBef>
                <a:spcPts val="1201"/>
              </a:spcBef>
              <a:tabLst/>
            </a:pPr>
            <a:r>
              <a:rPr sz="1000" b="1" kern="0" spc="-30" dirty="0">
                <a:solidFill>
                  <a:srgbClr val="000000">
                    <a:alpha val="100000"/>
                  </a:srgbClr>
                </a:solidFill>
                <a:latin typeface="SimHei"/>
                <a:ea typeface="SimHei"/>
                <a:cs typeface="SimHei"/>
              </a:rPr>
              <a:t>6.3.1</a:t>
            </a:r>
            <a:r>
              <a:rPr sz="1000" kern="0" spc="52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锁具检验</a:t>
            </a:r>
            <a:endParaRPr lang="SimHei" altLang="SimHei" sz="1000" dirty="0"/>
          </a:p>
          <a:p>
            <a:pPr marL="13970" algn="l" rtl="0" eaLnBrk="0">
              <a:lnSpc>
                <a:spcPct val="100000"/>
              </a:lnSpc>
              <a:spcBef>
                <a:spcPts val="1142"/>
              </a:spcBef>
              <a:tabLst/>
            </a:pPr>
            <a:r>
              <a:rPr sz="1000" b="1" kern="0" spc="-10" dirty="0">
                <a:solidFill>
                  <a:srgbClr val="000000">
                    <a:alpha val="100000"/>
                  </a:srgbClr>
                </a:solidFill>
                <a:latin typeface="SimHei"/>
                <a:ea typeface="SimHei"/>
                <a:cs typeface="SimHei"/>
                <a:hlinkClick xmlns:r="http://schemas.openxmlformats.org/officeDocument/2006/relationships" r:id="rId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6.3.1.1</a:t>
            </a:r>
            <a:r>
              <a:rPr sz="1000" kern="0" spc="48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通用型锁具尺寸检验</a:t>
            </a:r>
            <a:endParaRPr lang="SimHei" altLang="SimHei" sz="1000" dirty="0"/>
          </a:p>
          <a:p>
            <a:pPr marL="279400" algn="l" rtl="0" eaLnBrk="0">
              <a:lnSpc>
                <a:spcPct val="99000"/>
              </a:lnSpc>
              <a:spcBef>
                <a:spcPts val="1168"/>
              </a:spcBef>
              <a:tabLst/>
            </a:pPr>
            <a:r>
              <a:rPr sz="1000" kern="0" spc="-10" dirty="0">
                <a:solidFill>
                  <a:srgbClr val="000000">
                    <a:alpha val="100000"/>
                  </a:srgbClr>
                </a:solidFill>
                <a:latin typeface="SimSun"/>
                <a:ea typeface="SimSun"/>
                <a:cs typeface="SimSun"/>
              </a:rPr>
              <a:t>检查锁具的外观，测量通用型锁具的尺寸，</a:t>
            </a:r>
            <a:r>
              <a:rPr sz="1000" kern="0" spc="-20" dirty="0">
                <a:solidFill>
                  <a:srgbClr val="000000">
                    <a:alpha val="100000"/>
                  </a:srgbClr>
                </a:solidFill>
                <a:latin typeface="SimSun"/>
                <a:ea typeface="SimSun"/>
                <a:cs typeface="SimSun"/>
              </a:rPr>
              <a:t>判定结果是否符合</a:t>
            </a:r>
            <a:r>
              <a:rPr sz="1000" kern="0" spc="-20" dirty="0">
                <a:solidFill>
                  <a:srgbClr val="000000">
                    <a:alpha val="100000"/>
                  </a:srgbClr>
                </a:solidFill>
                <a:latin typeface="SimSun"/>
                <a:ea typeface="SimSun"/>
                <a:cs typeface="SimSun"/>
                <a:hlinkClick xmlns:r="http://schemas.openxmlformats.org/officeDocument/2006/relationships" r:id="rId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5.3.1.1</a:t>
            </a:r>
            <a:r>
              <a:rPr sz="1000" kern="0" spc="-15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152"/>
              </a:spcBef>
              <a:tabLst/>
            </a:pPr>
            <a:r>
              <a:rPr sz="1000" b="1" kern="0" spc="-10" dirty="0">
                <a:solidFill>
                  <a:srgbClr val="000000">
                    <a:alpha val="100000"/>
                  </a:srgbClr>
                </a:solidFill>
                <a:latin typeface="SimHei"/>
                <a:ea typeface="SimHei"/>
                <a:cs typeface="SimHei"/>
                <a:hlinkClick xmlns:r="http://schemas.openxmlformats.org/officeDocument/2006/relationships" r:id="rId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6.3.1.2</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锁具配置及功能检验</a:t>
            </a:r>
            <a:endParaRPr lang="SimHei" altLang="SimHei" sz="1000" dirty="0"/>
          </a:p>
          <a:p>
            <a:pPr marL="12700" indent="266700" algn="l" rtl="0" eaLnBrk="0">
              <a:lnSpc>
                <a:spcPct val="120000"/>
              </a:lnSpc>
              <a:spcBef>
                <a:spcPts val="1151"/>
              </a:spcBef>
              <a:tabLst/>
            </a:pPr>
            <a:r>
              <a:rPr sz="1000" kern="0" spc="20" dirty="0">
                <a:solidFill>
                  <a:srgbClr val="000000">
                    <a:alpha val="100000"/>
                  </a:srgbClr>
                </a:solidFill>
                <a:latin typeface="SimSun"/>
                <a:ea typeface="SimSun"/>
                <a:cs typeface="SimSun"/>
              </a:rPr>
              <a:t>分别从防盗门防护面侧、非防护面侧试验锁具的开启功能，检查第三方具有资质的机构出具的检验</a:t>
            </a:r>
            <a:r>
              <a:rPr sz="1000" kern="0" spc="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检测合格报告并与样品上的锁具进行比对，判断锁具检验报告的有效性，判定结果是否符合</a:t>
            </a:r>
            <a:r>
              <a:rPr sz="1000" kern="0" spc="20" dirty="0">
                <a:solidFill>
                  <a:srgbClr val="000000">
                    <a:alpha val="100000"/>
                  </a:srgbClr>
                </a:solidFill>
                <a:latin typeface="SimSun"/>
                <a:ea typeface="SimSun"/>
                <a:cs typeface="SimSun"/>
                <a:hlinkClick xmlns:r="http://schemas.openxmlformats.org/officeDocument/2006/relationships" r:id="rId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5.3.1.2</a:t>
            </a:r>
            <a:r>
              <a:rPr sz="1000" kern="0" spc="20" dirty="0">
                <a:solidFill>
                  <a:srgbClr val="000000">
                    <a:alpha val="100000"/>
                  </a:srgbClr>
                </a:solidFill>
                <a:latin typeface="SimSun"/>
                <a:ea typeface="SimSun"/>
                <a:cs typeface="SimSun"/>
              </a:rPr>
              <a:t> 的 </a:t>
            </a:r>
            <a:r>
              <a:rPr sz="1000" kern="0" spc="-20" dirty="0">
                <a:solidFill>
                  <a:srgbClr val="000000">
                    <a:alpha val="100000"/>
                  </a:srgbClr>
                </a:solidFill>
                <a:latin typeface="SimSun"/>
                <a:ea typeface="SimSun"/>
                <a:cs typeface="SimSun"/>
              </a:rPr>
              <a:t>要求。</a:t>
            </a:r>
            <a:endParaRPr lang="SimSun" altLang="SimSun" sz="1000" dirty="0"/>
          </a:p>
          <a:p>
            <a:pPr marL="13970" algn="l" rtl="0" eaLnBrk="0">
              <a:lnSpc>
                <a:spcPct val="100000"/>
              </a:lnSpc>
              <a:spcBef>
                <a:spcPts val="1179"/>
              </a:spcBef>
              <a:tabLst/>
            </a:pPr>
            <a:r>
              <a:rPr sz="1000" b="1" kern="0" spc="-20" dirty="0">
                <a:solidFill>
                  <a:srgbClr val="000000">
                    <a:alpha val="100000"/>
                  </a:srgbClr>
                </a:solidFill>
                <a:latin typeface="SimHei"/>
                <a:ea typeface="SimHei"/>
                <a:cs typeface="SimHei"/>
              </a:rPr>
              <a:t>6.3.2</a:t>
            </a:r>
            <a:r>
              <a:rPr sz="1000" kern="0" spc="4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锁具安装检</a:t>
            </a:r>
            <a:r>
              <a:rPr sz="1000" b="1" kern="0" spc="-30" dirty="0">
                <a:solidFill>
                  <a:srgbClr val="000000">
                    <a:alpha val="100000"/>
                  </a:srgbClr>
                </a:solidFill>
                <a:latin typeface="SimHei"/>
                <a:ea typeface="SimHei"/>
                <a:cs typeface="SimHei"/>
              </a:rPr>
              <a:t>验</a:t>
            </a:r>
            <a:endParaRPr lang="SimHei" altLang="SimHei" sz="1000" dirty="0"/>
          </a:p>
          <a:p>
            <a:pPr marL="13970" algn="l" rtl="0" eaLnBrk="0">
              <a:lnSpc>
                <a:spcPct val="100000"/>
              </a:lnSpc>
              <a:spcBef>
                <a:spcPts val="1192"/>
              </a:spcBef>
              <a:tabLst/>
            </a:pPr>
            <a:r>
              <a:rPr sz="1000" b="1" kern="0" spc="-20" dirty="0">
                <a:solidFill>
                  <a:srgbClr val="000000">
                    <a:alpha val="100000"/>
                  </a:srgbClr>
                </a:solidFill>
                <a:latin typeface="SimHei"/>
                <a:ea typeface="SimHei"/>
                <a:cs typeface="SimHei"/>
                <a:hlinkClick xmlns:r="http://schemas.openxmlformats.org/officeDocument/2006/relationships" r:id="rId6"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6.3.2.1</a:t>
            </a:r>
            <a:r>
              <a:rPr sz="1000" kern="0" spc="50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加强防护板检查</a:t>
            </a:r>
            <a:endParaRPr lang="SimHei" altLang="SimHei" sz="1000" dirty="0"/>
          </a:p>
          <a:p>
            <a:pPr marL="12700" indent="266700" algn="l" rtl="0" eaLnBrk="0">
              <a:lnSpc>
                <a:spcPct val="121000"/>
              </a:lnSpc>
              <a:spcBef>
                <a:spcPts val="1108"/>
              </a:spcBef>
              <a:tabLst/>
            </a:pPr>
            <a:r>
              <a:rPr sz="1000" kern="0" spc="20" dirty="0">
                <a:solidFill>
                  <a:srgbClr val="000000">
                    <a:alpha val="100000"/>
                  </a:srgbClr>
                </a:solidFill>
                <a:latin typeface="SimSun"/>
                <a:ea typeface="SimSun"/>
                <a:cs typeface="SimSun"/>
              </a:rPr>
              <a:t>结合6.9 的试验，检查样品锁具安装部位的加强防护结构，检查加强防护材料</a:t>
            </a:r>
            <a:r>
              <a:rPr sz="1000" kern="0" spc="10" dirty="0">
                <a:solidFill>
                  <a:srgbClr val="000000">
                    <a:alpha val="100000"/>
                  </a:srgbClr>
                </a:solidFill>
                <a:latin typeface="SimSun"/>
                <a:ea typeface="SimSun"/>
                <a:cs typeface="SimSun"/>
              </a:rPr>
              <a:t>的第三方具有资质的</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机构出具的检验检测合格报</a:t>
            </a:r>
            <a:r>
              <a:rPr sz="1000" kern="0" spc="30" dirty="0">
                <a:solidFill>
                  <a:srgbClr val="000000">
                    <a:alpha val="100000"/>
                  </a:srgbClr>
                </a:solidFill>
                <a:latin typeface="SimSun"/>
                <a:ea typeface="SimSun"/>
                <a:cs typeface="SimSun"/>
              </a:rPr>
              <a:t>告，用精度不低于0.001</a:t>
            </a:r>
            <a:r>
              <a:rPr sz="1000" kern="0" spc="0" dirty="0">
                <a:solidFill>
                  <a:srgbClr val="000000">
                    <a:alpha val="100000"/>
                  </a:srgbClr>
                </a:solidFill>
                <a:latin typeface="Times New Roman"/>
                <a:ea typeface="Times New Roman"/>
                <a:cs typeface="Times New Roman"/>
              </a:rPr>
              <a:t>mm</a:t>
            </a:r>
            <a:r>
              <a:rPr sz="1000" kern="0" spc="22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的超声波测厚仪测量加强防护板的厚度，判定</a:t>
            </a:r>
            <a:r>
              <a:rPr sz="1000" kern="0" spc="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结果是否符合</a:t>
            </a:r>
            <a:r>
              <a:rPr sz="1000" kern="0" spc="0" dirty="0">
                <a:solidFill>
                  <a:srgbClr val="000000">
                    <a:alpha val="100000"/>
                  </a:srgbClr>
                </a:solidFill>
                <a:latin typeface="SimSun"/>
                <a:ea typeface="SimSun"/>
                <a:cs typeface="SimSun"/>
                <a:hlinkClick xmlns:r="http://schemas.openxmlformats.org/officeDocument/2006/relationships" r:id="rId7"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5.3.2.1</a:t>
            </a:r>
            <a:r>
              <a:rPr sz="1000" kern="0" spc="-17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137"/>
              </a:spcBef>
              <a:tabLst/>
            </a:pPr>
            <a:r>
              <a:rPr sz="1000" b="1" kern="0" spc="-20" dirty="0">
                <a:solidFill>
                  <a:srgbClr val="000000">
                    <a:alpha val="100000"/>
                  </a:srgbClr>
                </a:solidFill>
                <a:latin typeface="SimHei"/>
                <a:ea typeface="SimHei"/>
                <a:cs typeface="SimHei"/>
                <a:hlinkClick xmlns:r="http://schemas.openxmlformats.org/officeDocument/2006/relationships" r:id="rId8"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6.3.2.2</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锁芯防钻套检查</a:t>
            </a:r>
            <a:endParaRPr lang="SimHei" altLang="SimHei" sz="1000" dirty="0"/>
          </a:p>
          <a:p>
            <a:pPr marL="279400" algn="l" rtl="0" eaLnBrk="0">
              <a:lnSpc>
                <a:spcPct val="99000"/>
              </a:lnSpc>
              <a:spcBef>
                <a:spcPts val="1225"/>
              </a:spcBef>
              <a:tabLst/>
            </a:pPr>
            <a:r>
              <a:rPr sz="1000" kern="0" spc="30" dirty="0">
                <a:solidFill>
                  <a:srgbClr val="000000">
                    <a:alpha val="100000"/>
                  </a:srgbClr>
                </a:solidFill>
                <a:latin typeface="SimSun"/>
                <a:ea typeface="SimSun"/>
                <a:cs typeface="SimSun"/>
              </a:rPr>
              <a:t>检查产品的图纸并结</a:t>
            </a:r>
            <a:r>
              <a:rPr sz="1000" kern="0" spc="20" dirty="0">
                <a:solidFill>
                  <a:srgbClr val="000000">
                    <a:alpha val="100000"/>
                  </a:srgbClr>
                </a:solidFill>
                <a:latin typeface="SimSun"/>
                <a:ea typeface="SimSun"/>
                <a:cs typeface="SimSun"/>
              </a:rPr>
              <a:t>合6.9的试验检查锁芯的防钻措施，判定结果是否符合</a:t>
            </a:r>
            <a:r>
              <a:rPr sz="1000" kern="0" spc="20" dirty="0">
                <a:solidFill>
                  <a:srgbClr val="000000">
                    <a:alpha val="100000"/>
                  </a:srgbClr>
                </a:solidFill>
                <a:latin typeface="SimSun"/>
                <a:ea typeface="SimSun"/>
                <a:cs typeface="SimSun"/>
                <a:hlinkClick xmlns:r="http://schemas.openxmlformats.org/officeDocument/2006/relationships" r:id="rId9"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5.3.2.2</a:t>
            </a:r>
            <a:r>
              <a:rPr sz="1000" kern="0" spc="2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145"/>
              </a:spcBef>
              <a:tabLst/>
            </a:pPr>
            <a:r>
              <a:rPr sz="1000" b="1" kern="0" spc="-30" dirty="0">
                <a:solidFill>
                  <a:srgbClr val="000000">
                    <a:alpha val="100000"/>
                  </a:srgbClr>
                </a:solidFill>
                <a:latin typeface="SimHei"/>
                <a:ea typeface="SimHei"/>
                <a:cs typeface="SimHei"/>
                <a:hlinkClick xmlns:r="http://schemas.openxmlformats.org/officeDocument/2006/relationships" r:id="rId10"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6.3.2.3</a:t>
            </a:r>
            <a:r>
              <a:rPr sz="1000" kern="0" spc="4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拉手强度检</a:t>
            </a:r>
            <a:r>
              <a:rPr sz="1000" b="1" kern="0" spc="-40" dirty="0">
                <a:solidFill>
                  <a:srgbClr val="000000">
                    <a:alpha val="100000"/>
                  </a:srgbClr>
                </a:solidFill>
                <a:latin typeface="SimHei"/>
                <a:ea typeface="SimHei"/>
                <a:cs typeface="SimHei"/>
              </a:rPr>
              <a:t>验</a:t>
            </a:r>
            <a:endParaRPr lang="SimHei" altLang="SimHei" sz="1000" dirty="0"/>
          </a:p>
          <a:p>
            <a:pPr marL="12700" indent="266700" algn="l" rtl="0" eaLnBrk="0">
              <a:lnSpc>
                <a:spcPct val="119000"/>
              </a:lnSpc>
              <a:spcBef>
                <a:spcPts val="1099"/>
              </a:spcBef>
              <a:tabLst/>
            </a:pPr>
            <a:r>
              <a:rPr sz="1000" kern="0" spc="70" dirty="0">
                <a:solidFill>
                  <a:srgbClr val="000000">
                    <a:alpha val="100000"/>
                  </a:srgbClr>
                </a:solidFill>
                <a:latin typeface="SimSun"/>
                <a:ea typeface="SimSun"/>
                <a:cs typeface="SimSun"/>
              </a:rPr>
              <a:t>用滑轮加重等方式对拉手的中</a:t>
            </a:r>
            <a:r>
              <a:rPr sz="1000" kern="0" spc="60" dirty="0">
                <a:solidFill>
                  <a:srgbClr val="000000">
                    <a:alpha val="100000"/>
                  </a:srgbClr>
                </a:solidFill>
                <a:latin typeface="SimSun"/>
                <a:ea typeface="SimSun"/>
                <a:cs typeface="SimSun"/>
              </a:rPr>
              <a:t>心施加一个垂直门扇表面的1600</a:t>
            </a:r>
            <a:r>
              <a:rPr sz="1000" kern="0" spc="-260" dirty="0">
                <a:solidFill>
                  <a:srgbClr val="000000">
                    <a:alpha val="100000"/>
                  </a:srgbClr>
                </a:solidFill>
                <a:latin typeface="SimSun"/>
                <a:ea typeface="SimSun"/>
                <a:cs typeface="SimSun"/>
              </a:rPr>
              <a:t> </a:t>
            </a:r>
            <a:r>
              <a:rPr sz="1000" kern="0" spc="60" dirty="0">
                <a:solidFill>
                  <a:srgbClr val="000000">
                    <a:alpha val="100000"/>
                  </a:srgbClr>
                </a:solidFill>
                <a:latin typeface="Times New Roman"/>
                <a:ea typeface="Times New Roman"/>
                <a:cs typeface="Times New Roman"/>
              </a:rPr>
              <a:t>N </a:t>
            </a:r>
            <a:r>
              <a:rPr sz="1000" kern="0" spc="60" dirty="0">
                <a:solidFill>
                  <a:srgbClr val="000000">
                    <a:alpha val="100000"/>
                  </a:srgbClr>
                </a:solidFill>
                <a:latin typeface="SimSun"/>
                <a:ea typeface="SimSun"/>
                <a:cs typeface="SimSun"/>
              </a:rPr>
              <a:t>拉力并保持5</a:t>
            </a:r>
            <a:r>
              <a:rPr sz="1000" kern="0" spc="-26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min</a:t>
            </a:r>
            <a:r>
              <a:rPr sz="1000" kern="0" spc="60" dirty="0">
                <a:solidFill>
                  <a:srgbClr val="000000">
                    <a:alpha val="100000"/>
                  </a:srgbClr>
                </a:solidFill>
                <a:latin typeface="Times New Roman"/>
                <a:ea typeface="Times New Roman"/>
                <a:cs typeface="Times New Roman"/>
              </a:rPr>
              <a:t>,</a:t>
            </a:r>
            <a:r>
              <a:rPr sz="1000" kern="0" spc="110" dirty="0">
                <a:solidFill>
                  <a:srgbClr val="000000">
                    <a:alpha val="100000"/>
                  </a:srgbClr>
                </a:solidFill>
                <a:latin typeface="Times New Roman"/>
                <a:ea typeface="Times New Roman"/>
                <a:cs typeface="Times New Roman"/>
              </a:rPr>
              <a:t> </a:t>
            </a:r>
            <a:r>
              <a:rPr sz="1000" kern="0" spc="60" dirty="0">
                <a:solidFill>
                  <a:srgbClr val="000000">
                    <a:alpha val="100000"/>
                  </a:srgbClr>
                </a:solidFill>
                <a:latin typeface="SimSun"/>
                <a:ea typeface="SimSun"/>
                <a:cs typeface="SimSun"/>
              </a:rPr>
              <a:t>试验后检查</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其功能，判定结果是</a:t>
            </a:r>
            <a:r>
              <a:rPr sz="1000" kern="0" spc="0" dirty="0">
                <a:solidFill>
                  <a:srgbClr val="000000">
                    <a:alpha val="100000"/>
                  </a:srgbClr>
                </a:solidFill>
                <a:latin typeface="SimSun"/>
                <a:ea typeface="SimSun"/>
                <a:cs typeface="SimSun"/>
              </a:rPr>
              <a:t>否符合</a:t>
            </a:r>
            <a:r>
              <a:rPr sz="1000" kern="0" spc="0" dirty="0">
                <a:solidFill>
                  <a:srgbClr val="000000">
                    <a:alpha val="100000"/>
                  </a:srgbClr>
                </a:solidFill>
                <a:latin typeface="SimSun"/>
                <a:ea typeface="SimSun"/>
                <a:cs typeface="SimSun"/>
                <a:hlinkClick xmlns:r="http://schemas.openxmlformats.org/officeDocument/2006/relationships" r:id="rId11"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5.3.2.3</a:t>
            </a:r>
            <a:r>
              <a:rPr sz="1000" kern="0" spc="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087"/>
              </a:spcBef>
              <a:tabLst/>
            </a:pPr>
            <a:r>
              <a:rPr sz="1000" b="1" kern="0" spc="10" dirty="0">
                <a:solidFill>
                  <a:srgbClr val="000000">
                    <a:alpha val="100000"/>
                  </a:srgbClr>
                </a:solidFill>
                <a:latin typeface="SimHei"/>
                <a:ea typeface="SimHei"/>
                <a:cs typeface="SimHei"/>
              </a:rPr>
              <a:t>6.4</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铰链及其安</a:t>
            </a:r>
            <a:r>
              <a:rPr sz="1000" b="1" kern="0" spc="0" dirty="0">
                <a:solidFill>
                  <a:srgbClr val="000000">
                    <a:alpha val="100000"/>
                  </a:srgbClr>
                </a:solidFill>
                <a:latin typeface="SimHei"/>
                <a:ea typeface="SimHei"/>
                <a:cs typeface="SimHei"/>
              </a:rPr>
              <a:t>装检验</a:t>
            </a:r>
            <a:endParaRPr lang="SimHei" altLang="SimHei" sz="1000" dirty="0"/>
          </a:p>
          <a:p>
            <a:pPr marL="13970" algn="l" rtl="0" eaLnBrk="0">
              <a:lnSpc>
                <a:spcPct val="100000"/>
              </a:lnSpc>
              <a:spcBef>
                <a:spcPts val="1150"/>
              </a:spcBef>
              <a:tabLst/>
            </a:pPr>
            <a:r>
              <a:rPr sz="1000" b="1" kern="0" spc="0" dirty="0">
                <a:solidFill>
                  <a:srgbClr val="000000">
                    <a:alpha val="100000"/>
                  </a:srgbClr>
                </a:solidFill>
                <a:latin typeface="SimHei"/>
                <a:ea typeface="SimHei"/>
                <a:cs typeface="SimHei"/>
              </a:rPr>
              <a:t>6.4.1</a:t>
            </a:r>
            <a:r>
              <a:rPr sz="1000" kern="0" spc="52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铰链的材质及数量检查</a:t>
            </a:r>
            <a:endParaRPr lang="SimHei" altLang="SimHei" sz="1000" dirty="0"/>
          </a:p>
          <a:p>
            <a:pPr marL="279400" algn="l" rtl="0" eaLnBrk="0">
              <a:lnSpc>
                <a:spcPct val="99000"/>
              </a:lnSpc>
              <a:spcBef>
                <a:spcPts val="1218"/>
              </a:spcBef>
              <a:tabLst/>
            </a:pPr>
            <a:r>
              <a:rPr sz="1000" kern="0" spc="20" dirty="0">
                <a:solidFill>
                  <a:srgbClr val="000000">
                    <a:alpha val="100000"/>
                  </a:srgbClr>
                </a:solidFill>
                <a:latin typeface="SimSun"/>
                <a:ea typeface="SimSun"/>
                <a:cs typeface="SimSun"/>
              </a:rPr>
              <a:t>检查铰链的材质证明和数量并结合6.9的试验，判定结果是否符合5</a:t>
            </a:r>
            <a:r>
              <a:rPr sz="1000" kern="0" spc="10" dirty="0">
                <a:solidFill>
                  <a:srgbClr val="000000">
                    <a:alpha val="100000"/>
                  </a:srgbClr>
                </a:solidFill>
                <a:latin typeface="SimSun"/>
                <a:ea typeface="SimSun"/>
                <a:cs typeface="SimSun"/>
              </a:rPr>
              <a:t>.4.1</a:t>
            </a:r>
            <a:r>
              <a:rPr sz="1000" kern="0" spc="-16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144"/>
              </a:spcBef>
              <a:tabLst/>
            </a:pPr>
            <a:r>
              <a:rPr sz="1000" b="1" kern="0" spc="0" dirty="0">
                <a:solidFill>
                  <a:srgbClr val="000000">
                    <a:alpha val="100000"/>
                  </a:srgbClr>
                </a:solidFill>
                <a:latin typeface="SimHei"/>
                <a:ea typeface="SimHei"/>
                <a:cs typeface="SimHei"/>
              </a:rPr>
              <a:t>6.4.2</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铰链</a:t>
            </a:r>
            <a:r>
              <a:rPr sz="1000" b="1" kern="0" spc="-10" dirty="0">
                <a:solidFill>
                  <a:srgbClr val="000000">
                    <a:alpha val="100000"/>
                  </a:srgbClr>
                </a:solidFill>
                <a:latin typeface="SimHei"/>
                <a:ea typeface="SimHei"/>
                <a:cs typeface="SimHei"/>
              </a:rPr>
              <a:t>的灵活性检验</a:t>
            </a:r>
            <a:endParaRPr lang="SimHei" altLang="SimHei" sz="1000" dirty="0"/>
          </a:p>
          <a:p>
            <a:pPr marL="12700" indent="266700" algn="l" rtl="0" eaLnBrk="0">
              <a:lnSpc>
                <a:spcPct val="114000"/>
              </a:lnSpc>
              <a:spcBef>
                <a:spcPts val="1227"/>
              </a:spcBef>
              <a:tabLst/>
            </a:pPr>
            <a:r>
              <a:rPr sz="1000" kern="0" spc="20" dirty="0">
                <a:solidFill>
                  <a:srgbClr val="000000">
                    <a:alpha val="100000"/>
                  </a:srgbClr>
                </a:solidFill>
                <a:latin typeface="SimSun"/>
                <a:ea typeface="SimSun"/>
                <a:cs typeface="SimSun"/>
              </a:rPr>
              <a:t>检查门扇启闭的灵活性和最大转动角度，并用测力计测试门扇开启过程中的最大启闭力，判定结果</a:t>
            </a:r>
            <a:r>
              <a:rPr sz="1000" kern="0" spc="3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是否符合5.4.2的要求。</a:t>
            </a:r>
            <a:endParaRPr lang="SimSun" altLang="SimSun" sz="1000" dirty="0"/>
          </a:p>
          <a:p>
            <a:pPr marL="13970" algn="l" rtl="0" eaLnBrk="0">
              <a:lnSpc>
                <a:spcPct val="100000"/>
              </a:lnSpc>
              <a:spcBef>
                <a:spcPts val="1087"/>
              </a:spcBef>
              <a:tabLst/>
            </a:pPr>
            <a:r>
              <a:rPr sz="1000" b="1" kern="0" spc="-20" dirty="0">
                <a:solidFill>
                  <a:srgbClr val="000000">
                    <a:alpha val="100000"/>
                  </a:srgbClr>
                </a:solidFill>
                <a:latin typeface="SimHei"/>
                <a:ea typeface="SimHei"/>
                <a:cs typeface="SimHei"/>
              </a:rPr>
              <a:t>6.4.3</a:t>
            </a:r>
            <a:r>
              <a:rPr sz="1000" kern="0" spc="6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铰链的安装检验</a:t>
            </a:r>
            <a:endParaRPr lang="SimHei" altLang="SimHei" sz="1000" dirty="0"/>
          </a:p>
          <a:p>
            <a:pPr marL="12700" indent="266700" algn="l" rtl="0" eaLnBrk="0">
              <a:lnSpc>
                <a:spcPct val="120000"/>
              </a:lnSpc>
              <a:spcBef>
                <a:spcPts val="1210"/>
              </a:spcBef>
              <a:tabLst/>
            </a:pPr>
            <a:r>
              <a:rPr sz="1000" kern="0" spc="0" dirty="0">
                <a:solidFill>
                  <a:srgbClr val="000000">
                    <a:alpha val="100000"/>
                  </a:srgbClr>
                </a:solidFill>
                <a:latin typeface="SimSun"/>
                <a:ea typeface="SimSun"/>
                <a:cs typeface="SimSun"/>
              </a:rPr>
              <a:t>铰链与门框、门扇采用焊接时，检</a:t>
            </a:r>
            <a:r>
              <a:rPr sz="1000" kern="0" spc="-10" dirty="0">
                <a:solidFill>
                  <a:srgbClr val="000000">
                    <a:alpha val="100000"/>
                  </a:srgbClr>
                </a:solidFill>
                <a:latin typeface="SimSun"/>
                <a:ea typeface="SimSun"/>
                <a:cs typeface="SimSun"/>
              </a:rPr>
              <a:t>查焊接质量；铰链与门框、门扇使用螺钉连接时，检查铰链螺钉或 </a:t>
            </a:r>
            <a:r>
              <a:rPr sz="1000" kern="0" spc="30" dirty="0">
                <a:solidFill>
                  <a:srgbClr val="000000">
                    <a:alpha val="100000"/>
                  </a:srgbClr>
                </a:solidFill>
                <a:latin typeface="SimSun"/>
                <a:ea typeface="SimSun"/>
                <a:cs typeface="SimSun"/>
              </a:rPr>
              <a:t>螺栓并用精度不低于0.02 </a:t>
            </a:r>
            <a:r>
              <a:rPr sz="1000" kern="0" spc="0" dirty="0">
                <a:solidFill>
                  <a:srgbClr val="000000">
                    <a:alpha val="100000"/>
                  </a:srgbClr>
                </a:solidFill>
                <a:latin typeface="Times New Roman"/>
                <a:ea typeface="Times New Roman"/>
                <a:cs typeface="Times New Roman"/>
              </a:rPr>
              <a:t>mm</a:t>
            </a:r>
            <a:r>
              <a:rPr sz="1000" kern="0" spc="7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的量具测量其直径；测量</a:t>
            </a:r>
            <a:r>
              <a:rPr sz="1000" kern="0" spc="20" dirty="0">
                <a:solidFill>
                  <a:srgbClr val="000000">
                    <a:alpha val="100000"/>
                  </a:srgbClr>
                </a:solidFill>
                <a:latin typeface="SimSun"/>
                <a:ea typeface="SimSun"/>
                <a:cs typeface="SimSun"/>
              </a:rPr>
              <a:t>铰链安装钢板的厚度。判定结果是否符合5.4.3</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的要求。</a:t>
            </a:r>
            <a:endParaRPr lang="SimSun" altLang="SimSun" sz="1000" dirty="0"/>
          </a:p>
          <a:p>
            <a:pPr marL="13970" algn="l" rtl="0" eaLnBrk="0">
              <a:lnSpc>
                <a:spcPct val="100000"/>
              </a:lnSpc>
              <a:spcBef>
                <a:spcPts val="1178"/>
              </a:spcBef>
              <a:tabLst/>
            </a:pPr>
            <a:r>
              <a:rPr sz="1000" b="1" kern="0" spc="-10" dirty="0">
                <a:solidFill>
                  <a:srgbClr val="000000">
                    <a:alpha val="100000"/>
                  </a:srgbClr>
                </a:solidFill>
                <a:latin typeface="SimHei"/>
                <a:ea typeface="SimHei"/>
                <a:cs typeface="SimHei"/>
              </a:rPr>
              <a:t>6.5</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锁定栓检验</a:t>
            </a:r>
            <a:endParaRPr lang="SimHei" altLang="SimHei" sz="1000" dirty="0"/>
          </a:p>
          <a:p>
            <a:pPr algn="l" rtl="0" eaLnBrk="0">
              <a:lnSpc>
                <a:spcPct val="107000"/>
              </a:lnSpc>
              <a:tabLst/>
            </a:pPr>
            <a:endParaRPr lang="Arial" altLang="Arial" sz="900" dirty="0"/>
          </a:p>
          <a:p>
            <a:pPr algn="l" rtl="0" eaLnBrk="0">
              <a:lnSpc>
                <a:spcPct val="8043"/>
              </a:lnSpc>
              <a:tabLst/>
            </a:pPr>
            <a:endParaRPr lang="Arial" altLang="Arial" sz="100" dirty="0"/>
          </a:p>
          <a:p>
            <a:pPr marL="12700" indent="266700" algn="l" rtl="0" eaLnBrk="0">
              <a:lnSpc>
                <a:spcPct val="116000"/>
              </a:lnSpc>
              <a:tabLst/>
            </a:pPr>
            <a:r>
              <a:rPr sz="1000" kern="0" spc="40" dirty="0">
                <a:solidFill>
                  <a:srgbClr val="000000">
                    <a:alpha val="100000"/>
                  </a:srgbClr>
                </a:solidFill>
                <a:latin typeface="SimSun"/>
                <a:ea typeface="SimSun"/>
                <a:cs typeface="SimSun"/>
              </a:rPr>
              <a:t>检查锁定栓的材质和数量，用精度不低于1</a:t>
            </a:r>
            <a:r>
              <a:rPr sz="1000" kern="0" spc="-26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23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的量具测量其位置并用精度</a:t>
            </a:r>
            <a:r>
              <a:rPr sz="1000" kern="0" spc="30" dirty="0">
                <a:solidFill>
                  <a:srgbClr val="000000">
                    <a:alpha val="100000"/>
                  </a:srgbClr>
                </a:solidFill>
                <a:latin typeface="SimSun"/>
                <a:ea typeface="SimSun"/>
                <a:cs typeface="SimSun"/>
              </a:rPr>
              <a:t>不低于0.02 </a:t>
            </a:r>
            <a:r>
              <a:rPr sz="1000" kern="0" spc="0" dirty="0">
                <a:solidFill>
                  <a:srgbClr val="000000">
                    <a:alpha val="100000"/>
                  </a:srgbClr>
                </a:solidFill>
                <a:latin typeface="Times New Roman"/>
                <a:ea typeface="Times New Roman"/>
                <a:cs typeface="Times New Roman"/>
              </a:rPr>
              <a:t>mm</a:t>
            </a:r>
            <a:r>
              <a:rPr sz="1000" kern="0" spc="17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的量</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具测量其截面尺寸及其深入门框</a:t>
            </a:r>
            <a:r>
              <a:rPr sz="1000" kern="0" spc="20" dirty="0">
                <a:solidFill>
                  <a:srgbClr val="000000">
                    <a:alpha val="100000"/>
                  </a:srgbClr>
                </a:solidFill>
                <a:latin typeface="SimSun"/>
                <a:ea typeface="SimSun"/>
                <a:cs typeface="SimSun"/>
              </a:rPr>
              <a:t>的有效长度，计算锁定栓的截面积，判定结果是否符合5.5的要求。</a:t>
            </a:r>
            <a:endParaRPr lang="SimSun" altLang="SimSun" sz="1000" dirty="0"/>
          </a:p>
        </p:txBody>
      </p:sp>
      <p:sp>
        <p:nvSpPr>
          <p:cNvPr id="102" name="textbox 102"/>
          <p:cNvSpPr/>
          <p:nvPr/>
        </p:nvSpPr>
        <p:spPr>
          <a:xfrm>
            <a:off x="933449" y="9875403"/>
            <a:ext cx="66039" cy="109220"/>
          </a:xfrm>
          <a:prstGeom prst="rect">
            <a:avLst/>
          </a:prstGeom>
        </p:spPr>
        <p:txBody>
          <a:bodyPr vert="horz" wrap="square" lIns="0" tIns="0" rIns="0" bIns="0"/>
          <a:lstStyle/>
          <a:p>
            <a:pPr algn="l" rtl="0" eaLnBrk="0">
              <a:lnSpc>
                <a:spcPct val="86187"/>
              </a:lnSpc>
              <a:tabLst/>
            </a:pPr>
            <a:endParaRPr lang="Arial" altLang="Arial" sz="100" dirty="0"/>
          </a:p>
          <a:p>
            <a:pPr marL="12700" algn="l" rtl="0" eaLnBrk="0">
              <a:lnSpc>
                <a:spcPct val="78000"/>
              </a:lnSpc>
              <a:tabLst/>
            </a:pPr>
            <a:r>
              <a:rPr sz="700" kern="0" spc="-10" dirty="0">
                <a:solidFill>
                  <a:srgbClr val="000000">
                    <a:alpha val="100000"/>
                  </a:srgbClr>
                </a:solidFill>
                <a:latin typeface="SimSun"/>
                <a:ea typeface="SimSun"/>
                <a:cs typeface="SimSun"/>
              </a:rPr>
              <a:t>8</a:t>
            </a:r>
            <a:endParaRPr lang="SimSun" altLang="SimSun" sz="7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textbox 104"/>
          <p:cNvSpPr/>
          <p:nvPr/>
        </p:nvSpPr>
        <p:spPr>
          <a:xfrm>
            <a:off x="876322" y="918344"/>
            <a:ext cx="5878195" cy="4102100"/>
          </a:xfrm>
          <a:prstGeom prst="rect">
            <a:avLst/>
          </a:prstGeom>
        </p:spPr>
        <p:txBody>
          <a:bodyPr vert="horz" wrap="square" lIns="0" tIns="0" rIns="0" bIns="0"/>
          <a:lstStyle/>
          <a:p>
            <a:pPr algn="l" rtl="0" eaLnBrk="0">
              <a:lnSpc>
                <a:spcPct val="80738"/>
              </a:lnSpc>
              <a:tabLst/>
            </a:pPr>
            <a:endParaRPr lang="Arial" altLang="Arial" sz="100" dirty="0"/>
          </a:p>
          <a:p>
            <a:pPr marL="4903470" algn="l" rtl="0" eaLnBrk="0">
              <a:lnSpc>
                <a:spcPct val="79000"/>
              </a:lnSpc>
              <a:tabLst/>
            </a:pPr>
            <a:r>
              <a:rPr sz="1000" b="1" kern="0" spc="-20" dirty="0">
                <a:solidFill>
                  <a:srgbClr val="000000">
                    <a:alpha val="100000"/>
                  </a:srgbClr>
                </a:solidFill>
                <a:latin typeface="SimSun"/>
                <a:ea typeface="SimSun"/>
                <a:cs typeface="SimSun"/>
              </a:rPr>
              <a:t>GB</a:t>
            </a:r>
            <a:r>
              <a:rPr sz="1000" kern="0" spc="90" dirty="0">
                <a:solidFill>
                  <a:srgbClr val="000000">
                    <a:alpha val="100000"/>
                  </a:srgbClr>
                </a:solidFill>
                <a:latin typeface="SimSun"/>
                <a:ea typeface="SimSun"/>
                <a:cs typeface="SimSun"/>
              </a:rPr>
              <a:t>  </a:t>
            </a:r>
            <a:r>
              <a:rPr sz="1000" b="1" kern="0" spc="-20" dirty="0">
                <a:solidFill>
                  <a:srgbClr val="000000">
                    <a:alpha val="100000"/>
                  </a:srgbClr>
                </a:solidFill>
                <a:latin typeface="SimSun"/>
                <a:ea typeface="SimSun"/>
                <a:cs typeface="SimSun"/>
              </a:rPr>
              <a:t>17565—2022</a:t>
            </a:r>
            <a:endParaRPr lang="SimSun" altLang="SimSun" sz="1000" dirty="0"/>
          </a:p>
          <a:p>
            <a:pPr algn="l" rtl="0" eaLnBrk="0">
              <a:lnSpc>
                <a:spcPct val="178000"/>
              </a:lnSpc>
              <a:tabLst/>
            </a:pPr>
            <a:endParaRPr lang="Arial" altLang="Arial" sz="1000" dirty="0"/>
          </a:p>
          <a:p>
            <a:pPr marL="13970" algn="l" rtl="0" eaLnBrk="0">
              <a:lnSpc>
                <a:spcPct val="96000"/>
              </a:lnSpc>
              <a:spcBef>
                <a:spcPts val="308"/>
              </a:spcBef>
              <a:tabLst/>
            </a:pPr>
            <a:r>
              <a:rPr sz="1000" b="1" kern="0" spc="-20" dirty="0">
                <a:solidFill>
                  <a:srgbClr val="000000">
                    <a:alpha val="100000"/>
                  </a:srgbClr>
                </a:solidFill>
                <a:latin typeface="SimHei"/>
                <a:ea typeface="SimHei"/>
                <a:cs typeface="SimHei"/>
              </a:rPr>
              <a:t>6.6</a:t>
            </a:r>
            <a:r>
              <a:rPr sz="1000" kern="0" spc="5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门镜检验</a:t>
            </a:r>
            <a:endParaRPr lang="SimHei" altLang="SimHei" sz="1000" dirty="0"/>
          </a:p>
          <a:p>
            <a:pPr marL="13970" algn="l" rtl="0" eaLnBrk="0">
              <a:lnSpc>
                <a:spcPct val="95000"/>
              </a:lnSpc>
              <a:spcBef>
                <a:spcPts val="1202"/>
              </a:spcBef>
              <a:tabLst/>
            </a:pPr>
            <a:r>
              <a:rPr sz="1000" b="1" kern="0" spc="-10" dirty="0">
                <a:solidFill>
                  <a:srgbClr val="000000">
                    <a:alpha val="100000"/>
                  </a:srgbClr>
                </a:solidFill>
                <a:latin typeface="SimHei"/>
                <a:ea typeface="SimHei"/>
                <a:cs typeface="SimHei"/>
              </a:rPr>
              <a:t>6.6.1</a:t>
            </a:r>
            <a:r>
              <a:rPr sz="1000" kern="0" spc="56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门镜的视觉效果检验</a:t>
            </a:r>
            <a:endParaRPr lang="SimHei" altLang="SimHei" sz="1000" dirty="0"/>
          </a:p>
          <a:p>
            <a:pPr marL="12700" indent="278765" algn="l" rtl="0" eaLnBrk="0">
              <a:lnSpc>
                <a:spcPct val="113000"/>
              </a:lnSpc>
              <a:spcBef>
                <a:spcPts val="1268"/>
              </a:spcBef>
              <a:tabLst/>
            </a:pPr>
            <a:r>
              <a:rPr sz="1000" kern="0" spc="50" dirty="0">
                <a:solidFill>
                  <a:srgbClr val="000000">
                    <a:alpha val="100000"/>
                  </a:srgbClr>
                </a:solidFill>
                <a:latin typeface="SimSun"/>
                <a:ea typeface="SimSun"/>
                <a:cs typeface="SimSun"/>
              </a:rPr>
              <a:t>分别从门扇的防护面侧和非防护面</a:t>
            </a:r>
            <a:r>
              <a:rPr sz="1000" kern="0" spc="40" dirty="0">
                <a:solidFill>
                  <a:srgbClr val="000000">
                    <a:alpha val="100000"/>
                  </a:srgbClr>
                </a:solidFill>
                <a:latin typeface="SimSun"/>
                <a:ea typeface="SimSun"/>
                <a:cs typeface="SimSun"/>
              </a:rPr>
              <a:t>侧检查门镜的视觉效果，目视防窥视装置，判定结果是否符合</a:t>
            </a:r>
            <a:r>
              <a:rPr sz="1000" kern="0" spc="-1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5.6.1的要求。</a:t>
            </a:r>
            <a:endParaRPr lang="SimSun" altLang="SimSun" sz="1000" dirty="0"/>
          </a:p>
          <a:p>
            <a:pPr marL="13970" algn="l" rtl="0" eaLnBrk="0">
              <a:lnSpc>
                <a:spcPct val="96000"/>
              </a:lnSpc>
              <a:spcBef>
                <a:spcPts val="1127"/>
              </a:spcBef>
              <a:tabLst/>
            </a:pPr>
            <a:r>
              <a:rPr sz="1000" b="1" kern="0" spc="-20" dirty="0">
                <a:solidFill>
                  <a:srgbClr val="000000">
                    <a:alpha val="100000"/>
                  </a:srgbClr>
                </a:solidFill>
                <a:latin typeface="SimHei"/>
                <a:ea typeface="SimHei"/>
                <a:cs typeface="SimHei"/>
              </a:rPr>
              <a:t>6.6.2</a:t>
            </a:r>
            <a:r>
              <a:rPr sz="1000" kern="0" spc="10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门镜的安装强度检验</a:t>
            </a:r>
            <a:endParaRPr lang="SimHei" altLang="SimHei" sz="1000" dirty="0"/>
          </a:p>
          <a:p>
            <a:pPr marL="12700" indent="278765" algn="l" rtl="0" eaLnBrk="0">
              <a:lnSpc>
                <a:spcPct val="114000"/>
              </a:lnSpc>
              <a:spcBef>
                <a:spcPts val="1270"/>
              </a:spcBef>
              <a:tabLst/>
            </a:pPr>
            <a:r>
              <a:rPr sz="1000" kern="0" spc="50" dirty="0">
                <a:solidFill>
                  <a:srgbClr val="000000">
                    <a:alpha val="100000"/>
                  </a:srgbClr>
                </a:solidFill>
                <a:latin typeface="SimSun"/>
                <a:ea typeface="SimSun"/>
                <a:cs typeface="SimSun"/>
              </a:rPr>
              <a:t>检查门镜的安装方式，使用简易手工</a:t>
            </a:r>
            <a:r>
              <a:rPr sz="1000" kern="0" spc="40" dirty="0">
                <a:solidFill>
                  <a:srgbClr val="000000">
                    <a:alpha val="100000"/>
                  </a:srgbClr>
                </a:solidFill>
                <a:latin typeface="SimSun"/>
                <a:ea typeface="SimSun"/>
                <a:cs typeface="SimSun"/>
              </a:rPr>
              <a:t>工具在相应防盗安全级别规定的净工作时间内从防护面侧尝</a:t>
            </a:r>
            <a:r>
              <a:rPr sz="1000" kern="0" spc="-1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试以非破坏的方式拆除门镜，结合6.9的抗破坏性能试验</a:t>
            </a:r>
            <a:r>
              <a:rPr sz="1000" kern="0" spc="20" dirty="0">
                <a:solidFill>
                  <a:srgbClr val="000000">
                    <a:alpha val="100000"/>
                  </a:srgbClr>
                </a:solidFill>
                <a:latin typeface="SimSun"/>
                <a:ea typeface="SimSun"/>
                <a:cs typeface="SimSun"/>
              </a:rPr>
              <a:t>结果，判定结果是否符合5.6.2的要求。</a:t>
            </a:r>
            <a:endParaRPr lang="SimSun" altLang="SimSun" sz="1000" dirty="0"/>
          </a:p>
          <a:p>
            <a:pPr marL="13970" algn="l" rtl="0" eaLnBrk="0">
              <a:lnSpc>
                <a:spcPct val="95000"/>
              </a:lnSpc>
              <a:spcBef>
                <a:spcPts val="1197"/>
              </a:spcBef>
              <a:tabLst/>
            </a:pPr>
            <a:r>
              <a:rPr sz="1000" b="1" kern="0" spc="-10" dirty="0">
                <a:solidFill>
                  <a:srgbClr val="000000">
                    <a:alpha val="100000"/>
                  </a:srgbClr>
                </a:solidFill>
                <a:latin typeface="SimHei"/>
                <a:ea typeface="SimHei"/>
                <a:cs typeface="SimHei"/>
              </a:rPr>
              <a:t>6.7</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尺寸公差、搭接宽度与配合间隙检验</a:t>
            </a:r>
            <a:endParaRPr lang="SimHei" altLang="SimHei" sz="1000" dirty="0"/>
          </a:p>
          <a:p>
            <a:pPr marL="13970" algn="l" rtl="0" eaLnBrk="0">
              <a:lnSpc>
                <a:spcPct val="95000"/>
              </a:lnSpc>
              <a:spcBef>
                <a:spcPts val="1210"/>
              </a:spcBef>
              <a:tabLst/>
            </a:pPr>
            <a:r>
              <a:rPr sz="1000" b="1" kern="0" spc="-10" dirty="0">
                <a:solidFill>
                  <a:srgbClr val="000000">
                    <a:alpha val="100000"/>
                  </a:srgbClr>
                </a:solidFill>
                <a:latin typeface="SimHei"/>
                <a:ea typeface="SimHei"/>
                <a:cs typeface="SimHei"/>
              </a:rPr>
              <a:t>6.7.1</a:t>
            </a:r>
            <a:r>
              <a:rPr sz="1000" kern="0" spc="50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尺寸公差检验</a:t>
            </a:r>
            <a:endParaRPr lang="SimHei" altLang="SimHei" sz="1000" dirty="0"/>
          </a:p>
          <a:p>
            <a:pPr marL="12700" indent="278765" algn="l" rtl="0" eaLnBrk="0">
              <a:lnSpc>
                <a:spcPct val="114000"/>
              </a:lnSpc>
              <a:spcBef>
                <a:spcPts val="1220"/>
              </a:spcBef>
              <a:tabLst/>
            </a:pPr>
            <a:r>
              <a:rPr sz="1000" kern="0" spc="30" dirty="0">
                <a:solidFill>
                  <a:srgbClr val="000000">
                    <a:alpha val="100000"/>
                  </a:srgbClr>
                </a:solidFill>
                <a:latin typeface="SimSun"/>
                <a:ea typeface="SimSun"/>
                <a:cs typeface="SimSun"/>
              </a:rPr>
              <a:t>使用精度不低于1</a:t>
            </a:r>
            <a:r>
              <a:rPr sz="1000" kern="0" spc="-26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16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适宜量程的量具测量门框、门扇两对角线尺寸及门框槽口</a:t>
            </a:r>
            <a:r>
              <a:rPr sz="1000" kern="0" spc="20" dirty="0">
                <a:solidFill>
                  <a:srgbClr val="000000">
                    <a:alpha val="100000"/>
                  </a:srgbClr>
                </a:solidFill>
                <a:latin typeface="SimSun"/>
                <a:ea typeface="SimSun"/>
                <a:cs typeface="SimSun"/>
              </a:rPr>
              <a:t>、门扇的高度与宽</a:t>
            </a:r>
            <a:r>
              <a:rPr sz="1000" kern="0" spc="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度，计算尺寸公差，判定结果是否符合5.7.1</a:t>
            </a:r>
            <a:r>
              <a:rPr sz="1000" kern="0" spc="-10" dirty="0">
                <a:solidFill>
                  <a:srgbClr val="000000">
                    <a:alpha val="100000"/>
                  </a:srgbClr>
                </a:solidFill>
                <a:latin typeface="SimSun"/>
                <a:ea typeface="SimSun"/>
                <a:cs typeface="SimSun"/>
              </a:rPr>
              <a:t>的要求。</a:t>
            </a:r>
            <a:endParaRPr lang="SimSun" altLang="SimSun" sz="1000" dirty="0"/>
          </a:p>
          <a:p>
            <a:pPr marL="13970" algn="l" rtl="0" eaLnBrk="0">
              <a:lnSpc>
                <a:spcPct val="95000"/>
              </a:lnSpc>
              <a:spcBef>
                <a:spcPts val="1204"/>
              </a:spcBef>
              <a:tabLst/>
            </a:pPr>
            <a:r>
              <a:rPr sz="1000" b="1" kern="0" spc="-20" dirty="0">
                <a:solidFill>
                  <a:srgbClr val="000000">
                    <a:alpha val="100000"/>
                  </a:srgbClr>
                </a:solidFill>
                <a:latin typeface="SimHei"/>
                <a:ea typeface="SimHei"/>
                <a:cs typeface="SimHei"/>
              </a:rPr>
              <a:t>6.7.2</a:t>
            </a:r>
            <a:r>
              <a:rPr sz="1000" kern="0" spc="5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搭接宽度检验</a:t>
            </a:r>
            <a:endParaRPr lang="SimHei" altLang="SimHei" sz="1000" dirty="0"/>
          </a:p>
          <a:p>
            <a:pPr algn="l" rtl="0" eaLnBrk="0">
              <a:lnSpc>
                <a:spcPct val="102000"/>
              </a:lnSpc>
              <a:tabLst/>
            </a:pPr>
            <a:endParaRPr lang="Arial" altLang="Arial" sz="1000" dirty="0"/>
          </a:p>
          <a:p>
            <a:pPr marL="12700" indent="278765" algn="l" rtl="0" eaLnBrk="0">
              <a:lnSpc>
                <a:spcPct val="114000"/>
              </a:lnSpc>
              <a:spcBef>
                <a:spcPts val="3"/>
              </a:spcBef>
              <a:tabLst/>
            </a:pPr>
            <a:r>
              <a:rPr sz="1000" kern="0" spc="50" dirty="0">
                <a:solidFill>
                  <a:srgbClr val="000000">
                    <a:alpha val="100000"/>
                  </a:srgbClr>
                </a:solidFill>
                <a:latin typeface="SimSun"/>
                <a:ea typeface="SimSun"/>
                <a:cs typeface="SimSun"/>
              </a:rPr>
              <a:t>检查门扇与门框的搭接结构，参考图1用</a:t>
            </a:r>
            <a:r>
              <a:rPr sz="1000" kern="0" spc="40" dirty="0">
                <a:solidFill>
                  <a:srgbClr val="000000">
                    <a:alpha val="100000"/>
                  </a:srgbClr>
                </a:solidFill>
                <a:latin typeface="SimSun"/>
                <a:ea typeface="SimSun"/>
                <a:cs typeface="SimSun"/>
              </a:rPr>
              <a:t>精度不低于0.02 </a:t>
            </a:r>
            <a:r>
              <a:rPr sz="1000" kern="0" spc="0" dirty="0">
                <a:solidFill>
                  <a:srgbClr val="000000">
                    <a:alpha val="100000"/>
                  </a:srgbClr>
                </a:solidFill>
                <a:latin typeface="Times New Roman"/>
                <a:ea typeface="Times New Roman"/>
                <a:cs typeface="Times New Roman"/>
              </a:rPr>
              <a:t>mm</a:t>
            </a:r>
            <a:r>
              <a:rPr sz="1000" kern="0" spc="15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的量具测量门框与门扇的开启侧和</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铰链侧的搭接宽度，测量结果取最小值，判定结果是否符合5.7.</a:t>
            </a:r>
            <a:r>
              <a:rPr sz="1000" kern="0" spc="0" dirty="0">
                <a:solidFill>
                  <a:srgbClr val="000000">
                    <a:alpha val="100000"/>
                  </a:srgbClr>
                </a:solidFill>
                <a:latin typeface="SimSun"/>
                <a:ea typeface="SimSun"/>
                <a:cs typeface="SimSun"/>
              </a:rPr>
              <a:t>2的要求。</a:t>
            </a:r>
            <a:endParaRPr lang="SimSun" altLang="SimSun" sz="1000" dirty="0"/>
          </a:p>
        </p:txBody>
      </p:sp>
      <p:sp>
        <p:nvSpPr>
          <p:cNvPr id="106" name="textbox 106"/>
          <p:cNvSpPr/>
          <p:nvPr/>
        </p:nvSpPr>
        <p:spPr>
          <a:xfrm>
            <a:off x="876322" y="7167902"/>
            <a:ext cx="5873115" cy="2626995"/>
          </a:xfrm>
          <a:prstGeom prst="rect">
            <a:avLst/>
          </a:prstGeom>
        </p:spPr>
        <p:txBody>
          <a:bodyPr vert="horz" wrap="square" lIns="0" tIns="0" rIns="0" bIns="0"/>
          <a:lstStyle/>
          <a:p>
            <a:pPr algn="l" rtl="0" eaLnBrk="0">
              <a:lnSpc>
                <a:spcPct val="78919"/>
              </a:lnSpc>
              <a:tabLst/>
            </a:pPr>
            <a:endParaRPr lang="Arial" altLang="Arial" sz="100" dirty="0"/>
          </a:p>
          <a:p>
            <a:pPr marL="247015" algn="l" rtl="0" eaLnBrk="0">
              <a:lnSpc>
                <a:spcPct val="93000"/>
              </a:lnSpc>
              <a:tabLst/>
            </a:pPr>
            <a:r>
              <a:rPr sz="900" kern="0" spc="-20" dirty="0">
                <a:solidFill>
                  <a:srgbClr val="000000">
                    <a:alpha val="100000"/>
                  </a:srgbClr>
                </a:solidFill>
                <a:latin typeface="Times New Roman"/>
                <a:ea typeface="Times New Roman"/>
                <a:cs typeface="Times New Roman"/>
              </a:rPr>
              <a:t>w₁——</a:t>
            </a:r>
            <a:r>
              <a:rPr sz="900" kern="0" spc="-20" dirty="0">
                <a:solidFill>
                  <a:srgbClr val="000000">
                    <a:alpha val="100000"/>
                  </a:srgbClr>
                </a:solidFill>
                <a:latin typeface="SimSun"/>
                <a:ea typeface="SimSun"/>
                <a:cs typeface="SimSun"/>
              </a:rPr>
              <a:t>开启侧的搭接宽度；</a:t>
            </a:r>
            <a:endParaRPr lang="SimSun" altLang="SimSun" sz="900" dirty="0"/>
          </a:p>
          <a:p>
            <a:pPr marL="247015" algn="l" rtl="0" eaLnBrk="0">
              <a:lnSpc>
                <a:spcPts val="1300"/>
              </a:lnSpc>
              <a:tabLst/>
            </a:pPr>
            <a:r>
              <a:rPr sz="900" kern="0" spc="-10" dirty="0">
                <a:solidFill>
                  <a:srgbClr val="000000">
                    <a:alpha val="100000"/>
                  </a:srgbClr>
                </a:solidFill>
                <a:latin typeface="Times New Roman"/>
                <a:ea typeface="Times New Roman"/>
                <a:cs typeface="Times New Roman"/>
              </a:rPr>
              <a:t>w₂——</a:t>
            </a:r>
            <a:r>
              <a:rPr sz="900" kern="0" spc="-10" dirty="0">
                <a:solidFill>
                  <a:srgbClr val="000000">
                    <a:alpha val="100000"/>
                  </a:srgbClr>
                </a:solidFill>
                <a:latin typeface="SimSun"/>
                <a:ea typeface="SimSun"/>
                <a:cs typeface="SimSun"/>
              </a:rPr>
              <a:t>铰链侧的搭接宽</a:t>
            </a:r>
            <a:r>
              <a:rPr sz="900" kern="0" spc="-20" dirty="0">
                <a:solidFill>
                  <a:srgbClr val="000000">
                    <a:alpha val="100000"/>
                  </a:srgbClr>
                </a:solidFill>
                <a:latin typeface="SimSun"/>
                <a:ea typeface="SimSun"/>
                <a:cs typeface="SimSun"/>
              </a:rPr>
              <a:t>度。</a:t>
            </a:r>
            <a:endParaRPr lang="SimSun" altLang="SimSun" sz="900" dirty="0"/>
          </a:p>
          <a:p>
            <a:pPr marL="2172970" algn="l" rtl="0" eaLnBrk="0">
              <a:lnSpc>
                <a:spcPct val="95000"/>
              </a:lnSpc>
              <a:spcBef>
                <a:spcPts val="1335"/>
              </a:spcBef>
              <a:tabLst/>
            </a:pPr>
            <a:r>
              <a:rPr sz="1000" b="1" kern="0" spc="10" dirty="0">
                <a:solidFill>
                  <a:srgbClr val="000000">
                    <a:alpha val="100000"/>
                  </a:srgbClr>
                </a:solidFill>
                <a:latin typeface="SimHei"/>
                <a:ea typeface="SimHei"/>
                <a:cs typeface="SimHei"/>
              </a:rPr>
              <a:t>图</a:t>
            </a:r>
            <a:r>
              <a:rPr sz="1000" kern="0" spc="15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1</a:t>
            </a:r>
            <a:r>
              <a:rPr sz="1000" kern="0" spc="38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框扇搭接宽度示意图</a:t>
            </a:r>
            <a:endParaRPr lang="SimHei" altLang="SimHei" sz="1000" dirty="0"/>
          </a:p>
          <a:p>
            <a:pPr algn="l" rtl="0" eaLnBrk="0">
              <a:lnSpc>
                <a:spcPct val="146000"/>
              </a:lnSpc>
              <a:tabLst/>
            </a:pPr>
            <a:endParaRPr lang="Arial" altLang="Arial" sz="1000" dirty="0"/>
          </a:p>
          <a:p>
            <a:pPr marL="13970" algn="l" rtl="0" eaLnBrk="0">
              <a:lnSpc>
                <a:spcPct val="96000"/>
              </a:lnSpc>
              <a:spcBef>
                <a:spcPts val="304"/>
              </a:spcBef>
              <a:tabLst/>
            </a:pPr>
            <a:r>
              <a:rPr sz="1000" b="1" kern="0" spc="-10" dirty="0">
                <a:solidFill>
                  <a:srgbClr val="000000">
                    <a:alpha val="100000"/>
                  </a:srgbClr>
                </a:solidFill>
                <a:latin typeface="SimHei"/>
                <a:ea typeface="SimHei"/>
                <a:cs typeface="SimHei"/>
              </a:rPr>
              <a:t>6.7.3</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锁舌锁孔间隙检验</a:t>
            </a:r>
            <a:endParaRPr lang="SimHei" altLang="SimHei" sz="1000" dirty="0"/>
          </a:p>
          <a:p>
            <a:pPr marL="12700" indent="278765" algn="l" rtl="0" eaLnBrk="0">
              <a:lnSpc>
                <a:spcPct val="119000"/>
              </a:lnSpc>
              <a:spcBef>
                <a:spcPts val="1099"/>
              </a:spcBef>
              <a:tabLst/>
            </a:pPr>
            <a:r>
              <a:rPr sz="1000" kern="0" spc="50" dirty="0">
                <a:solidFill>
                  <a:srgbClr val="000000">
                    <a:alpha val="100000"/>
                  </a:srgbClr>
                </a:solidFill>
                <a:latin typeface="SimSun"/>
                <a:ea typeface="SimSun"/>
                <a:cs typeface="SimSun"/>
              </a:rPr>
              <a:t>用精度0.02</a:t>
            </a:r>
            <a:r>
              <a:rPr sz="1000" kern="0" spc="0" dirty="0">
                <a:solidFill>
                  <a:srgbClr val="000000">
                    <a:alpha val="100000"/>
                  </a:srgbClr>
                </a:solidFill>
                <a:latin typeface="Times New Roman"/>
                <a:ea typeface="Times New Roman"/>
                <a:cs typeface="Times New Roman"/>
              </a:rPr>
              <a:t>mm</a:t>
            </a:r>
            <a:r>
              <a:rPr sz="1000" kern="0" spc="50" dirty="0">
                <a:solidFill>
                  <a:srgbClr val="000000">
                    <a:alpha val="100000"/>
                  </a:srgbClr>
                </a:solidFill>
                <a:latin typeface="Times New Roman"/>
                <a:ea typeface="Times New Roman"/>
                <a:cs typeface="Times New Roman"/>
              </a:rPr>
              <a:t>  </a:t>
            </a:r>
            <a:r>
              <a:rPr sz="1000" kern="0" spc="50" dirty="0">
                <a:solidFill>
                  <a:srgbClr val="000000">
                    <a:alpha val="100000"/>
                  </a:srgbClr>
                </a:solidFill>
                <a:latin typeface="SimSun"/>
                <a:ea typeface="SimSun"/>
                <a:cs typeface="SimSun"/>
              </a:rPr>
              <a:t>的游标卡尺测量主锁舌的宽度(或直径)及门框上相应的锁孔的宽度(或直径</a:t>
            </a:r>
            <a:r>
              <a:rPr sz="1000" kern="0" spc="40" dirty="0">
                <a:solidFill>
                  <a:srgbClr val="000000">
                    <a:alpha val="100000"/>
                  </a:srgbClr>
                </a:solidFill>
                <a:latin typeface="SimSun"/>
                <a:ea typeface="SimSun"/>
                <a:cs typeface="SimSun"/>
              </a:rPr>
              <a:t>),计</a:t>
            </a:r>
            <a:r>
              <a:rPr sz="1000" kern="0" spc="-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算主锁舌与锁孔的前后间隙，判定结果是否符合5.7.3的要求。</a:t>
            </a:r>
            <a:endParaRPr lang="SimSun" altLang="SimSun" sz="1000" dirty="0"/>
          </a:p>
          <a:p>
            <a:pPr marL="13970" algn="l" rtl="0" eaLnBrk="0">
              <a:lnSpc>
                <a:spcPct val="96000"/>
              </a:lnSpc>
              <a:spcBef>
                <a:spcPts val="1193"/>
              </a:spcBef>
              <a:tabLst/>
            </a:pPr>
            <a:r>
              <a:rPr sz="1000" b="1" kern="0" spc="-10" dirty="0">
                <a:solidFill>
                  <a:srgbClr val="000000">
                    <a:alpha val="100000"/>
                  </a:srgbClr>
                </a:solidFill>
                <a:latin typeface="SimHei"/>
                <a:ea typeface="SimHei"/>
                <a:cs typeface="SimHei"/>
              </a:rPr>
              <a:t>6.8</a:t>
            </a:r>
            <a:r>
              <a:rPr sz="1000" kern="0" spc="7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表面质量检验</a:t>
            </a:r>
            <a:endParaRPr lang="SimHei" altLang="SimHei" sz="1000" dirty="0"/>
          </a:p>
          <a:p>
            <a:pPr marL="13970" algn="l" rtl="0" eaLnBrk="0">
              <a:lnSpc>
                <a:spcPct val="95000"/>
              </a:lnSpc>
              <a:spcBef>
                <a:spcPts val="1202"/>
              </a:spcBef>
              <a:tabLst/>
            </a:pPr>
            <a:r>
              <a:rPr sz="1000" b="1" kern="0" spc="0" dirty="0">
                <a:solidFill>
                  <a:srgbClr val="000000">
                    <a:alpha val="100000"/>
                  </a:srgbClr>
                </a:solidFill>
                <a:latin typeface="SimHei"/>
                <a:ea typeface="SimHei"/>
                <a:cs typeface="SimHei"/>
              </a:rPr>
              <a:t>6.8.1</a:t>
            </a:r>
            <a:r>
              <a:rPr sz="1000" kern="0" spc="52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胶合饰面耐水性能检验</a:t>
            </a:r>
            <a:endParaRPr lang="SimHei" altLang="SimHei" sz="1000" dirty="0"/>
          </a:p>
          <a:p>
            <a:pPr algn="l" rtl="0" eaLnBrk="0">
              <a:lnSpc>
                <a:spcPct val="101000"/>
              </a:lnSpc>
              <a:tabLst/>
            </a:pPr>
            <a:endParaRPr lang="Arial" altLang="Arial" sz="1000" dirty="0"/>
          </a:p>
          <a:p>
            <a:pPr algn="l" rtl="0" eaLnBrk="0">
              <a:lnSpc>
                <a:spcPct val="6834"/>
              </a:lnSpc>
              <a:tabLst/>
            </a:pPr>
            <a:endParaRPr lang="Arial" altLang="Arial" sz="100" dirty="0"/>
          </a:p>
          <a:p>
            <a:pPr marL="12700" indent="278765" algn="l" rtl="0" eaLnBrk="0">
              <a:lnSpc>
                <a:spcPct val="110000"/>
              </a:lnSpc>
              <a:tabLst/>
            </a:pPr>
            <a:r>
              <a:rPr sz="1000" kern="0" spc="0" dirty="0">
                <a:solidFill>
                  <a:srgbClr val="000000">
                    <a:alpha val="100000"/>
                  </a:srgbClr>
                </a:solidFill>
                <a:latin typeface="SimSun"/>
                <a:ea typeface="SimSun"/>
                <a:cs typeface="SimSun"/>
              </a:rPr>
              <a:t>对于有耐水要求的胶合饰面防盗门，按照门扇制作过程，使</a:t>
            </a:r>
            <a:r>
              <a:rPr sz="1000" kern="0" spc="-10" dirty="0">
                <a:solidFill>
                  <a:srgbClr val="000000">
                    <a:alpha val="100000"/>
                  </a:srgbClr>
                </a:solidFill>
                <a:latin typeface="SimSun"/>
                <a:ea typeface="SimSun"/>
                <a:cs typeface="SimSun"/>
              </a:rPr>
              <a:t>用相同的材料、材质、工艺制作试件，试</a:t>
            </a:r>
            <a:r>
              <a:rPr sz="1000" kern="0" spc="0" dirty="0">
                <a:solidFill>
                  <a:srgbClr val="000000">
                    <a:alpha val="100000"/>
                  </a:srgbClr>
                </a:solidFill>
                <a:latin typeface="SimSun"/>
                <a:ea typeface="SimSun"/>
                <a:cs typeface="SimSun"/>
              </a:rPr>
              <a:t> </a:t>
            </a:r>
            <a:r>
              <a:rPr sz="1000" kern="0" spc="70" dirty="0">
                <a:solidFill>
                  <a:srgbClr val="000000">
                    <a:alpha val="100000"/>
                  </a:srgbClr>
                </a:solidFill>
                <a:latin typeface="SimSun"/>
                <a:ea typeface="SimSun"/>
                <a:cs typeface="SimSun"/>
              </a:rPr>
              <a:t>件尺寸为100</a:t>
            </a:r>
            <a:r>
              <a:rPr sz="1000" kern="0" spc="-26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70" dirty="0">
                <a:solidFill>
                  <a:srgbClr val="000000">
                    <a:alpha val="100000"/>
                  </a:srgbClr>
                </a:solidFill>
                <a:latin typeface="Times New Roman"/>
                <a:ea typeface="Times New Roman"/>
                <a:cs typeface="Times New Roman"/>
              </a:rPr>
              <a:t>×100</a:t>
            </a:r>
            <a:r>
              <a:rPr sz="1000" kern="0" spc="0" dirty="0">
                <a:solidFill>
                  <a:srgbClr val="000000">
                    <a:alpha val="100000"/>
                  </a:srgbClr>
                </a:solidFill>
                <a:latin typeface="Times New Roman"/>
                <a:ea typeface="Times New Roman"/>
                <a:cs typeface="Times New Roman"/>
              </a:rPr>
              <a:t>mm</a:t>
            </a:r>
            <a:r>
              <a:rPr sz="1000" kern="0" spc="-110" dirty="0">
                <a:solidFill>
                  <a:srgbClr val="000000">
                    <a:alpha val="100000"/>
                  </a:srgbClr>
                </a:solidFill>
                <a:latin typeface="Times New Roman"/>
                <a:ea typeface="Times New Roman"/>
                <a:cs typeface="Times New Roman"/>
              </a:rPr>
              <a:t> </a:t>
            </a:r>
            <a:r>
              <a:rPr sz="1000" kern="0" spc="70" dirty="0">
                <a:solidFill>
                  <a:srgbClr val="000000">
                    <a:alpha val="100000"/>
                  </a:srgbClr>
                </a:solidFill>
                <a:latin typeface="SimSun"/>
                <a:ea typeface="SimSun"/>
                <a:cs typeface="SimSun"/>
              </a:rPr>
              <a:t>。  将试件浸入温度为20℃±</a:t>
            </a:r>
            <a:r>
              <a:rPr sz="1000" kern="0" spc="60" dirty="0">
                <a:solidFill>
                  <a:srgbClr val="000000">
                    <a:alpha val="100000"/>
                  </a:srgbClr>
                </a:solidFill>
                <a:latin typeface="SimSun"/>
                <a:ea typeface="SimSun"/>
                <a:cs typeface="SimSun"/>
              </a:rPr>
              <a:t>4℃的清水中并保持24</a:t>
            </a:r>
            <a:r>
              <a:rPr sz="1000" kern="0" spc="-240" dirty="0">
                <a:solidFill>
                  <a:srgbClr val="000000">
                    <a:alpha val="100000"/>
                  </a:srgbClr>
                </a:solidFill>
                <a:latin typeface="SimSun"/>
                <a:ea typeface="SimSun"/>
                <a:cs typeface="SimSun"/>
              </a:rPr>
              <a:t> </a:t>
            </a:r>
            <a:r>
              <a:rPr sz="1000" kern="0" spc="60" dirty="0">
                <a:solidFill>
                  <a:srgbClr val="000000">
                    <a:alpha val="100000"/>
                  </a:srgbClr>
                </a:solidFill>
                <a:latin typeface="Times New Roman"/>
                <a:ea typeface="Times New Roman"/>
                <a:cs typeface="Times New Roman"/>
              </a:rPr>
              <a:t>h,</a:t>
            </a:r>
            <a:r>
              <a:rPr sz="1000" kern="0" spc="110" dirty="0">
                <a:solidFill>
                  <a:srgbClr val="000000">
                    <a:alpha val="100000"/>
                  </a:srgbClr>
                </a:solidFill>
                <a:latin typeface="Times New Roman"/>
                <a:ea typeface="Times New Roman"/>
                <a:cs typeface="Times New Roman"/>
              </a:rPr>
              <a:t> </a:t>
            </a:r>
            <a:r>
              <a:rPr sz="1000" kern="0" spc="60" dirty="0">
                <a:solidFill>
                  <a:srgbClr val="000000">
                    <a:alpha val="100000"/>
                  </a:srgbClr>
                </a:solidFill>
                <a:latin typeface="SimSun"/>
                <a:ea typeface="SimSun"/>
                <a:cs typeface="SimSun"/>
              </a:rPr>
              <a:t>试验后检查饰面材</a:t>
            </a:r>
            <a:endParaRPr lang="SimSun" altLang="SimSun" sz="1000" dirty="0"/>
          </a:p>
        </p:txBody>
      </p:sp>
      <p:pic>
        <p:nvPicPr>
          <p:cNvPr id="108" name="picture 108"/>
          <p:cNvPicPr>
            <a:picLocks noChangeAspect="1"/>
          </p:cNvPicPr>
          <p:nvPr/>
        </p:nvPicPr>
        <p:blipFill>
          <a:blip r:embed="rId2"/>
          <a:stretch>
            <a:fillRect/>
          </a:stretch>
        </p:blipFill>
        <p:spPr>
          <a:xfrm rot="21600000">
            <a:off x="1371580" y="5035522"/>
            <a:ext cx="4864118" cy="2006616"/>
          </a:xfrm>
          <a:prstGeom prst="rect">
            <a:avLst/>
          </a:prstGeom>
        </p:spPr>
      </p:pic>
      <p:sp>
        <p:nvSpPr>
          <p:cNvPr id="110" name="textbox 110"/>
          <p:cNvSpPr/>
          <p:nvPr/>
        </p:nvSpPr>
        <p:spPr>
          <a:xfrm>
            <a:off x="1111253" y="6971037"/>
            <a:ext cx="813435" cy="168275"/>
          </a:xfrm>
          <a:prstGeom prst="rect">
            <a:avLst/>
          </a:prstGeom>
        </p:spPr>
        <p:txBody>
          <a:bodyPr vert="horz" wrap="square" lIns="0" tIns="0" rIns="0" bIns="0"/>
          <a:lstStyle/>
          <a:p>
            <a:pPr algn="l" rtl="0" eaLnBrk="0">
              <a:lnSpc>
                <a:spcPct val="83341"/>
              </a:lnSpc>
              <a:tabLst/>
            </a:pPr>
            <a:endParaRPr lang="Arial" altLang="Arial" sz="100" dirty="0"/>
          </a:p>
          <a:p>
            <a:pPr marL="12700" algn="l" rtl="0" eaLnBrk="0">
              <a:lnSpc>
                <a:spcPts val="1123"/>
              </a:lnSpc>
              <a:tabLst/>
            </a:pPr>
            <a:r>
              <a:rPr sz="900" kern="0" spc="-70" dirty="0">
                <a:solidFill>
                  <a:srgbClr val="000000">
                    <a:alpha val="100000"/>
                  </a:srgbClr>
                </a:solidFill>
                <a:latin typeface="SimSun"/>
                <a:ea typeface="SimSun"/>
                <a:cs typeface="SimSun"/>
              </a:rPr>
              <a:t>标引序号说明：</a:t>
            </a:r>
            <a:endParaRPr lang="SimSun" altLang="SimSun" sz="900" dirty="0"/>
          </a:p>
        </p:txBody>
      </p:sp>
      <p:sp>
        <p:nvSpPr>
          <p:cNvPr id="112" name="textbox 112"/>
          <p:cNvSpPr/>
          <p:nvPr/>
        </p:nvSpPr>
        <p:spPr>
          <a:xfrm>
            <a:off x="6489668" y="9875403"/>
            <a:ext cx="66039" cy="109220"/>
          </a:xfrm>
          <a:prstGeom prst="rect">
            <a:avLst/>
          </a:prstGeom>
        </p:spPr>
        <p:txBody>
          <a:bodyPr vert="horz" wrap="square" lIns="0" tIns="0" rIns="0" bIns="0"/>
          <a:lstStyle/>
          <a:p>
            <a:pPr algn="l" rtl="0" eaLnBrk="0">
              <a:lnSpc>
                <a:spcPct val="86187"/>
              </a:lnSpc>
              <a:tabLst/>
            </a:pPr>
            <a:endParaRPr lang="Arial" altLang="Arial" sz="100" dirty="0"/>
          </a:p>
          <a:p>
            <a:pPr marL="12700" algn="l" rtl="0" eaLnBrk="0">
              <a:lnSpc>
                <a:spcPct val="78000"/>
              </a:lnSpc>
              <a:tabLst/>
            </a:pPr>
            <a:r>
              <a:rPr sz="700" kern="0" spc="-10" dirty="0">
                <a:solidFill>
                  <a:srgbClr val="000000">
                    <a:alpha val="100000"/>
                  </a:srgbClr>
                </a:solidFill>
                <a:latin typeface="SimSun"/>
                <a:ea typeface="SimSun"/>
                <a:cs typeface="SimSun"/>
              </a:rPr>
              <a:t>9</a:t>
            </a:r>
            <a:endParaRPr lang="SimSun" altLang="SimSun" sz="7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textbox 114"/>
          <p:cNvSpPr/>
          <p:nvPr/>
        </p:nvSpPr>
        <p:spPr>
          <a:xfrm>
            <a:off x="774687" y="907362"/>
            <a:ext cx="5873115" cy="8887459"/>
          </a:xfrm>
          <a:prstGeom prst="rect">
            <a:avLst/>
          </a:prstGeom>
        </p:spPr>
        <p:txBody>
          <a:bodyPr vert="horz" wrap="square" lIns="0" tIns="0" rIns="0" bIns="0"/>
          <a:lstStyle/>
          <a:p>
            <a:pPr algn="l" rtl="0" eaLnBrk="0">
              <a:lnSpc>
                <a:spcPct val="79789"/>
              </a:lnSpc>
              <a:tabLst/>
            </a:pPr>
            <a:endParaRPr lang="Arial" altLang="Arial" sz="100" dirty="0"/>
          </a:p>
          <a:p>
            <a:pPr marL="14604" algn="l" rtl="0" eaLnBrk="0">
              <a:lnSpc>
                <a:spcPct val="82000"/>
              </a:lnSpc>
              <a:tabLst/>
            </a:pPr>
            <a:r>
              <a:rPr sz="1000" b="1" kern="0" spc="0" dirty="0">
                <a:solidFill>
                  <a:srgbClr val="000000">
                    <a:alpha val="100000"/>
                  </a:srgbClr>
                </a:solidFill>
                <a:latin typeface="SimSun"/>
                <a:ea typeface="SimSun"/>
                <a:cs typeface="SimSun"/>
              </a:rPr>
              <a:t>GB</a:t>
            </a:r>
            <a:r>
              <a:rPr sz="1000" kern="0" spc="41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17565—2022</a:t>
            </a:r>
            <a:endParaRPr lang="SimSun" altLang="SimSun" sz="1000" dirty="0"/>
          </a:p>
          <a:p>
            <a:pPr algn="l" rtl="0" eaLnBrk="0">
              <a:lnSpc>
                <a:spcPct val="113000"/>
              </a:lnSpc>
              <a:tabLst/>
            </a:pPr>
            <a:endParaRPr lang="Arial" altLang="Arial" sz="1000" dirty="0"/>
          </a:p>
          <a:p>
            <a:pPr marL="12700" algn="l" rtl="0" eaLnBrk="0">
              <a:lnSpc>
                <a:spcPct val="99000"/>
              </a:lnSpc>
              <a:spcBef>
                <a:spcPts val="311"/>
              </a:spcBef>
              <a:tabLst/>
            </a:pPr>
            <a:r>
              <a:rPr sz="1000" kern="0" spc="-10" dirty="0">
                <a:solidFill>
                  <a:srgbClr val="000000">
                    <a:alpha val="100000"/>
                  </a:srgbClr>
                </a:solidFill>
                <a:latin typeface="SimSun"/>
                <a:ea typeface="SimSun"/>
                <a:cs typeface="SimSun"/>
              </a:rPr>
              <a:t>料，判定结果是否符合5.8.1的要求。</a:t>
            </a:r>
            <a:endParaRPr lang="SimSun" altLang="SimSun" sz="1000" dirty="0"/>
          </a:p>
          <a:p>
            <a:pPr marL="13970" algn="l" rtl="0" eaLnBrk="0">
              <a:lnSpc>
                <a:spcPct val="100000"/>
              </a:lnSpc>
              <a:spcBef>
                <a:spcPts val="1137"/>
              </a:spcBef>
              <a:tabLst/>
            </a:pPr>
            <a:r>
              <a:rPr sz="1000" b="1" kern="0" spc="-10" dirty="0">
                <a:solidFill>
                  <a:srgbClr val="000000">
                    <a:alpha val="100000"/>
                  </a:srgbClr>
                </a:solidFill>
                <a:latin typeface="SimHei"/>
                <a:ea typeface="SimHei"/>
                <a:cs typeface="SimHei"/>
              </a:rPr>
              <a:t>6.8.2</a:t>
            </a:r>
            <a:r>
              <a:rPr sz="1000" kern="0" spc="7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表面涂层附着力检验</a:t>
            </a:r>
            <a:endParaRPr lang="SimHei" altLang="SimHei" sz="1000" dirty="0"/>
          </a:p>
          <a:p>
            <a:pPr marL="12700" indent="266700" algn="l" rtl="0" eaLnBrk="0">
              <a:lnSpc>
                <a:spcPct val="116000"/>
              </a:lnSpc>
              <a:spcBef>
                <a:spcPts val="1173"/>
              </a:spcBef>
              <a:tabLst/>
            </a:pPr>
            <a:r>
              <a:rPr sz="1000" kern="0" spc="60" dirty="0">
                <a:solidFill>
                  <a:srgbClr val="000000">
                    <a:alpha val="100000"/>
                  </a:srgbClr>
                </a:solidFill>
                <a:latin typeface="SimSun"/>
                <a:ea typeface="SimSun"/>
                <a:cs typeface="SimSun"/>
              </a:rPr>
              <a:t>门扇的表面涂层附着力按</a:t>
            </a:r>
            <a:r>
              <a:rPr sz="1000" kern="0" spc="-30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a:t>
            </a:r>
            <a:r>
              <a:rPr sz="1000" kern="0" spc="60" dirty="0">
                <a:solidFill>
                  <a:srgbClr val="000000">
                    <a:alpha val="100000"/>
                  </a:srgbClr>
                </a:solidFill>
                <a:latin typeface="SimSun"/>
                <a:ea typeface="SimSun"/>
                <a:cs typeface="SimSun"/>
              </a:rPr>
              <a:t>/T9286—2021  规定进行试验。试验中仅检测在产品生产</a:t>
            </a:r>
            <a:r>
              <a:rPr sz="1000" kern="0" spc="50" dirty="0">
                <a:solidFill>
                  <a:srgbClr val="000000">
                    <a:alpha val="100000"/>
                  </a:srgbClr>
                </a:solidFill>
                <a:latin typeface="SimSun"/>
                <a:ea typeface="SimSun"/>
                <a:cs typeface="SimSun"/>
              </a:rPr>
              <a:t>条件下制</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作的样板，必要时可对产品实物进行检测，判定结果是否符合5.8.2的要求。</a:t>
            </a:r>
            <a:endParaRPr lang="SimSun" altLang="SimSun" sz="1000" dirty="0"/>
          </a:p>
          <a:p>
            <a:pPr marL="13970" algn="l" rtl="0" eaLnBrk="0">
              <a:lnSpc>
                <a:spcPct val="100000"/>
              </a:lnSpc>
              <a:spcBef>
                <a:spcPts val="1144"/>
              </a:spcBef>
              <a:tabLst/>
            </a:pPr>
            <a:r>
              <a:rPr sz="1000" b="1" kern="0" spc="0" dirty="0">
                <a:solidFill>
                  <a:srgbClr val="000000">
                    <a:alpha val="100000"/>
                  </a:srgbClr>
                </a:solidFill>
                <a:latin typeface="SimHei"/>
                <a:ea typeface="SimHei"/>
                <a:cs typeface="SimHei"/>
              </a:rPr>
              <a:t>6.9</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防破坏性能检验</a:t>
            </a:r>
            <a:endParaRPr lang="SimHei" altLang="SimHei" sz="1000" dirty="0"/>
          </a:p>
          <a:p>
            <a:pPr marL="13970" algn="l" rtl="0" eaLnBrk="0">
              <a:lnSpc>
                <a:spcPct val="100000"/>
              </a:lnSpc>
              <a:spcBef>
                <a:spcPts val="1150"/>
              </a:spcBef>
              <a:tabLst/>
            </a:pPr>
            <a:r>
              <a:rPr sz="1000" b="1" kern="0" spc="-30" dirty="0">
                <a:solidFill>
                  <a:srgbClr val="000000">
                    <a:alpha val="100000"/>
                  </a:srgbClr>
                </a:solidFill>
                <a:latin typeface="SimHei"/>
                <a:ea typeface="SimHei"/>
                <a:cs typeface="SimHei"/>
              </a:rPr>
              <a:t>6.9.1</a:t>
            </a:r>
            <a:r>
              <a:rPr sz="1000" kern="0" spc="51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试验样品</a:t>
            </a:r>
            <a:endParaRPr lang="SimHei" altLang="SimHei" sz="1000" dirty="0"/>
          </a:p>
          <a:p>
            <a:pPr marL="279400" algn="l" rtl="0" eaLnBrk="0">
              <a:lnSpc>
                <a:spcPct val="99000"/>
              </a:lnSpc>
              <a:spcBef>
                <a:spcPts val="1218"/>
              </a:spcBef>
              <a:tabLst/>
            </a:pPr>
            <a:r>
              <a:rPr sz="1000" kern="0" spc="0" dirty="0">
                <a:solidFill>
                  <a:srgbClr val="000000">
                    <a:alpha val="100000"/>
                  </a:srgbClr>
                </a:solidFill>
                <a:latin typeface="SimSun"/>
                <a:ea typeface="SimSun"/>
                <a:cs typeface="SimSun"/>
              </a:rPr>
              <a:t>样品应附有结构图纸、说明书等文件，防盗门上所使用的主要材料应有有效证明资</a:t>
            </a:r>
            <a:r>
              <a:rPr sz="1000" kern="0" spc="-10" dirty="0">
                <a:solidFill>
                  <a:srgbClr val="000000">
                    <a:alpha val="100000"/>
                  </a:srgbClr>
                </a:solidFill>
                <a:latin typeface="SimSun"/>
                <a:ea typeface="SimSun"/>
                <a:cs typeface="SimSun"/>
              </a:rPr>
              <a:t>料。</a:t>
            </a:r>
            <a:endParaRPr lang="SimSun" altLang="SimSun" sz="1000" dirty="0"/>
          </a:p>
          <a:p>
            <a:pPr marL="13970" algn="l" rtl="0" eaLnBrk="0">
              <a:lnSpc>
                <a:spcPct val="100000"/>
              </a:lnSpc>
              <a:spcBef>
                <a:spcPts val="1093"/>
              </a:spcBef>
              <a:tabLst/>
            </a:pPr>
            <a:r>
              <a:rPr sz="1000" b="1" kern="0" spc="-50" dirty="0">
                <a:solidFill>
                  <a:srgbClr val="000000">
                    <a:alpha val="100000"/>
                  </a:srgbClr>
                </a:solidFill>
                <a:latin typeface="SimHei"/>
                <a:ea typeface="SimHei"/>
                <a:cs typeface="SimHei"/>
              </a:rPr>
              <a:t>6.9.2</a:t>
            </a:r>
            <a:r>
              <a:rPr sz="1000" kern="0" spc="40" dirty="0">
                <a:solidFill>
                  <a:srgbClr val="000000">
                    <a:alpha val="100000"/>
                  </a:srgbClr>
                </a:solidFill>
                <a:latin typeface="SimHei"/>
                <a:ea typeface="SimHei"/>
                <a:cs typeface="SimHei"/>
              </a:rPr>
              <a:t>  </a:t>
            </a:r>
            <a:r>
              <a:rPr sz="1000" b="1" kern="0" spc="-50" dirty="0">
                <a:solidFill>
                  <a:srgbClr val="000000">
                    <a:alpha val="100000"/>
                  </a:srgbClr>
                </a:solidFill>
                <a:latin typeface="SimHei"/>
                <a:ea typeface="SimHei"/>
                <a:cs typeface="SimHei"/>
              </a:rPr>
              <a:t>试验架</a:t>
            </a:r>
            <a:endParaRPr lang="SimHei" altLang="SimHei" sz="1000" dirty="0"/>
          </a:p>
          <a:p>
            <a:pPr marL="279400" algn="l" rtl="0" eaLnBrk="0">
              <a:lnSpc>
                <a:spcPct val="99000"/>
              </a:lnSpc>
              <a:spcBef>
                <a:spcPts val="1226"/>
              </a:spcBef>
              <a:tabLst/>
            </a:pPr>
            <a:r>
              <a:rPr sz="1000" kern="0" spc="0" dirty="0">
                <a:solidFill>
                  <a:srgbClr val="000000">
                    <a:alpha val="100000"/>
                  </a:srgbClr>
                </a:solidFill>
                <a:latin typeface="SimSun"/>
                <a:ea typeface="SimSun"/>
                <a:cs typeface="SimSun"/>
              </a:rPr>
              <a:t>试验架应有足够的强度保证防盗门的安装及试验过程的安全、稳定。</a:t>
            </a:r>
            <a:endParaRPr lang="SimSun" altLang="SimSun" sz="1000" dirty="0"/>
          </a:p>
          <a:p>
            <a:pPr marL="13970" algn="l" rtl="0" eaLnBrk="0">
              <a:lnSpc>
                <a:spcPct val="100000"/>
              </a:lnSpc>
              <a:spcBef>
                <a:spcPts val="1137"/>
              </a:spcBef>
              <a:tabLst/>
            </a:pPr>
            <a:r>
              <a:rPr sz="1000" b="1" kern="0" spc="-40" dirty="0">
                <a:solidFill>
                  <a:srgbClr val="000000">
                    <a:alpha val="100000"/>
                  </a:srgbClr>
                </a:solidFill>
                <a:latin typeface="SimHei"/>
                <a:ea typeface="SimHei"/>
                <a:cs typeface="SimHei"/>
              </a:rPr>
              <a:t>6.9.3</a:t>
            </a:r>
            <a:r>
              <a:rPr sz="1000" kern="0" spc="50" dirty="0">
                <a:solidFill>
                  <a:srgbClr val="000000">
                    <a:alpha val="100000"/>
                  </a:srgbClr>
                </a:solidFill>
                <a:latin typeface="SimHei"/>
                <a:ea typeface="SimHei"/>
                <a:cs typeface="SimHei"/>
              </a:rPr>
              <a:t>  </a:t>
            </a:r>
            <a:r>
              <a:rPr sz="1000" b="1" kern="0" spc="-40" dirty="0">
                <a:solidFill>
                  <a:srgbClr val="000000">
                    <a:alpha val="100000"/>
                  </a:srgbClr>
                </a:solidFill>
                <a:latin typeface="SimHei"/>
                <a:ea typeface="SimHei"/>
                <a:cs typeface="SimHei"/>
              </a:rPr>
              <a:t>试验步骤</a:t>
            </a:r>
            <a:endParaRPr lang="SimHei" altLang="SimHei" sz="1000" dirty="0"/>
          </a:p>
          <a:p>
            <a:pPr marL="12700" indent="1270" algn="l" rtl="0" eaLnBrk="0">
              <a:lnSpc>
                <a:spcPct val="117000"/>
              </a:lnSpc>
              <a:spcBef>
                <a:spcPts val="1164"/>
              </a:spcBef>
              <a:tabLst/>
            </a:pPr>
            <a:r>
              <a:rPr sz="1000" b="1" kern="0" spc="10" dirty="0">
                <a:solidFill>
                  <a:srgbClr val="000000">
                    <a:alpha val="100000"/>
                  </a:srgbClr>
                </a:solidFill>
                <a:latin typeface="SimSun"/>
                <a:ea typeface="SimSun"/>
                <a:cs typeface="SimSun"/>
                <a:hlinkClick xmlns:r="http://schemas.openxmlformats.org/officeDocument/2006/relationships" r:id="rId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6.9.3.1</a:t>
            </a:r>
            <a:r>
              <a:rPr sz="1000" kern="0" spc="10" dirty="0">
                <a:solidFill>
                  <a:srgbClr val="000000">
                    <a:alpha val="100000"/>
                  </a:srgbClr>
                </a:solidFill>
                <a:latin typeface="SimSun"/>
                <a:ea typeface="SimSun"/>
                <a:cs typeface="SimSun"/>
              </a:rPr>
              <a:t>  由两名具有熟练操作技能、了解防盗门结构的试验人员组成试验小组，依据</a:t>
            </a:r>
            <a:r>
              <a:rPr sz="1000" kern="0" spc="0" dirty="0">
                <a:solidFill>
                  <a:srgbClr val="000000">
                    <a:alpha val="100000"/>
                  </a:srgbClr>
                </a:solidFill>
                <a:latin typeface="SimSun"/>
                <a:ea typeface="SimSun"/>
                <a:cs typeface="SimSun"/>
              </a:rPr>
              <a:t>结构图纸和产品特 </a:t>
            </a:r>
            <a:r>
              <a:rPr sz="1000" kern="0" spc="-30" dirty="0">
                <a:solidFill>
                  <a:srgbClr val="000000">
                    <a:alpha val="100000"/>
                  </a:srgbClr>
                </a:solidFill>
                <a:latin typeface="SimSun"/>
                <a:ea typeface="SimSun"/>
                <a:cs typeface="SimSun"/>
              </a:rPr>
              <a:t>点，分析薄弱环节，制定</a:t>
            </a:r>
            <a:r>
              <a:rPr sz="1000" kern="0" spc="-40" dirty="0">
                <a:solidFill>
                  <a:srgbClr val="000000">
                    <a:alpha val="100000"/>
                  </a:srgbClr>
                </a:solidFill>
                <a:latin typeface="SimSun"/>
                <a:ea typeface="SimSun"/>
                <a:cs typeface="SimSun"/>
              </a:rPr>
              <a:t>试验方案。</a:t>
            </a:r>
            <a:endParaRPr lang="SimSun" altLang="SimSun" sz="1000" dirty="0"/>
          </a:p>
          <a:p>
            <a:pPr marL="12700" algn="l" rtl="0" eaLnBrk="0">
              <a:lnSpc>
                <a:spcPct val="99000"/>
              </a:lnSpc>
              <a:spcBef>
                <a:spcPts val="354"/>
              </a:spcBef>
              <a:tabLst/>
            </a:pPr>
            <a:r>
              <a:rPr sz="1000" kern="0" spc="-30" dirty="0">
                <a:solidFill>
                  <a:srgbClr val="000000">
                    <a:alpha val="100000"/>
                  </a:srgbClr>
                </a:solidFill>
                <a:latin typeface="SimSun"/>
                <a:ea typeface="SimSun"/>
                <a:cs typeface="SimSun"/>
                <a:hlinkClick xmlns:r="http://schemas.openxmlformats.org/officeDocument/2006/relationships" r:id="rId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6.9.3.2</a:t>
            </a:r>
            <a:r>
              <a:rPr sz="1000" kern="0" spc="-30" dirty="0">
                <a:solidFill>
                  <a:srgbClr val="000000">
                    <a:alpha val="100000"/>
                  </a:srgbClr>
                </a:solidFill>
                <a:latin typeface="SimSun"/>
                <a:ea typeface="SimSun"/>
                <a:cs typeface="SimSun"/>
              </a:rPr>
              <a:t>  检查试验工具种类的完整</a:t>
            </a:r>
            <a:r>
              <a:rPr sz="1000" kern="0" spc="-40" dirty="0">
                <a:solidFill>
                  <a:srgbClr val="000000">
                    <a:alpha val="100000"/>
                  </a:srgbClr>
                </a:solidFill>
                <a:latin typeface="SimSun"/>
                <a:ea typeface="SimSun"/>
                <a:cs typeface="SimSun"/>
              </a:rPr>
              <a:t>性、完好性。</a:t>
            </a:r>
            <a:endParaRPr lang="SimSun" altLang="SimSun" sz="1000" dirty="0"/>
          </a:p>
          <a:p>
            <a:pPr marL="12700" algn="l" rtl="0" eaLnBrk="0">
              <a:lnSpc>
                <a:spcPct val="99000"/>
              </a:lnSpc>
              <a:spcBef>
                <a:spcPts val="405"/>
              </a:spcBef>
              <a:tabLst/>
            </a:pPr>
            <a:r>
              <a:rPr sz="1000" kern="0" spc="0" dirty="0">
                <a:solidFill>
                  <a:srgbClr val="000000">
                    <a:alpha val="100000"/>
                  </a:srgbClr>
                </a:solidFill>
                <a:latin typeface="SimSun"/>
                <a:ea typeface="SimSun"/>
                <a:cs typeface="SimSun"/>
                <a:hlinkClick xmlns:r="http://schemas.openxmlformats.org/officeDocument/2006/relationships" r:id="rId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6.9.3.3</a:t>
            </a:r>
            <a:r>
              <a:rPr sz="1000" kern="0" spc="0" dirty="0">
                <a:solidFill>
                  <a:srgbClr val="000000">
                    <a:alpha val="100000"/>
                  </a:srgbClr>
                </a:solidFill>
                <a:latin typeface="SimSun"/>
                <a:ea typeface="SimSun"/>
                <a:cs typeface="SimSun"/>
              </a:rPr>
              <a:t>  将受试样品模拟使用状态安装到防盗门试验架上。</a:t>
            </a:r>
            <a:endParaRPr lang="SimSun" altLang="SimSun" sz="1000" dirty="0"/>
          </a:p>
          <a:p>
            <a:pPr marL="12700" algn="l" rtl="0" eaLnBrk="0">
              <a:lnSpc>
                <a:spcPct val="122000"/>
              </a:lnSpc>
              <a:spcBef>
                <a:spcPts val="316"/>
              </a:spcBef>
              <a:tabLst/>
            </a:pPr>
            <a:r>
              <a:rPr sz="1000" kern="0" spc="20" dirty="0">
                <a:solidFill>
                  <a:srgbClr val="000000">
                    <a:alpha val="100000"/>
                  </a:srgbClr>
                </a:solidFill>
                <a:latin typeface="SimSun"/>
                <a:ea typeface="SimSun"/>
                <a:cs typeface="SimSun"/>
                <a:hlinkClick xmlns:r="http://schemas.openxmlformats.org/officeDocument/2006/relationships" r:id="rId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6.9.3.4</a:t>
            </a:r>
            <a:r>
              <a:rPr sz="1000" kern="0" spc="20" dirty="0">
                <a:solidFill>
                  <a:srgbClr val="000000">
                    <a:alpha val="100000"/>
                  </a:srgbClr>
                </a:solidFill>
                <a:latin typeface="SimSun"/>
                <a:ea typeface="SimSun"/>
                <a:cs typeface="SimSun"/>
              </a:rPr>
              <a:t>  除材质和厚度符合5.2要求的1级、2级钢质防盗门以外，对于其余级别和种类的</a:t>
            </a:r>
            <a:r>
              <a:rPr sz="1000" kern="0" spc="10" dirty="0">
                <a:solidFill>
                  <a:srgbClr val="000000">
                    <a:alpha val="100000"/>
                  </a:srgbClr>
                </a:solidFill>
                <a:latin typeface="SimSun"/>
                <a:ea typeface="SimSun"/>
                <a:cs typeface="SimSun"/>
              </a:rPr>
              <a:t>防盗门，将其</a:t>
            </a:r>
            <a:r>
              <a:rPr sz="1000" kern="0" spc="-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处于锁定状态，利用表1规定的工具按照6.9.4的方法进行破坏，计算各试验累加的净工作</a:t>
            </a:r>
            <a:r>
              <a:rPr sz="1000" kern="0" spc="10" dirty="0">
                <a:solidFill>
                  <a:srgbClr val="000000">
                    <a:alpha val="100000"/>
                  </a:srgbClr>
                </a:solidFill>
                <a:latin typeface="SimSun"/>
                <a:ea typeface="SimSun"/>
                <a:cs typeface="SimSun"/>
              </a:rPr>
              <a:t>时间，判定结</a:t>
            </a:r>
            <a:r>
              <a:rPr sz="1000" kern="0" spc="-1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果是否符合5.9的要求。</a:t>
            </a:r>
            <a:endParaRPr lang="SimSun" altLang="SimSun" sz="1000" dirty="0"/>
          </a:p>
          <a:p>
            <a:pPr marL="13970" algn="l" rtl="0" eaLnBrk="0">
              <a:lnSpc>
                <a:spcPct val="89000"/>
              </a:lnSpc>
              <a:spcBef>
                <a:spcPts val="1138"/>
              </a:spcBef>
              <a:tabLst/>
            </a:pPr>
            <a:r>
              <a:rPr sz="1000" b="1" kern="0" spc="-40" dirty="0">
                <a:solidFill>
                  <a:srgbClr val="000000">
                    <a:alpha val="100000"/>
                  </a:srgbClr>
                </a:solidFill>
                <a:latin typeface="SimHei"/>
                <a:ea typeface="SimHei"/>
                <a:cs typeface="SimHei"/>
              </a:rPr>
              <a:t>6.9.4</a:t>
            </a:r>
            <a:r>
              <a:rPr sz="1000" kern="0" spc="60" dirty="0">
                <a:solidFill>
                  <a:srgbClr val="000000">
                    <a:alpha val="100000"/>
                  </a:srgbClr>
                </a:solidFill>
                <a:latin typeface="SimHei"/>
                <a:ea typeface="SimHei"/>
                <a:cs typeface="SimHei"/>
              </a:rPr>
              <a:t>  </a:t>
            </a:r>
            <a:r>
              <a:rPr sz="1000" b="1" kern="0" spc="-40" dirty="0">
                <a:solidFill>
                  <a:srgbClr val="000000">
                    <a:alpha val="100000"/>
                  </a:srgbClr>
                </a:solidFill>
                <a:latin typeface="SimHei"/>
                <a:ea typeface="SimHei"/>
                <a:cs typeface="SimHei"/>
              </a:rPr>
              <a:t>破坏方法</a:t>
            </a:r>
            <a:endParaRPr lang="SimHei" altLang="SimHei" sz="1000" dirty="0"/>
          </a:p>
          <a:p>
            <a:pPr marL="13970" algn="l" rtl="0" eaLnBrk="0">
              <a:lnSpc>
                <a:spcPts val="2354"/>
              </a:lnSpc>
              <a:tabLst/>
            </a:pPr>
            <a:r>
              <a:rPr sz="1000" b="1" kern="0" spc="-40" dirty="0">
                <a:solidFill>
                  <a:srgbClr val="000000">
                    <a:alpha val="100000"/>
                  </a:srgbClr>
                </a:solidFill>
                <a:latin typeface="SimHei"/>
                <a:ea typeface="SimHei"/>
                <a:cs typeface="SimHei"/>
                <a:hlinkClick xmlns:r="http://schemas.openxmlformats.org/officeDocument/2006/relationships" r:id="rId6"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6.9.4.1</a:t>
            </a:r>
            <a:r>
              <a:rPr sz="1000" kern="0" spc="520" dirty="0">
                <a:solidFill>
                  <a:srgbClr val="000000">
                    <a:alpha val="100000"/>
                  </a:srgbClr>
                </a:solidFill>
                <a:latin typeface="SimHei"/>
                <a:ea typeface="SimHei"/>
                <a:cs typeface="SimHei"/>
              </a:rPr>
              <a:t> </a:t>
            </a:r>
            <a:r>
              <a:rPr sz="1000" b="1" kern="0" spc="-40" dirty="0">
                <a:solidFill>
                  <a:srgbClr val="000000">
                    <a:alpha val="100000"/>
                  </a:srgbClr>
                </a:solidFill>
                <a:latin typeface="SimHei"/>
                <a:ea typeface="SimHei"/>
                <a:cs typeface="SimHei"/>
              </a:rPr>
              <a:t>门扇破坏</a:t>
            </a:r>
            <a:endParaRPr lang="SimHei" altLang="SimHei" sz="1000" dirty="0"/>
          </a:p>
          <a:p>
            <a:pPr marL="12700" indent="266700" algn="l" rtl="0" eaLnBrk="0">
              <a:lnSpc>
                <a:spcPct val="116000"/>
              </a:lnSpc>
              <a:spcBef>
                <a:spcPts val="1306"/>
              </a:spcBef>
              <a:tabLst/>
            </a:pPr>
            <a:r>
              <a:rPr sz="1000" kern="0" spc="-30" dirty="0">
                <a:solidFill>
                  <a:srgbClr val="000000">
                    <a:alpha val="100000"/>
                  </a:srgbClr>
                </a:solidFill>
                <a:latin typeface="SimSun"/>
                <a:ea typeface="SimSun"/>
                <a:cs typeface="SimSun"/>
              </a:rPr>
              <a:t>对门扇的薄弱部位实施钻、切、锯、錾、撬、扒、撕等方法，试图在门扇上打开一个</a:t>
            </a:r>
            <a:r>
              <a:rPr sz="1000" kern="0" spc="-40" dirty="0">
                <a:solidFill>
                  <a:srgbClr val="000000">
                    <a:alpha val="100000"/>
                  </a:srgbClr>
                </a:solidFill>
                <a:latin typeface="SimSun"/>
                <a:ea typeface="SimSun"/>
                <a:cs typeface="SimSun"/>
              </a:rPr>
              <a:t>大于或等于615</a:t>
            </a:r>
            <a:r>
              <a:rPr sz="1000" kern="0" spc="-270" dirty="0">
                <a:solidFill>
                  <a:srgbClr val="000000">
                    <a:alpha val="100000"/>
                  </a:srgbClr>
                </a:solidFill>
                <a:latin typeface="SimSun"/>
                <a:ea typeface="SimSun"/>
                <a:cs typeface="SimSun"/>
              </a:rPr>
              <a:t> </a:t>
            </a:r>
            <a:r>
              <a:rPr sz="1000" kern="0" spc="-40" dirty="0">
                <a:solidFill>
                  <a:srgbClr val="000000">
                    <a:alpha val="100000"/>
                  </a:srgbClr>
                </a:solidFill>
                <a:latin typeface="Times New Roman"/>
                <a:ea typeface="Times New Roman"/>
                <a:cs typeface="Times New Roman"/>
              </a:rPr>
              <a:t>cm²  </a:t>
            </a:r>
            <a:r>
              <a:rPr sz="1000" kern="0" spc="10" dirty="0">
                <a:solidFill>
                  <a:srgbClr val="000000">
                    <a:alpha val="100000"/>
                  </a:srgbClr>
                </a:solidFill>
                <a:latin typeface="SimSun"/>
                <a:ea typeface="SimSun"/>
                <a:cs typeface="SimSun"/>
              </a:rPr>
              <a:t>开口，薄弱环节包括</a:t>
            </a:r>
            <a:r>
              <a:rPr sz="1000" kern="0" spc="0" dirty="0">
                <a:solidFill>
                  <a:srgbClr val="000000">
                    <a:alpha val="100000"/>
                  </a:srgbClr>
                </a:solidFill>
                <a:latin typeface="SimSun"/>
                <a:ea typeface="SimSun"/>
                <a:cs typeface="SimSun"/>
              </a:rPr>
              <a:t>但不仅限于以下部位：</a:t>
            </a:r>
            <a:endParaRPr lang="SimSun" altLang="SimSun" sz="1000" dirty="0"/>
          </a:p>
          <a:p>
            <a:pPr marL="279400" algn="l" rtl="0" eaLnBrk="0">
              <a:lnSpc>
                <a:spcPct val="96000"/>
              </a:lnSpc>
              <a:spcBef>
                <a:spcPts val="245"/>
              </a:spcBef>
              <a:tabLst/>
            </a:pPr>
            <a:r>
              <a:rPr sz="1000" kern="0" spc="-10" dirty="0">
                <a:solidFill>
                  <a:srgbClr val="000000">
                    <a:alpha val="100000"/>
                  </a:srgbClr>
                </a:solidFill>
                <a:latin typeface="Times New Roman"/>
                <a:ea typeface="Times New Roman"/>
                <a:cs typeface="Times New Roman"/>
              </a:rPr>
              <a:t>a)</a:t>
            </a:r>
            <a:r>
              <a:rPr sz="1000" kern="0" spc="5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门扇加强结构以外的区</a:t>
            </a:r>
            <a:r>
              <a:rPr sz="1000" kern="0" spc="-20" dirty="0">
                <a:solidFill>
                  <a:srgbClr val="000000">
                    <a:alpha val="100000"/>
                  </a:srgbClr>
                </a:solidFill>
                <a:latin typeface="SimSun"/>
                <a:ea typeface="SimSun"/>
                <a:cs typeface="SimSun"/>
              </a:rPr>
              <a:t>域；</a:t>
            </a:r>
            <a:endParaRPr lang="SimSun" altLang="SimSun" sz="1000" dirty="0"/>
          </a:p>
          <a:p>
            <a:pPr marL="279400" algn="l" rtl="0" eaLnBrk="0">
              <a:lnSpc>
                <a:spcPct val="96000"/>
              </a:lnSpc>
              <a:spcBef>
                <a:spcPts val="398"/>
              </a:spcBef>
              <a:tabLst/>
            </a:pPr>
            <a:r>
              <a:rPr sz="1000" kern="0" spc="10" dirty="0">
                <a:solidFill>
                  <a:srgbClr val="000000">
                    <a:alpha val="100000"/>
                  </a:srgbClr>
                </a:solidFill>
                <a:latin typeface="Times New Roman"/>
                <a:ea typeface="Times New Roman"/>
                <a:cs typeface="Times New Roman"/>
              </a:rPr>
              <a:t>b)    </a:t>
            </a:r>
            <a:r>
              <a:rPr sz="1000" kern="0" spc="10" dirty="0">
                <a:solidFill>
                  <a:srgbClr val="000000">
                    <a:alpha val="100000"/>
                  </a:srgbClr>
                </a:solidFill>
                <a:latin typeface="SimSun"/>
                <a:ea typeface="SimSun"/>
                <a:cs typeface="SimSun"/>
              </a:rPr>
              <a:t>对于双开门结构中两个门扇搭</a:t>
            </a:r>
            <a:r>
              <a:rPr sz="1000" kern="0" spc="0" dirty="0">
                <a:solidFill>
                  <a:srgbClr val="000000">
                    <a:alpha val="100000"/>
                  </a:srgbClr>
                </a:solidFill>
                <a:latin typeface="SimSun"/>
                <a:ea typeface="SimSun"/>
                <a:cs typeface="SimSun"/>
              </a:rPr>
              <a:t>接部位；</a:t>
            </a:r>
            <a:endParaRPr lang="SimSun" altLang="SimSun" sz="1000" dirty="0"/>
          </a:p>
          <a:p>
            <a:pPr marL="279400" algn="l" rtl="0" eaLnBrk="0">
              <a:lnSpc>
                <a:spcPct val="96000"/>
              </a:lnSpc>
              <a:spcBef>
                <a:spcPts val="498"/>
              </a:spcBef>
              <a:tabLst/>
            </a:pPr>
            <a:r>
              <a:rPr sz="1000" kern="0" spc="10" dirty="0">
                <a:solidFill>
                  <a:srgbClr val="000000">
                    <a:alpha val="100000"/>
                  </a:srgbClr>
                </a:solidFill>
                <a:latin typeface="Times New Roman"/>
                <a:ea typeface="Times New Roman"/>
                <a:cs typeface="Times New Roman"/>
              </a:rPr>
              <a:t>c)</a:t>
            </a:r>
            <a:r>
              <a:rPr sz="1000" kern="0" spc="6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对于门中门结构中小门扇与门扇连接处；</a:t>
            </a:r>
            <a:endParaRPr lang="SimSun" altLang="SimSun" sz="1000" dirty="0"/>
          </a:p>
          <a:p>
            <a:pPr marL="279400" algn="l" rtl="0" eaLnBrk="0">
              <a:lnSpc>
                <a:spcPct val="94000"/>
              </a:lnSpc>
              <a:spcBef>
                <a:spcPts val="395"/>
              </a:spcBef>
              <a:tabLst/>
            </a:pPr>
            <a:r>
              <a:rPr sz="1000" kern="0" spc="0" dirty="0">
                <a:solidFill>
                  <a:srgbClr val="000000">
                    <a:alpha val="100000"/>
                  </a:srgbClr>
                </a:solidFill>
                <a:latin typeface="Times New Roman"/>
                <a:ea typeface="Times New Roman"/>
                <a:cs typeface="Times New Roman"/>
              </a:rPr>
              <a:t>d)</a:t>
            </a:r>
            <a:r>
              <a:rPr sz="1000" kern="0" spc="4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SimSun"/>
                <a:ea typeface="SimSun"/>
                <a:cs typeface="SimSun"/>
              </a:rPr>
              <a:t>门镜以及各种预留的功能性开孔；</a:t>
            </a:r>
            <a:endParaRPr lang="SimSun" altLang="SimSun" sz="1000" dirty="0"/>
          </a:p>
          <a:p>
            <a:pPr marL="279400" algn="l" rtl="0" eaLnBrk="0">
              <a:lnSpc>
                <a:spcPts val="1550"/>
              </a:lnSpc>
              <a:tabLst/>
            </a:pPr>
            <a:r>
              <a:rPr sz="1000" kern="0" spc="-20" dirty="0">
                <a:solidFill>
                  <a:srgbClr val="000000">
                    <a:alpha val="100000"/>
                  </a:srgbClr>
                </a:solidFill>
                <a:latin typeface="Times New Roman"/>
                <a:ea typeface="Times New Roman"/>
                <a:cs typeface="Times New Roman"/>
              </a:rPr>
              <a:t>e)</a:t>
            </a:r>
            <a:r>
              <a:rPr sz="1000" kern="0" spc="60" dirty="0">
                <a:solidFill>
                  <a:srgbClr val="000000">
                    <a:alpha val="100000"/>
                  </a:srgbClr>
                </a:solidFill>
                <a:latin typeface="Times New Roman"/>
                <a:ea typeface="Times New Roman"/>
                <a:cs typeface="Times New Roman"/>
              </a:rPr>
              <a:t>    </a:t>
            </a:r>
            <a:r>
              <a:rPr sz="1000" kern="0" spc="-20" dirty="0">
                <a:solidFill>
                  <a:srgbClr val="000000">
                    <a:alpha val="100000"/>
                  </a:srgbClr>
                </a:solidFill>
                <a:latin typeface="SimSun"/>
                <a:ea typeface="SimSun"/>
                <a:cs typeface="SimSun"/>
              </a:rPr>
              <a:t>安装的附加装置。</a:t>
            </a:r>
            <a:endParaRPr lang="SimSun" altLang="SimSun" sz="1000" dirty="0"/>
          </a:p>
          <a:p>
            <a:pPr marL="13970" algn="l" rtl="0" eaLnBrk="0">
              <a:lnSpc>
                <a:spcPct val="100000"/>
              </a:lnSpc>
              <a:spcBef>
                <a:spcPts val="1324"/>
              </a:spcBef>
              <a:tabLst/>
            </a:pPr>
            <a:r>
              <a:rPr sz="1000" b="1" kern="0" spc="-10" dirty="0">
                <a:solidFill>
                  <a:srgbClr val="000000">
                    <a:alpha val="100000"/>
                  </a:srgbClr>
                </a:solidFill>
                <a:latin typeface="SimHei"/>
                <a:ea typeface="SimHei"/>
                <a:cs typeface="SimHei"/>
                <a:hlinkClick xmlns:r="http://schemas.openxmlformats.org/officeDocument/2006/relationships" r:id="rId7"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6.9.4.2</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锁具及</a:t>
            </a:r>
            <a:r>
              <a:rPr sz="1000" b="1" kern="0" spc="-20" dirty="0">
                <a:solidFill>
                  <a:srgbClr val="000000">
                    <a:alpha val="100000"/>
                  </a:srgbClr>
                </a:solidFill>
                <a:latin typeface="SimHei"/>
                <a:ea typeface="SimHei"/>
                <a:cs typeface="SimHei"/>
              </a:rPr>
              <a:t>锁定栓破坏</a:t>
            </a:r>
            <a:endParaRPr lang="SimHei" altLang="SimHei" sz="1000" dirty="0"/>
          </a:p>
          <a:p>
            <a:pPr marL="279400" algn="l" rtl="0" eaLnBrk="0">
              <a:lnSpc>
                <a:spcPct val="99000"/>
              </a:lnSpc>
              <a:spcBef>
                <a:spcPts val="1218"/>
              </a:spcBef>
              <a:tabLst/>
            </a:pPr>
            <a:r>
              <a:rPr sz="1000" kern="0" spc="0" dirty="0">
                <a:solidFill>
                  <a:srgbClr val="000000">
                    <a:alpha val="100000"/>
                  </a:srgbClr>
                </a:solidFill>
                <a:latin typeface="SimSun"/>
                <a:ea typeface="SimSun"/>
                <a:cs typeface="SimSun"/>
              </a:rPr>
              <a:t>对锁具及其安装部位、锁定栓进行以下</a:t>
            </a:r>
            <a:r>
              <a:rPr sz="1000" kern="0" spc="-10" dirty="0">
                <a:solidFill>
                  <a:srgbClr val="000000">
                    <a:alpha val="100000"/>
                  </a:srgbClr>
                </a:solidFill>
                <a:latin typeface="SimSun"/>
                <a:ea typeface="SimSun"/>
                <a:cs typeface="SimSun"/>
              </a:rPr>
              <a:t>一种或多种破坏：</a:t>
            </a:r>
            <a:endParaRPr lang="SimSun" altLang="SimSun" sz="1000" dirty="0"/>
          </a:p>
          <a:p>
            <a:pPr marL="532765" indent="-253365" algn="l" rtl="0" eaLnBrk="0">
              <a:lnSpc>
                <a:spcPct val="123000"/>
              </a:lnSpc>
              <a:spcBef>
                <a:spcPts val="198"/>
              </a:spcBef>
              <a:tabLst/>
            </a:pPr>
            <a:r>
              <a:rPr sz="1000" kern="0" spc="50" dirty="0">
                <a:solidFill>
                  <a:srgbClr val="000000">
                    <a:alpha val="100000"/>
                  </a:srgbClr>
                </a:solidFill>
                <a:latin typeface="Times New Roman"/>
                <a:ea typeface="Times New Roman"/>
                <a:cs typeface="Times New Roman"/>
              </a:rPr>
              <a:t>a)    </a:t>
            </a:r>
            <a:r>
              <a:rPr sz="1000" kern="0" spc="50" dirty="0">
                <a:solidFill>
                  <a:srgbClr val="000000">
                    <a:alpha val="100000"/>
                  </a:srgbClr>
                </a:solidFill>
                <a:latin typeface="SimSun"/>
                <a:ea typeface="SimSun"/>
                <a:cs typeface="SimSun"/>
              </a:rPr>
              <a:t>在距门锁锁</a:t>
            </a:r>
            <a:r>
              <a:rPr sz="1000" kern="0" spc="40" dirty="0">
                <a:solidFill>
                  <a:srgbClr val="000000">
                    <a:alpha val="100000"/>
                  </a:srgbClr>
                </a:solidFill>
                <a:latin typeface="SimSun"/>
                <a:ea typeface="SimSun"/>
                <a:cs typeface="SimSun"/>
              </a:rPr>
              <a:t>定点150</a:t>
            </a:r>
            <a:r>
              <a:rPr sz="1000" kern="0" spc="-25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17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的半圆内，试图打开一个38</a:t>
            </a:r>
            <a:r>
              <a:rPr sz="1000" kern="0" spc="0" dirty="0">
                <a:solidFill>
                  <a:srgbClr val="000000">
                    <a:alpha val="100000"/>
                  </a:srgbClr>
                </a:solidFill>
                <a:latin typeface="Times New Roman"/>
                <a:ea typeface="Times New Roman"/>
                <a:cs typeface="Times New Roman"/>
              </a:rPr>
              <a:t>mm</a:t>
            </a:r>
            <a:r>
              <a:rPr sz="1000" kern="0" spc="40" dirty="0">
                <a:solidFill>
                  <a:srgbClr val="000000">
                    <a:alpha val="100000"/>
                  </a:srgbClr>
                </a:solidFill>
                <a:latin typeface="Times New Roman"/>
                <a:ea typeface="Times New Roman"/>
                <a:cs typeface="Times New Roman"/>
              </a:rPr>
              <a:t>²  </a:t>
            </a:r>
            <a:r>
              <a:rPr sz="1000" kern="0" spc="40" dirty="0">
                <a:solidFill>
                  <a:srgbClr val="000000">
                    <a:alpha val="100000"/>
                  </a:srgbClr>
                </a:solidFill>
                <a:latin typeface="SimSun"/>
                <a:ea typeface="SimSun"/>
                <a:cs typeface="SimSun"/>
              </a:rPr>
              <a:t>的开口，通过开口用手工或工具从</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内部拨开锁具；</a:t>
            </a:r>
            <a:endParaRPr lang="SimSun" altLang="SimSun" sz="1000" dirty="0"/>
          </a:p>
          <a:p>
            <a:pPr marL="279400" algn="l" rtl="0" eaLnBrk="0">
              <a:lnSpc>
                <a:spcPct val="96000"/>
              </a:lnSpc>
              <a:spcBef>
                <a:spcPts val="245"/>
              </a:spcBef>
              <a:tabLst/>
            </a:pPr>
            <a:r>
              <a:rPr sz="1000" kern="0" spc="10" dirty="0">
                <a:solidFill>
                  <a:srgbClr val="000000">
                    <a:alpha val="100000"/>
                  </a:srgbClr>
                </a:solidFill>
                <a:latin typeface="Times New Roman"/>
                <a:ea typeface="Times New Roman"/>
                <a:cs typeface="Times New Roman"/>
              </a:rPr>
              <a:t>b)    </a:t>
            </a:r>
            <a:r>
              <a:rPr sz="1000" kern="0" spc="10" dirty="0">
                <a:solidFill>
                  <a:srgbClr val="000000">
                    <a:alpha val="100000"/>
                  </a:srgbClr>
                </a:solidFill>
                <a:latin typeface="SimSun"/>
                <a:ea typeface="SimSun"/>
                <a:cs typeface="SimSun"/>
              </a:rPr>
              <a:t>錾掉门框</a:t>
            </a:r>
            <a:r>
              <a:rPr sz="1000" kern="0" spc="0" dirty="0">
                <a:solidFill>
                  <a:srgbClr val="000000">
                    <a:alpha val="100000"/>
                  </a:srgbClr>
                </a:solidFill>
                <a:latin typeface="SimSun"/>
                <a:ea typeface="SimSun"/>
                <a:cs typeface="SimSun"/>
              </a:rPr>
              <a:t>锁定点处的金属，在锁定点的上、下间隙伸进撬扒工具试图松开锁舌；</a:t>
            </a:r>
            <a:endParaRPr lang="SimSun" altLang="SimSun" sz="1000" dirty="0"/>
          </a:p>
          <a:p>
            <a:pPr marL="279400" algn="l" rtl="0" eaLnBrk="0">
              <a:lnSpc>
                <a:spcPct val="96000"/>
              </a:lnSpc>
              <a:spcBef>
                <a:spcPts val="397"/>
              </a:spcBef>
              <a:tabLst/>
            </a:pPr>
            <a:r>
              <a:rPr sz="1000" kern="0" spc="-10" dirty="0">
                <a:solidFill>
                  <a:srgbClr val="000000">
                    <a:alpha val="100000"/>
                  </a:srgbClr>
                </a:solidFill>
                <a:latin typeface="Times New Roman"/>
                <a:ea typeface="Times New Roman"/>
                <a:cs typeface="Times New Roman"/>
              </a:rPr>
              <a:t>c)    </a:t>
            </a:r>
            <a:r>
              <a:rPr sz="1000" kern="0" spc="-10" dirty="0">
                <a:solidFill>
                  <a:srgbClr val="000000">
                    <a:alpha val="100000"/>
                  </a:srgbClr>
                </a:solidFill>
                <a:latin typeface="SimSun"/>
                <a:ea typeface="SimSun"/>
                <a:cs typeface="SimSun"/>
              </a:rPr>
              <a:t>钻掉锁芯、撬断锁体连接件从而卸掉锁具，</a:t>
            </a:r>
            <a:r>
              <a:rPr sz="1000" kern="0" spc="-20" dirty="0">
                <a:solidFill>
                  <a:srgbClr val="000000">
                    <a:alpha val="100000"/>
                  </a:srgbClr>
                </a:solidFill>
                <a:latin typeface="SimSun"/>
                <a:ea typeface="SimSun"/>
                <a:cs typeface="SimSun"/>
              </a:rPr>
              <a:t>拨动、拆掉锁具机构开启门扇；</a:t>
            </a:r>
            <a:endParaRPr lang="SimSun" altLang="SimSun" sz="1000" dirty="0"/>
          </a:p>
          <a:p>
            <a:pPr marL="279400" algn="l" rtl="0" eaLnBrk="0">
              <a:lnSpc>
                <a:spcPct val="113000"/>
              </a:lnSpc>
              <a:spcBef>
                <a:spcPts val="438"/>
              </a:spcBef>
              <a:tabLst/>
            </a:pPr>
            <a:r>
              <a:rPr sz="1000" kern="0" spc="0" dirty="0">
                <a:solidFill>
                  <a:srgbClr val="000000">
                    <a:alpha val="100000"/>
                  </a:srgbClr>
                </a:solidFill>
                <a:latin typeface="Times New Roman"/>
                <a:ea typeface="Times New Roman"/>
                <a:cs typeface="Times New Roman"/>
              </a:rPr>
              <a:t>d)    </a:t>
            </a:r>
            <a:r>
              <a:rPr sz="1000" kern="0" spc="0" dirty="0">
                <a:solidFill>
                  <a:srgbClr val="000000">
                    <a:alpha val="100000"/>
                  </a:srgbClr>
                </a:solidFill>
                <a:latin typeface="SimSun"/>
                <a:ea typeface="SimSun"/>
                <a:cs typeface="SimSun"/>
              </a:rPr>
              <a:t>用套筒或类似扳动工具对门把手施动扭矩，试图振开、冲断</a:t>
            </a:r>
            <a:r>
              <a:rPr sz="1000" kern="0" spc="-10" dirty="0">
                <a:solidFill>
                  <a:srgbClr val="000000">
                    <a:alpha val="100000"/>
                  </a:srgbClr>
                </a:solidFill>
                <a:latin typeface="SimSun"/>
                <a:ea typeface="SimSun"/>
                <a:cs typeface="SimSun"/>
              </a:rPr>
              <a:t>锁体内的锁定挡块或铆钉；         </a:t>
            </a:r>
            <a:r>
              <a:rPr sz="1000" kern="0" spc="20" dirty="0">
                <a:solidFill>
                  <a:srgbClr val="000000">
                    <a:alpha val="100000"/>
                  </a:srgbClr>
                </a:solidFill>
                <a:latin typeface="Times New Roman"/>
                <a:ea typeface="Times New Roman"/>
                <a:cs typeface="Times New Roman"/>
              </a:rPr>
              <a:t>e)    </a:t>
            </a:r>
            <a:r>
              <a:rPr sz="1000" kern="0" spc="20" dirty="0">
                <a:solidFill>
                  <a:srgbClr val="000000">
                    <a:alpha val="100000"/>
                  </a:srgbClr>
                </a:solidFill>
                <a:latin typeface="SimSun"/>
                <a:ea typeface="SimSun"/>
                <a:cs typeface="SimSun"/>
              </a:rPr>
              <a:t>制造工具通过门镜</a:t>
            </a:r>
            <a:r>
              <a:rPr sz="1000" kern="0" spc="10" dirty="0">
                <a:solidFill>
                  <a:srgbClr val="000000">
                    <a:alpha val="100000"/>
                  </a:srgbClr>
                </a:solidFill>
                <a:latin typeface="SimSun"/>
                <a:ea typeface="SimSun"/>
                <a:cs typeface="SimSun"/>
              </a:rPr>
              <a:t>试图打开锁具、开启门扇；</a:t>
            </a:r>
            <a:endParaRPr lang="SimSun" altLang="SimSun" sz="1000" dirty="0"/>
          </a:p>
          <a:p>
            <a:pPr marL="279400" algn="l" rtl="0" eaLnBrk="0">
              <a:lnSpc>
                <a:spcPct val="96000"/>
              </a:lnSpc>
              <a:spcBef>
                <a:spcPts val="449"/>
              </a:spcBef>
              <a:tabLst/>
            </a:pPr>
            <a:r>
              <a:rPr sz="1000" kern="0" spc="0" dirty="0">
                <a:solidFill>
                  <a:srgbClr val="000000">
                    <a:alpha val="100000"/>
                  </a:srgbClr>
                </a:solidFill>
                <a:latin typeface="Times New Roman"/>
                <a:ea typeface="Times New Roman"/>
                <a:cs typeface="Times New Roman"/>
              </a:rPr>
              <a:t>f)     </a:t>
            </a:r>
            <a:r>
              <a:rPr sz="1000" kern="0" spc="0" dirty="0">
                <a:solidFill>
                  <a:srgbClr val="000000">
                    <a:alpha val="100000"/>
                  </a:srgbClr>
                </a:solidFill>
                <a:latin typeface="SimSun"/>
                <a:ea typeface="SimSun"/>
                <a:cs typeface="SimSun"/>
              </a:rPr>
              <a:t>通过锁定栓上下间隙伸进的撬扒工具，试图松开锁舌；</a:t>
            </a:r>
            <a:endParaRPr lang="SimSun" altLang="SimSun" sz="1000" dirty="0"/>
          </a:p>
          <a:p>
            <a:pPr algn="l" rtl="0" eaLnBrk="0">
              <a:lnSpc>
                <a:spcPct val="123000"/>
              </a:lnSpc>
              <a:tabLst/>
            </a:pPr>
            <a:endParaRPr lang="Arial" altLang="Arial" sz="300" dirty="0"/>
          </a:p>
          <a:p>
            <a:pPr marL="279400" algn="l" rtl="0" eaLnBrk="0">
              <a:lnSpc>
                <a:spcPct val="96000"/>
              </a:lnSpc>
              <a:spcBef>
                <a:spcPts val="3"/>
              </a:spcBef>
              <a:tabLst/>
            </a:pPr>
            <a:r>
              <a:rPr sz="1000" kern="0" spc="0" dirty="0">
                <a:solidFill>
                  <a:srgbClr val="000000">
                    <a:alpha val="100000"/>
                  </a:srgbClr>
                </a:solidFill>
                <a:latin typeface="Times New Roman"/>
                <a:ea typeface="Times New Roman"/>
                <a:cs typeface="Times New Roman"/>
              </a:rPr>
              <a:t>g)    </a:t>
            </a:r>
            <a:r>
              <a:rPr sz="1000" kern="0" spc="0" dirty="0">
                <a:solidFill>
                  <a:srgbClr val="000000">
                    <a:alpha val="100000"/>
                  </a:srgbClr>
                </a:solidFill>
                <a:latin typeface="SimSun"/>
                <a:ea typeface="SimSun"/>
                <a:cs typeface="SimSun"/>
              </a:rPr>
              <a:t>通过对锁定栓实施锯</a:t>
            </a:r>
            <a:r>
              <a:rPr sz="1000" kern="0" spc="-10" dirty="0">
                <a:solidFill>
                  <a:srgbClr val="000000">
                    <a:alpha val="100000"/>
                  </a:srgbClr>
                </a:solidFill>
                <a:latin typeface="SimSun"/>
                <a:ea typeface="SimSun"/>
                <a:cs typeface="SimSun"/>
              </a:rPr>
              <a:t>、冲等操作，使之与门框脱开而打开门扇；</a:t>
            </a:r>
            <a:endParaRPr lang="SimSun" altLang="SimSun" sz="1000" dirty="0"/>
          </a:p>
        </p:txBody>
      </p:sp>
      <p:sp>
        <p:nvSpPr>
          <p:cNvPr id="116" name="textbox 116"/>
          <p:cNvSpPr/>
          <p:nvPr/>
        </p:nvSpPr>
        <p:spPr>
          <a:xfrm>
            <a:off x="939796" y="9873215"/>
            <a:ext cx="99060" cy="102235"/>
          </a:xfrm>
          <a:prstGeom prst="rect">
            <a:avLst/>
          </a:prstGeom>
        </p:spPr>
        <p:txBody>
          <a:bodyPr vert="horz" wrap="square" lIns="0" tIns="0" rIns="0" bIns="0"/>
          <a:lstStyle/>
          <a:p>
            <a:pPr algn="l" rtl="0" eaLnBrk="0">
              <a:lnSpc>
                <a:spcPct val="80825"/>
              </a:lnSpc>
              <a:tabLst/>
            </a:pPr>
            <a:endParaRPr lang="Arial" altLang="Arial" sz="100" dirty="0"/>
          </a:p>
          <a:p>
            <a:pPr marL="12700" algn="l" rtl="0" eaLnBrk="0">
              <a:lnSpc>
                <a:spcPct val="84000"/>
              </a:lnSpc>
              <a:tabLst/>
            </a:pPr>
            <a:r>
              <a:rPr sz="600" kern="0" spc="-20" dirty="0">
                <a:solidFill>
                  <a:srgbClr val="000000">
                    <a:alpha val="100000"/>
                  </a:srgbClr>
                </a:solidFill>
                <a:latin typeface="SimSun"/>
                <a:ea typeface="SimSun"/>
                <a:cs typeface="SimSun"/>
              </a:rPr>
              <a:t>10</a:t>
            </a:r>
            <a:endParaRPr lang="SimSun" altLang="SimSun" sz="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textbox 118"/>
          <p:cNvSpPr/>
          <p:nvPr/>
        </p:nvSpPr>
        <p:spPr>
          <a:xfrm>
            <a:off x="882669" y="918344"/>
            <a:ext cx="5885179" cy="3079750"/>
          </a:xfrm>
          <a:prstGeom prst="rect">
            <a:avLst/>
          </a:prstGeom>
        </p:spPr>
        <p:txBody>
          <a:bodyPr vert="horz" wrap="square" lIns="0" tIns="0" rIns="0" bIns="0"/>
          <a:lstStyle/>
          <a:p>
            <a:pPr algn="l" rtl="0" eaLnBrk="0">
              <a:lnSpc>
                <a:spcPct val="80738"/>
              </a:lnSpc>
              <a:tabLst/>
            </a:pPr>
            <a:endParaRPr lang="Arial" altLang="Arial" sz="100" dirty="0"/>
          </a:p>
          <a:p>
            <a:pPr marL="4897120" algn="l" rtl="0" eaLnBrk="0">
              <a:lnSpc>
                <a:spcPct val="79000"/>
              </a:lnSpc>
              <a:tabLst/>
            </a:pPr>
            <a:r>
              <a:rPr sz="1000" b="1" kern="0" spc="-20" dirty="0">
                <a:solidFill>
                  <a:srgbClr val="000000">
                    <a:alpha val="100000"/>
                  </a:srgbClr>
                </a:solidFill>
                <a:latin typeface="SimSun"/>
                <a:ea typeface="SimSun"/>
                <a:cs typeface="SimSun"/>
              </a:rPr>
              <a:t>GB</a:t>
            </a:r>
            <a:r>
              <a:rPr sz="1000" kern="0" spc="90" dirty="0">
                <a:solidFill>
                  <a:srgbClr val="000000">
                    <a:alpha val="100000"/>
                  </a:srgbClr>
                </a:solidFill>
                <a:latin typeface="SimSun"/>
                <a:ea typeface="SimSun"/>
                <a:cs typeface="SimSun"/>
              </a:rPr>
              <a:t>  </a:t>
            </a:r>
            <a:r>
              <a:rPr sz="1000" b="1" kern="0" spc="-20" dirty="0">
                <a:solidFill>
                  <a:srgbClr val="000000">
                    <a:alpha val="100000"/>
                  </a:srgbClr>
                </a:solidFill>
                <a:latin typeface="SimSun"/>
                <a:ea typeface="SimSun"/>
                <a:cs typeface="SimSun"/>
              </a:rPr>
              <a:t>17565—2022</a:t>
            </a:r>
            <a:endParaRPr lang="SimSun" altLang="SimSun" sz="1000" dirty="0"/>
          </a:p>
          <a:p>
            <a:pPr algn="l" rtl="0" eaLnBrk="0">
              <a:lnSpc>
                <a:spcPct val="108000"/>
              </a:lnSpc>
              <a:tabLst/>
            </a:pPr>
            <a:endParaRPr lang="Arial" altLang="Arial" sz="1000" dirty="0"/>
          </a:p>
          <a:p>
            <a:pPr marL="272415" algn="l" rtl="0" eaLnBrk="0">
              <a:lnSpc>
                <a:spcPct val="92000"/>
              </a:lnSpc>
              <a:spcBef>
                <a:spcPts val="301"/>
              </a:spcBef>
              <a:tabLst/>
            </a:pPr>
            <a:r>
              <a:rPr sz="1000" kern="0" spc="-10" dirty="0">
                <a:solidFill>
                  <a:srgbClr val="000000">
                    <a:alpha val="100000"/>
                  </a:srgbClr>
                </a:solidFill>
                <a:latin typeface="Times New Roman"/>
                <a:ea typeface="Times New Roman"/>
                <a:cs typeface="Times New Roman"/>
              </a:rPr>
              <a:t>h)    </a:t>
            </a:r>
            <a:r>
              <a:rPr sz="1000" kern="0" spc="-10" dirty="0">
                <a:solidFill>
                  <a:srgbClr val="000000">
                    <a:alpha val="100000"/>
                  </a:srgbClr>
                </a:solidFill>
                <a:latin typeface="SimSun"/>
                <a:ea typeface="SimSun"/>
                <a:cs typeface="SimSun"/>
              </a:rPr>
              <a:t>有利于破坏开启的其他</a:t>
            </a:r>
            <a:r>
              <a:rPr sz="1000" kern="0" spc="-20" dirty="0">
                <a:solidFill>
                  <a:srgbClr val="000000">
                    <a:alpha val="100000"/>
                  </a:srgbClr>
                </a:solidFill>
                <a:latin typeface="SimSun"/>
                <a:ea typeface="SimSun"/>
                <a:cs typeface="SimSun"/>
              </a:rPr>
              <a:t>方式、方法。</a:t>
            </a:r>
            <a:endParaRPr lang="SimSun" altLang="SimSun" sz="1000" dirty="0"/>
          </a:p>
          <a:p>
            <a:pPr marL="13970" algn="l" rtl="0" eaLnBrk="0">
              <a:lnSpc>
                <a:spcPct val="95000"/>
              </a:lnSpc>
              <a:spcBef>
                <a:spcPts val="1298"/>
              </a:spcBef>
              <a:tabLst/>
            </a:pPr>
            <a:r>
              <a:rPr sz="1000" b="1" kern="0" spc="-40" dirty="0">
                <a:solidFill>
                  <a:srgbClr val="000000">
                    <a:alpha val="100000"/>
                  </a:srgbClr>
                </a:solidFill>
                <a:latin typeface="SimHei"/>
                <a:ea typeface="SimHei"/>
                <a:cs typeface="SimHei"/>
                <a:hlinkClick xmlns:r="http://schemas.openxmlformats.org/officeDocument/2006/relationships" r:id="rId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6.9.4.3</a:t>
            </a:r>
            <a:r>
              <a:rPr sz="1000" kern="0" spc="40" dirty="0">
                <a:solidFill>
                  <a:srgbClr val="000000">
                    <a:alpha val="100000"/>
                  </a:srgbClr>
                </a:solidFill>
                <a:latin typeface="SimHei"/>
                <a:ea typeface="SimHei"/>
                <a:cs typeface="SimHei"/>
              </a:rPr>
              <a:t>  </a:t>
            </a:r>
            <a:r>
              <a:rPr sz="1000" b="1" kern="0" spc="-40" dirty="0">
                <a:solidFill>
                  <a:srgbClr val="000000">
                    <a:alpha val="100000"/>
                  </a:srgbClr>
                </a:solidFill>
                <a:latin typeface="SimHei"/>
                <a:ea typeface="SimHei"/>
                <a:cs typeface="SimHei"/>
              </a:rPr>
              <a:t>铰链破坏</a:t>
            </a:r>
            <a:endParaRPr lang="SimHei" altLang="SimHei" sz="1000" dirty="0"/>
          </a:p>
          <a:p>
            <a:pPr marL="272415" algn="l" rtl="0" eaLnBrk="0">
              <a:lnSpc>
                <a:spcPct val="95000"/>
              </a:lnSpc>
              <a:spcBef>
                <a:spcPts val="1274"/>
              </a:spcBef>
              <a:tabLst/>
            </a:pPr>
            <a:r>
              <a:rPr sz="1000" kern="0" spc="0" dirty="0">
                <a:solidFill>
                  <a:srgbClr val="000000">
                    <a:alpha val="100000"/>
                  </a:srgbClr>
                </a:solidFill>
                <a:latin typeface="SimSun"/>
                <a:ea typeface="SimSun"/>
                <a:cs typeface="SimSun"/>
              </a:rPr>
              <a:t>对铰链进行以下一种</a:t>
            </a:r>
            <a:r>
              <a:rPr sz="1000" kern="0" spc="-10" dirty="0">
                <a:solidFill>
                  <a:srgbClr val="000000">
                    <a:alpha val="100000"/>
                  </a:srgbClr>
                </a:solidFill>
                <a:latin typeface="SimSun"/>
                <a:ea typeface="SimSun"/>
                <a:cs typeface="SimSun"/>
              </a:rPr>
              <a:t>或多种破坏：</a:t>
            </a:r>
            <a:endParaRPr lang="SimSun" altLang="SimSun" sz="1000" dirty="0"/>
          </a:p>
          <a:p>
            <a:pPr marL="272415" algn="l" rtl="0" eaLnBrk="0">
              <a:lnSpc>
                <a:spcPct val="92000"/>
              </a:lnSpc>
              <a:spcBef>
                <a:spcPts val="295"/>
              </a:spcBef>
              <a:tabLst/>
            </a:pPr>
            <a:r>
              <a:rPr sz="1000" kern="0" spc="0" dirty="0">
                <a:solidFill>
                  <a:srgbClr val="000000">
                    <a:alpha val="100000"/>
                  </a:srgbClr>
                </a:solidFill>
                <a:latin typeface="Times New Roman"/>
                <a:ea typeface="Times New Roman"/>
                <a:cs typeface="Times New Roman"/>
              </a:rPr>
              <a:t>a)    </a:t>
            </a:r>
            <a:r>
              <a:rPr sz="1000" kern="0" spc="0" dirty="0">
                <a:solidFill>
                  <a:srgbClr val="000000">
                    <a:alpha val="100000"/>
                  </a:srgbClr>
                </a:solidFill>
                <a:latin typeface="SimSun"/>
                <a:ea typeface="SimSun"/>
                <a:cs typeface="SimSun"/>
              </a:rPr>
              <a:t>用撬扒工具拆卸门铰链，从铰链边</a:t>
            </a:r>
            <a:r>
              <a:rPr sz="1000" kern="0" spc="-10" dirty="0">
                <a:solidFill>
                  <a:srgbClr val="000000">
                    <a:alpha val="100000"/>
                  </a:srgbClr>
                </a:solidFill>
                <a:latin typeface="SimSun"/>
                <a:ea typeface="SimSun"/>
                <a:cs typeface="SimSun"/>
              </a:rPr>
              <a:t>打开门扇；</a:t>
            </a:r>
            <a:endParaRPr lang="SimSun" altLang="SimSun" sz="1000" dirty="0"/>
          </a:p>
          <a:p>
            <a:pPr marL="272415" algn="l" rtl="0" eaLnBrk="0">
              <a:lnSpc>
                <a:spcPct val="89000"/>
              </a:lnSpc>
              <a:spcBef>
                <a:spcPts val="506"/>
              </a:spcBef>
              <a:tabLst/>
            </a:pPr>
            <a:r>
              <a:rPr sz="1000" kern="0" spc="0" dirty="0">
                <a:solidFill>
                  <a:srgbClr val="000000">
                    <a:alpha val="100000"/>
                  </a:srgbClr>
                </a:solidFill>
                <a:latin typeface="Times New Roman"/>
                <a:ea typeface="Times New Roman"/>
                <a:cs typeface="Times New Roman"/>
              </a:rPr>
              <a:t>b)    </a:t>
            </a:r>
            <a:r>
              <a:rPr sz="1000" kern="0" spc="0" dirty="0">
                <a:solidFill>
                  <a:srgbClr val="000000">
                    <a:alpha val="100000"/>
                  </a:srgbClr>
                </a:solidFill>
                <a:latin typeface="SimSun"/>
                <a:ea typeface="SimSun"/>
                <a:cs typeface="SimSun"/>
              </a:rPr>
              <a:t>对铰链实施冲击、錾切，破坏铰链转轴或铰链其他</a:t>
            </a:r>
            <a:r>
              <a:rPr sz="1000" kern="0" spc="-10" dirty="0">
                <a:solidFill>
                  <a:srgbClr val="000000">
                    <a:alpha val="100000"/>
                  </a:srgbClr>
                </a:solidFill>
                <a:latin typeface="SimSun"/>
                <a:ea typeface="SimSun"/>
                <a:cs typeface="SimSun"/>
              </a:rPr>
              <a:t>部分而将门扇打开；</a:t>
            </a:r>
            <a:endParaRPr lang="SimSun" altLang="SimSun" sz="1000" dirty="0"/>
          </a:p>
          <a:p>
            <a:pPr marL="272415" algn="l" rtl="0" eaLnBrk="0">
              <a:lnSpc>
                <a:spcPts val="1499"/>
              </a:lnSpc>
              <a:tabLst/>
            </a:pPr>
            <a:r>
              <a:rPr sz="1000" kern="0" spc="-20" dirty="0">
                <a:solidFill>
                  <a:srgbClr val="000000">
                    <a:alpha val="100000"/>
                  </a:srgbClr>
                </a:solidFill>
                <a:latin typeface="Times New Roman"/>
                <a:ea typeface="Times New Roman"/>
                <a:cs typeface="Times New Roman"/>
              </a:rPr>
              <a:t>c)</a:t>
            </a:r>
            <a:r>
              <a:rPr sz="1000" kern="0" spc="40" dirty="0">
                <a:solidFill>
                  <a:srgbClr val="000000">
                    <a:alpha val="100000"/>
                  </a:srgbClr>
                </a:solidFill>
                <a:latin typeface="Times New Roman"/>
                <a:ea typeface="Times New Roman"/>
                <a:cs typeface="Times New Roman"/>
              </a:rPr>
              <a:t>    </a:t>
            </a:r>
            <a:r>
              <a:rPr sz="1000" kern="0" spc="-20" dirty="0">
                <a:solidFill>
                  <a:srgbClr val="000000">
                    <a:alpha val="100000"/>
                  </a:srgbClr>
                </a:solidFill>
                <a:latin typeface="SimSun"/>
                <a:ea typeface="SimSun"/>
                <a:cs typeface="SimSun"/>
              </a:rPr>
              <a:t>有利于破坏开启的其他方式、</a:t>
            </a:r>
            <a:r>
              <a:rPr sz="1000" kern="0" spc="-30" dirty="0">
                <a:solidFill>
                  <a:srgbClr val="000000">
                    <a:alpha val="100000"/>
                  </a:srgbClr>
                </a:solidFill>
                <a:latin typeface="SimSun"/>
                <a:ea typeface="SimSun"/>
                <a:cs typeface="SimSun"/>
              </a:rPr>
              <a:t>方法。</a:t>
            </a:r>
            <a:endParaRPr lang="SimSun" altLang="SimSun" sz="1000" dirty="0"/>
          </a:p>
          <a:p>
            <a:pPr marL="13970" algn="l" rtl="0" eaLnBrk="0">
              <a:lnSpc>
                <a:spcPct val="95000"/>
              </a:lnSpc>
              <a:spcBef>
                <a:spcPts val="1374"/>
              </a:spcBef>
              <a:tabLst/>
            </a:pPr>
            <a:r>
              <a:rPr sz="1000" b="1" kern="0" spc="0" dirty="0">
                <a:solidFill>
                  <a:srgbClr val="000000">
                    <a:alpha val="100000"/>
                  </a:srgbClr>
                </a:solidFill>
                <a:latin typeface="SimHei"/>
                <a:ea typeface="SimHei"/>
                <a:cs typeface="SimHei"/>
              </a:rPr>
              <a:t>6.10</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防闯入性能试验</a:t>
            </a:r>
            <a:endParaRPr lang="SimHei" altLang="SimHei" sz="1000" dirty="0"/>
          </a:p>
          <a:p>
            <a:pPr marL="12700" indent="259715" algn="l" rtl="0" eaLnBrk="0">
              <a:lnSpc>
                <a:spcPct val="121000"/>
              </a:lnSpc>
              <a:spcBef>
                <a:spcPts val="1256"/>
              </a:spcBef>
              <a:tabLst/>
            </a:pPr>
            <a:r>
              <a:rPr sz="1000" kern="0" spc="30" dirty="0">
                <a:solidFill>
                  <a:srgbClr val="000000">
                    <a:alpha val="100000"/>
                  </a:srgbClr>
                </a:solidFill>
                <a:latin typeface="SimSun"/>
                <a:ea typeface="SimSun"/>
                <a:cs typeface="SimSun"/>
              </a:rPr>
              <a:t>将被试件安装在试验设备上，松开锁舌，使防闯入装置处于工作状态。吊架横梁连接15</a:t>
            </a:r>
            <a:r>
              <a:rPr sz="1000" kern="0" spc="20" dirty="0">
                <a:solidFill>
                  <a:srgbClr val="000000">
                    <a:alpha val="100000"/>
                  </a:srgbClr>
                </a:solidFill>
                <a:latin typeface="SimSun"/>
                <a:ea typeface="SimSun"/>
                <a:cs typeface="SimSun"/>
              </a:rPr>
              <a:t>00 </a:t>
            </a:r>
            <a:r>
              <a:rPr sz="1000" kern="0" spc="0" dirty="0">
                <a:solidFill>
                  <a:srgbClr val="000000">
                    <a:alpha val="100000"/>
                  </a:srgbClr>
                </a:solidFill>
                <a:latin typeface="Times New Roman"/>
                <a:ea typeface="Times New Roman"/>
                <a:cs typeface="Times New Roman"/>
              </a:rPr>
              <a:t>mm</a:t>
            </a:r>
            <a:r>
              <a:rPr sz="1000" kern="0" spc="200" dirty="0">
                <a:solidFill>
                  <a:srgbClr val="000000">
                    <a:alpha val="100000"/>
                  </a:srgbClr>
                </a:solidFill>
                <a:latin typeface="Times New Roman"/>
                <a:ea typeface="Times New Roman"/>
                <a:cs typeface="Times New Roman"/>
              </a:rPr>
              <a:t> </a:t>
            </a:r>
            <a:r>
              <a:rPr sz="1000" kern="0" spc="20" dirty="0">
                <a:solidFill>
                  <a:srgbClr val="000000">
                    <a:alpha val="100000"/>
                  </a:srgbClr>
                </a:solidFill>
                <a:latin typeface="SimSun"/>
                <a:ea typeface="SimSun"/>
                <a:cs typeface="SimSun"/>
              </a:rPr>
              <a:t>长 </a:t>
            </a:r>
            <a:r>
              <a:rPr sz="1000" kern="0" spc="20" dirty="0">
                <a:solidFill>
                  <a:srgbClr val="000000">
                    <a:alpha val="100000"/>
                  </a:srgbClr>
                </a:solidFill>
                <a:latin typeface="SimSun"/>
                <a:ea typeface="SimSun"/>
                <a:cs typeface="SimSun"/>
              </a:rPr>
              <a:t>的绳索，绳索端连接30 </a:t>
            </a:r>
            <a:r>
              <a:rPr sz="1000" kern="0" spc="0" dirty="0">
                <a:solidFill>
                  <a:srgbClr val="000000">
                    <a:alpha val="100000"/>
                  </a:srgbClr>
                </a:solidFill>
                <a:latin typeface="Times New Roman"/>
                <a:ea typeface="Times New Roman"/>
                <a:cs typeface="Times New Roman"/>
              </a:rPr>
              <a:t>kg</a:t>
            </a:r>
            <a:r>
              <a:rPr sz="1000" kern="0" spc="20" dirty="0">
                <a:solidFill>
                  <a:srgbClr val="000000">
                    <a:alpha val="100000"/>
                  </a:srgbClr>
                </a:solidFill>
                <a:latin typeface="Times New Roman"/>
                <a:ea typeface="Times New Roman"/>
                <a:cs typeface="Times New Roman"/>
              </a:rPr>
              <a:t> </a:t>
            </a:r>
            <a:r>
              <a:rPr sz="1000" kern="0" spc="20" dirty="0">
                <a:solidFill>
                  <a:srgbClr val="000000">
                    <a:alpha val="100000"/>
                  </a:srgbClr>
                </a:solidFill>
                <a:latin typeface="SimSun"/>
                <a:ea typeface="SimSun"/>
                <a:cs typeface="SimSun"/>
              </a:rPr>
              <a:t>的球形沙袋作为悬摆，悬摆位置与落点的高度差为800 </a:t>
            </a:r>
            <a:r>
              <a:rPr sz="1000" kern="0" spc="0" dirty="0">
                <a:solidFill>
                  <a:srgbClr val="000000">
                    <a:alpha val="100000"/>
                  </a:srgbClr>
                </a:solidFill>
                <a:latin typeface="Times New Roman"/>
                <a:ea typeface="Times New Roman"/>
                <a:cs typeface="Times New Roman"/>
              </a:rPr>
              <a:t>mm</a:t>
            </a:r>
            <a:r>
              <a:rPr sz="1000" kern="0" spc="10" dirty="0">
                <a:solidFill>
                  <a:srgbClr val="000000">
                    <a:alpha val="100000"/>
                  </a:srgbClr>
                </a:solidFill>
                <a:latin typeface="Times New Roman"/>
                <a:ea typeface="Times New Roman"/>
                <a:cs typeface="Times New Roman"/>
              </a:rPr>
              <a:t>,</a:t>
            </a:r>
            <a:r>
              <a:rPr sz="1000" kern="0" spc="15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沙袋冲击点为被 </a:t>
            </a:r>
            <a:r>
              <a:rPr sz="1000" kern="0" spc="40" dirty="0">
                <a:solidFill>
                  <a:srgbClr val="000000">
                    <a:alpha val="100000"/>
                  </a:srgbClr>
                </a:solidFill>
                <a:latin typeface="SimSun"/>
                <a:ea typeface="SimSun"/>
                <a:cs typeface="SimSun"/>
              </a:rPr>
              <a:t>试件下</a:t>
            </a:r>
            <a:r>
              <a:rPr sz="1000" kern="0" spc="-270" dirty="0">
                <a:solidFill>
                  <a:srgbClr val="000000">
                    <a:alpha val="100000"/>
                  </a:srgbClr>
                </a:solidFill>
                <a:latin typeface="SimSun"/>
                <a:ea typeface="SimSun"/>
                <a:cs typeface="SimSun"/>
              </a:rPr>
              <a:t> </a:t>
            </a:r>
            <a:r>
              <a:rPr sz="1000" kern="0" spc="40" dirty="0">
                <a:solidFill>
                  <a:srgbClr val="000000">
                    <a:alpha val="100000"/>
                  </a:srgbClr>
                </a:solidFill>
                <a:latin typeface="Times New Roman"/>
                <a:ea typeface="Times New Roman"/>
                <a:cs typeface="Times New Roman"/>
              </a:rPr>
              <a:t>H/2   </a:t>
            </a:r>
            <a:r>
              <a:rPr sz="1000" kern="0" spc="40" dirty="0">
                <a:solidFill>
                  <a:srgbClr val="000000">
                    <a:alpha val="100000"/>
                  </a:srgbClr>
                </a:solidFill>
                <a:latin typeface="SimSun"/>
                <a:ea typeface="SimSun"/>
                <a:cs typeface="SimSun"/>
              </a:rPr>
              <a:t>部位，见图2。连续冲击3次，冲击间隔时间为30</a:t>
            </a:r>
            <a:r>
              <a:rPr sz="1000" kern="0" spc="40" dirty="0">
                <a:solidFill>
                  <a:srgbClr val="000000">
                    <a:alpha val="100000"/>
                  </a:srgbClr>
                </a:solidFill>
                <a:latin typeface="Times New Roman"/>
                <a:ea typeface="Times New Roman"/>
                <a:cs typeface="Times New Roman"/>
              </a:rPr>
              <a:t>s</a:t>
            </a:r>
            <a:r>
              <a:rPr sz="1000" kern="0" spc="-11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。试验后，检查防闯入装置的外观</a:t>
            </a:r>
            <a:r>
              <a:rPr sz="1000" kern="0" spc="30" dirty="0">
                <a:solidFill>
                  <a:srgbClr val="000000">
                    <a:alpha val="100000"/>
                  </a:srgbClr>
                </a:solidFill>
                <a:latin typeface="SimSun"/>
                <a:ea typeface="SimSun"/>
                <a:cs typeface="SimSun"/>
              </a:rPr>
              <a:t>及功</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能，判定结果是否符合5.10 的要求</a:t>
            </a:r>
            <a:r>
              <a:rPr sz="1000" kern="0" spc="-20" dirty="0">
                <a:solidFill>
                  <a:srgbClr val="000000">
                    <a:alpha val="100000"/>
                  </a:srgbClr>
                </a:solidFill>
                <a:latin typeface="SimSun"/>
                <a:ea typeface="SimSun"/>
                <a:cs typeface="SimSun"/>
              </a:rPr>
              <a:t>。</a:t>
            </a:r>
            <a:endParaRPr lang="SimSun" altLang="SimSun" sz="1000" dirty="0"/>
          </a:p>
          <a:p>
            <a:pPr algn="l" rtl="0" eaLnBrk="0">
              <a:lnSpc>
                <a:spcPct val="100000"/>
              </a:lnSpc>
              <a:tabLst/>
            </a:pPr>
            <a:endParaRPr lang="Arial" altLang="Arial" sz="300" dirty="0"/>
          </a:p>
          <a:p>
            <a:pPr algn="r" rtl="0" eaLnBrk="0">
              <a:lnSpc>
                <a:spcPct val="95000"/>
              </a:lnSpc>
              <a:spcBef>
                <a:spcPts val="1"/>
              </a:spcBef>
              <a:tabLst/>
            </a:pPr>
            <a:r>
              <a:rPr sz="1000" kern="0" spc="-90" dirty="0">
                <a:solidFill>
                  <a:srgbClr val="000000">
                    <a:alpha val="100000"/>
                  </a:srgbClr>
                </a:solidFill>
                <a:latin typeface="SimSun"/>
                <a:ea typeface="SimSun"/>
                <a:cs typeface="SimSun"/>
              </a:rPr>
              <a:t>单位</a:t>
            </a:r>
            <a:r>
              <a:rPr sz="1000" kern="0" spc="-80" dirty="0">
                <a:solidFill>
                  <a:srgbClr val="000000">
                    <a:alpha val="100000"/>
                  </a:srgbClr>
                </a:solidFill>
                <a:latin typeface="SimSun"/>
                <a:ea typeface="SimSun"/>
                <a:cs typeface="SimSun"/>
              </a:rPr>
              <a:t>为毫</a:t>
            </a:r>
            <a:r>
              <a:rPr sz="1000" kern="0" spc="-60" dirty="0">
                <a:solidFill>
                  <a:srgbClr val="000000">
                    <a:alpha val="100000"/>
                  </a:srgbClr>
                </a:solidFill>
                <a:latin typeface="SimSun"/>
                <a:ea typeface="SimSun"/>
                <a:cs typeface="SimSun"/>
              </a:rPr>
              <a:t>米</a:t>
            </a:r>
            <a:endParaRPr lang="SimSun" altLang="SimSun" sz="1000" dirty="0"/>
          </a:p>
        </p:txBody>
      </p:sp>
      <p:sp>
        <p:nvSpPr>
          <p:cNvPr id="120" name="textbox 120"/>
          <p:cNvSpPr/>
          <p:nvPr/>
        </p:nvSpPr>
        <p:spPr>
          <a:xfrm>
            <a:off x="882669" y="6691618"/>
            <a:ext cx="5906134" cy="2297429"/>
          </a:xfrm>
          <a:prstGeom prst="rect">
            <a:avLst/>
          </a:prstGeom>
        </p:spPr>
        <p:txBody>
          <a:bodyPr vert="horz" wrap="square" lIns="0" tIns="0" rIns="0" bIns="0"/>
          <a:lstStyle/>
          <a:p>
            <a:pPr algn="l" rtl="0" eaLnBrk="0">
              <a:lnSpc>
                <a:spcPct val="78919"/>
              </a:lnSpc>
              <a:tabLst/>
            </a:pPr>
            <a:endParaRPr lang="Arial" altLang="Arial" sz="100" dirty="0"/>
          </a:p>
          <a:p>
            <a:pPr marL="240665" algn="l" rtl="0" eaLnBrk="0">
              <a:lnSpc>
                <a:spcPct val="93000"/>
              </a:lnSpc>
              <a:tabLst/>
            </a:pPr>
            <a:r>
              <a:rPr sz="900" kern="0" spc="-70" dirty="0">
                <a:solidFill>
                  <a:srgbClr val="000000">
                    <a:alpha val="100000"/>
                  </a:srgbClr>
                </a:solidFill>
                <a:latin typeface="SimSun"/>
                <a:ea typeface="SimSun"/>
                <a:cs typeface="SimSun"/>
              </a:rPr>
              <a:t>标引序号说明：</a:t>
            </a:r>
            <a:endParaRPr lang="SimSun" altLang="SimSun" sz="900" dirty="0"/>
          </a:p>
          <a:p>
            <a:pPr marL="240665" algn="l" rtl="0" eaLnBrk="0">
              <a:lnSpc>
                <a:spcPts val="1461"/>
              </a:lnSpc>
              <a:tabLst/>
            </a:pPr>
            <a:r>
              <a:rPr sz="900" kern="0" spc="-60" dirty="0">
                <a:solidFill>
                  <a:srgbClr val="000000">
                    <a:alpha val="100000"/>
                  </a:srgbClr>
                </a:solidFill>
                <a:latin typeface="SimSun"/>
                <a:ea typeface="SimSun"/>
                <a:cs typeface="SimSun"/>
              </a:rPr>
              <a:t>1</a:t>
            </a:r>
            <a:r>
              <a:rPr sz="900" kern="0" spc="40" dirty="0">
                <a:solidFill>
                  <a:srgbClr val="000000">
                    <a:alpha val="100000"/>
                  </a:srgbClr>
                </a:solidFill>
                <a:latin typeface="SimSun"/>
                <a:ea typeface="SimSun"/>
                <a:cs typeface="SimSun"/>
              </a:rPr>
              <a:t> </a:t>
            </a:r>
            <a:r>
              <a:rPr sz="900" kern="0" spc="-60" dirty="0">
                <a:solidFill>
                  <a:srgbClr val="000000">
                    <a:alpha val="100000"/>
                  </a:srgbClr>
                </a:solidFill>
                <a:latin typeface="SimSun"/>
                <a:ea typeface="SimSun"/>
                <a:cs typeface="SimSun"/>
              </a:rPr>
              <a:t>——沙袋；</a:t>
            </a:r>
            <a:endParaRPr lang="SimSun" altLang="SimSun" sz="900" dirty="0"/>
          </a:p>
          <a:p>
            <a:pPr marL="240665" algn="l" rtl="0" eaLnBrk="0">
              <a:lnSpc>
                <a:spcPts val="1123"/>
              </a:lnSpc>
              <a:spcBef>
                <a:spcPts val="340"/>
              </a:spcBef>
              <a:tabLst/>
            </a:pPr>
            <a:r>
              <a:rPr sz="900" kern="0" spc="-60" dirty="0">
                <a:solidFill>
                  <a:srgbClr val="000000">
                    <a:alpha val="100000"/>
                  </a:srgbClr>
                </a:solidFill>
                <a:latin typeface="SimSun"/>
                <a:ea typeface="SimSun"/>
                <a:cs typeface="SimSun"/>
              </a:rPr>
              <a:t>2</a:t>
            </a:r>
            <a:r>
              <a:rPr sz="900" kern="0" spc="40" dirty="0">
                <a:solidFill>
                  <a:srgbClr val="000000">
                    <a:alpha val="100000"/>
                  </a:srgbClr>
                </a:solidFill>
                <a:latin typeface="SimSun"/>
                <a:ea typeface="SimSun"/>
                <a:cs typeface="SimSun"/>
              </a:rPr>
              <a:t> </a:t>
            </a:r>
            <a:r>
              <a:rPr sz="900" kern="0" spc="-60" dirty="0">
                <a:solidFill>
                  <a:srgbClr val="000000">
                    <a:alpha val="100000"/>
                  </a:srgbClr>
                </a:solidFill>
                <a:latin typeface="SimSun"/>
                <a:ea typeface="SimSun"/>
                <a:cs typeface="SimSun"/>
              </a:rPr>
              <a:t>——试件；</a:t>
            </a:r>
            <a:endParaRPr lang="SimSun" altLang="SimSun" sz="900" dirty="0"/>
          </a:p>
          <a:p>
            <a:pPr marL="240665" algn="l" rtl="0" eaLnBrk="0">
              <a:lnSpc>
                <a:spcPts val="1123"/>
              </a:lnSpc>
              <a:spcBef>
                <a:spcPts val="376"/>
              </a:spcBef>
              <a:tabLst/>
            </a:pPr>
            <a:r>
              <a:rPr sz="900" kern="0" spc="-30" dirty="0">
                <a:solidFill>
                  <a:srgbClr val="000000">
                    <a:alpha val="100000"/>
                  </a:srgbClr>
                </a:solidFill>
                <a:latin typeface="Times New Roman"/>
                <a:ea typeface="Times New Roman"/>
                <a:cs typeface="Times New Roman"/>
              </a:rPr>
              <a:t>H——</a:t>
            </a:r>
            <a:r>
              <a:rPr sz="900" kern="0" spc="-30" dirty="0">
                <a:solidFill>
                  <a:srgbClr val="000000">
                    <a:alpha val="100000"/>
                  </a:srgbClr>
                </a:solidFill>
                <a:latin typeface="SimSun"/>
                <a:ea typeface="SimSun"/>
                <a:cs typeface="SimSun"/>
              </a:rPr>
              <a:t>试件高度。</a:t>
            </a:r>
            <a:endParaRPr lang="SimSun" altLang="SimSun" sz="900" dirty="0"/>
          </a:p>
          <a:p>
            <a:pPr marL="2293620" algn="l" rtl="0" eaLnBrk="0">
              <a:lnSpc>
                <a:spcPct val="95000"/>
              </a:lnSpc>
              <a:spcBef>
                <a:spcPts val="1161"/>
              </a:spcBef>
              <a:tabLst/>
            </a:pPr>
            <a:r>
              <a:rPr sz="1000" b="1" kern="0" spc="0" dirty="0">
                <a:solidFill>
                  <a:srgbClr val="000000">
                    <a:alpha val="100000"/>
                  </a:srgbClr>
                </a:solidFill>
                <a:latin typeface="SimHei"/>
                <a:ea typeface="SimHei"/>
                <a:cs typeface="SimHei"/>
              </a:rPr>
              <a:t>图</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2</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防闯入性能试验</a:t>
            </a:r>
            <a:endParaRPr lang="SimHei" altLang="SimHei" sz="1000" dirty="0"/>
          </a:p>
          <a:p>
            <a:pPr algn="l" rtl="0" eaLnBrk="0">
              <a:lnSpc>
                <a:spcPct val="138000"/>
              </a:lnSpc>
              <a:tabLst/>
            </a:pPr>
            <a:endParaRPr lang="Arial" altLang="Arial" sz="1000" dirty="0"/>
          </a:p>
          <a:p>
            <a:pPr marL="13970" algn="l" rtl="0" eaLnBrk="0">
              <a:lnSpc>
                <a:spcPct val="95000"/>
              </a:lnSpc>
              <a:spcBef>
                <a:spcPts val="304"/>
              </a:spcBef>
              <a:tabLst/>
            </a:pPr>
            <a:r>
              <a:rPr sz="1000" b="1" kern="0" spc="20" dirty="0">
                <a:solidFill>
                  <a:srgbClr val="000000">
                    <a:alpha val="100000"/>
                  </a:srgbClr>
                </a:solidFill>
                <a:latin typeface="SimHei"/>
                <a:ea typeface="SimHei"/>
                <a:cs typeface="SimHei"/>
              </a:rPr>
              <a:t>6.11</a:t>
            </a:r>
            <a:r>
              <a:rPr sz="1000" kern="0" spc="33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软冲击性能试</a:t>
            </a:r>
            <a:r>
              <a:rPr sz="1000" b="1" kern="0" spc="10" dirty="0">
                <a:solidFill>
                  <a:srgbClr val="000000">
                    <a:alpha val="100000"/>
                  </a:srgbClr>
                </a:solidFill>
                <a:latin typeface="SimHei"/>
                <a:ea typeface="SimHei"/>
                <a:cs typeface="SimHei"/>
              </a:rPr>
              <a:t>验</a:t>
            </a:r>
            <a:endParaRPr lang="SimHei" altLang="SimHei" sz="1000" dirty="0"/>
          </a:p>
          <a:p>
            <a:pPr algn="l" rtl="0" eaLnBrk="0">
              <a:lnSpc>
                <a:spcPct val="107000"/>
              </a:lnSpc>
              <a:tabLst/>
            </a:pPr>
            <a:endParaRPr lang="Arial" altLang="Arial" sz="900" dirty="0"/>
          </a:p>
          <a:p>
            <a:pPr marL="12700" indent="259715" algn="l" rtl="0" eaLnBrk="0">
              <a:lnSpc>
                <a:spcPct val="123000"/>
              </a:lnSpc>
              <a:spcBef>
                <a:spcPts val="4"/>
              </a:spcBef>
              <a:tabLst/>
            </a:pPr>
            <a:r>
              <a:rPr sz="1000" kern="0" spc="20" dirty="0">
                <a:solidFill>
                  <a:srgbClr val="000000">
                    <a:alpha val="100000"/>
                  </a:srgbClr>
                </a:solidFill>
                <a:latin typeface="SimSun"/>
                <a:ea typeface="SimSun"/>
                <a:cs typeface="SimSun"/>
              </a:rPr>
              <a:t>将被试件安装在试验设备上，吊架横梁连接1500 </a:t>
            </a:r>
            <a:r>
              <a:rPr sz="1000" kern="0" spc="0" dirty="0">
                <a:solidFill>
                  <a:srgbClr val="000000">
                    <a:alpha val="100000"/>
                  </a:srgbClr>
                </a:solidFill>
                <a:latin typeface="Times New Roman"/>
                <a:ea typeface="Times New Roman"/>
                <a:cs typeface="Times New Roman"/>
              </a:rPr>
              <a:t>mm</a:t>
            </a:r>
            <a:r>
              <a:rPr sz="1000" kern="0" spc="150" dirty="0">
                <a:solidFill>
                  <a:srgbClr val="000000">
                    <a:alpha val="100000"/>
                  </a:srgbClr>
                </a:solidFill>
                <a:latin typeface="Times New Roman"/>
                <a:ea typeface="Times New Roman"/>
                <a:cs typeface="Times New Roman"/>
              </a:rPr>
              <a:t> </a:t>
            </a:r>
            <a:r>
              <a:rPr sz="1000" kern="0" spc="20" dirty="0">
                <a:solidFill>
                  <a:srgbClr val="000000">
                    <a:alpha val="100000"/>
                  </a:srgbClr>
                </a:solidFill>
                <a:latin typeface="SimSun"/>
                <a:ea typeface="SimSun"/>
                <a:cs typeface="SimSun"/>
              </a:rPr>
              <a:t>长的</a:t>
            </a:r>
            <a:r>
              <a:rPr sz="1000" kern="0" spc="10" dirty="0">
                <a:solidFill>
                  <a:srgbClr val="000000">
                    <a:alpha val="100000"/>
                  </a:srgbClr>
                </a:solidFill>
                <a:latin typeface="SimSun"/>
                <a:ea typeface="SimSun"/>
                <a:cs typeface="SimSun"/>
              </a:rPr>
              <a:t>绳索，30 </a:t>
            </a:r>
            <a:r>
              <a:rPr sz="1000" kern="0" spc="0" dirty="0">
                <a:solidFill>
                  <a:srgbClr val="000000">
                    <a:alpha val="100000"/>
                  </a:srgbClr>
                </a:solidFill>
                <a:latin typeface="Times New Roman"/>
                <a:ea typeface="Times New Roman"/>
                <a:cs typeface="Times New Roman"/>
              </a:rPr>
              <a:t>kg</a:t>
            </a:r>
            <a:r>
              <a:rPr sz="1000" kern="0" spc="1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球形沙袋作为悬摆，悬摆位</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置与落点的高度差为</a:t>
            </a:r>
            <a:r>
              <a:rPr sz="1000" kern="0" spc="30" dirty="0">
                <a:solidFill>
                  <a:srgbClr val="000000">
                    <a:alpha val="100000"/>
                  </a:srgbClr>
                </a:solidFill>
                <a:latin typeface="SimSun"/>
                <a:ea typeface="SimSun"/>
                <a:cs typeface="SimSun"/>
              </a:rPr>
              <a:t>800</a:t>
            </a:r>
            <a:r>
              <a:rPr sz="1000" kern="0" spc="0" dirty="0">
                <a:solidFill>
                  <a:srgbClr val="000000">
                    <a:alpha val="100000"/>
                  </a:srgbClr>
                </a:solidFill>
                <a:latin typeface="Times New Roman"/>
                <a:ea typeface="Times New Roman"/>
                <a:cs typeface="Times New Roman"/>
              </a:rPr>
              <a:t>mm</a:t>
            </a:r>
            <a:r>
              <a:rPr sz="1000" kern="0" spc="-11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a:t>
            </a:r>
            <a:r>
              <a:rPr sz="1000" kern="0" spc="-25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沙袋冲击方向沿门扇开启方向，冲击点为被试件下</a:t>
            </a:r>
            <a:r>
              <a:rPr sz="1000" kern="0" spc="-270" dirty="0">
                <a:solidFill>
                  <a:srgbClr val="000000">
                    <a:alpha val="100000"/>
                  </a:srgbClr>
                </a:solidFill>
                <a:latin typeface="SimSun"/>
                <a:ea typeface="SimSun"/>
                <a:cs typeface="SimSun"/>
              </a:rPr>
              <a:t> </a:t>
            </a:r>
            <a:r>
              <a:rPr sz="1000" kern="0" spc="30" dirty="0">
                <a:solidFill>
                  <a:srgbClr val="000000">
                    <a:alpha val="100000"/>
                  </a:srgbClr>
                </a:solidFill>
                <a:latin typeface="Times New Roman"/>
                <a:ea typeface="Times New Roman"/>
                <a:cs typeface="Times New Roman"/>
              </a:rPr>
              <a:t>H/3   </a:t>
            </a:r>
            <a:r>
              <a:rPr sz="1000" kern="0" spc="30" dirty="0">
                <a:solidFill>
                  <a:srgbClr val="000000">
                    <a:alpha val="100000"/>
                  </a:srgbClr>
                </a:solidFill>
                <a:latin typeface="SimSun"/>
                <a:ea typeface="SimSun"/>
                <a:cs typeface="SimSun"/>
              </a:rPr>
              <a:t>部位，见图3。</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对处于锁定状态的防盗门连续冲击9次，每次冲击间隔时间不超过1</a:t>
            </a:r>
            <a:r>
              <a:rPr sz="1000" kern="0" spc="-26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min</a:t>
            </a:r>
            <a:r>
              <a:rPr sz="1000" kern="0" spc="-12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a:t>
            </a:r>
            <a:r>
              <a:rPr sz="1000" kern="0" spc="-24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试验后</a:t>
            </a:r>
            <a:r>
              <a:rPr sz="1000" kern="0" spc="30" dirty="0">
                <a:solidFill>
                  <a:srgbClr val="000000">
                    <a:alpha val="100000"/>
                  </a:srgbClr>
                </a:solidFill>
                <a:latin typeface="SimSun"/>
                <a:ea typeface="SimSun"/>
                <a:cs typeface="SimSun"/>
              </a:rPr>
              <a:t>，测量门扇与门框之</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间的最大间隙，计算试验前后间隙的变化，判定结果是否符合5</a:t>
            </a:r>
            <a:r>
              <a:rPr sz="1000" kern="0" spc="10" dirty="0">
                <a:solidFill>
                  <a:srgbClr val="000000">
                    <a:alpha val="100000"/>
                  </a:srgbClr>
                </a:solidFill>
                <a:latin typeface="SimSun"/>
                <a:ea typeface="SimSun"/>
                <a:cs typeface="SimSun"/>
              </a:rPr>
              <a:t>.11的要求。</a:t>
            </a:r>
            <a:endParaRPr lang="SimSun" altLang="SimSun" sz="1000" dirty="0"/>
          </a:p>
        </p:txBody>
      </p:sp>
      <p:pic>
        <p:nvPicPr>
          <p:cNvPr id="122" name="picture 122"/>
          <p:cNvPicPr>
            <a:picLocks noChangeAspect="1"/>
          </p:cNvPicPr>
          <p:nvPr/>
        </p:nvPicPr>
        <p:blipFill>
          <a:blip r:embed="rId3"/>
          <a:stretch>
            <a:fillRect/>
          </a:stretch>
        </p:blipFill>
        <p:spPr>
          <a:xfrm rot="21600000">
            <a:off x="1898645" y="4019542"/>
            <a:ext cx="3835376" cy="2603522"/>
          </a:xfrm>
          <a:prstGeom prst="rect">
            <a:avLst/>
          </a:prstGeom>
        </p:spPr>
      </p:pic>
      <p:sp>
        <p:nvSpPr>
          <p:cNvPr id="124" name="textbox 124"/>
          <p:cNvSpPr/>
          <p:nvPr/>
        </p:nvSpPr>
        <p:spPr>
          <a:xfrm>
            <a:off x="6445235" y="9875048"/>
            <a:ext cx="104775" cy="109854"/>
          </a:xfrm>
          <a:prstGeom prst="rect">
            <a:avLst/>
          </a:prstGeom>
        </p:spPr>
        <p:txBody>
          <a:bodyPr vert="horz" wrap="square" lIns="0" tIns="0" rIns="0" bIns="0"/>
          <a:lstStyle/>
          <a:p>
            <a:pPr algn="l" rtl="0" eaLnBrk="0">
              <a:lnSpc>
                <a:spcPct val="81412"/>
              </a:lnSpc>
              <a:tabLst/>
            </a:pPr>
            <a:endParaRPr lang="Arial" altLang="Arial" sz="100" dirty="0"/>
          </a:p>
          <a:p>
            <a:pPr marL="12700" algn="l" rtl="0" eaLnBrk="0">
              <a:lnSpc>
                <a:spcPct val="79000"/>
              </a:lnSpc>
              <a:tabLst/>
            </a:pPr>
            <a:r>
              <a:rPr sz="700" kern="0" spc="-30" dirty="0">
                <a:solidFill>
                  <a:srgbClr val="000000">
                    <a:alpha val="100000"/>
                  </a:srgbClr>
                </a:solidFill>
                <a:latin typeface="SimSun"/>
                <a:ea typeface="SimSun"/>
                <a:cs typeface="SimSun"/>
              </a:rPr>
              <a:t>11</a:t>
            </a:r>
            <a:endParaRPr lang="SimSun" altLang="SimSun" sz="7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extbox 126"/>
          <p:cNvSpPr/>
          <p:nvPr/>
        </p:nvSpPr>
        <p:spPr>
          <a:xfrm>
            <a:off x="787382" y="3795738"/>
            <a:ext cx="5846445" cy="2099310"/>
          </a:xfrm>
          <a:prstGeom prst="rect">
            <a:avLst/>
          </a:prstGeom>
        </p:spPr>
        <p:txBody>
          <a:bodyPr vert="horz" wrap="square" lIns="0" tIns="0" rIns="0" bIns="0"/>
          <a:lstStyle/>
          <a:p>
            <a:pPr algn="l" rtl="0" eaLnBrk="0">
              <a:lnSpc>
                <a:spcPct val="82294"/>
              </a:lnSpc>
              <a:tabLst/>
            </a:pPr>
            <a:endParaRPr lang="Arial" altLang="Arial" sz="100" dirty="0"/>
          </a:p>
          <a:p>
            <a:pPr marL="234315" algn="l" rtl="0" eaLnBrk="0">
              <a:lnSpc>
                <a:spcPct val="88000"/>
              </a:lnSpc>
              <a:tabLst/>
            </a:pPr>
            <a:r>
              <a:rPr sz="900" kern="0" spc="-80" dirty="0">
                <a:solidFill>
                  <a:srgbClr val="000000">
                    <a:alpha val="100000"/>
                  </a:srgbClr>
                </a:solidFill>
                <a:latin typeface="SimSun"/>
                <a:ea typeface="SimSun"/>
                <a:cs typeface="SimSun"/>
              </a:rPr>
              <a:t>标引序号说明：</a:t>
            </a:r>
            <a:endParaRPr lang="SimSun" altLang="SimSun" sz="900" dirty="0"/>
          </a:p>
          <a:p>
            <a:pPr marL="234315" algn="l" rtl="0" eaLnBrk="0">
              <a:lnSpc>
                <a:spcPts val="1461"/>
              </a:lnSpc>
              <a:tabLst/>
            </a:pPr>
            <a:r>
              <a:rPr sz="900" kern="0" spc="-70" dirty="0">
                <a:solidFill>
                  <a:srgbClr val="000000">
                    <a:alpha val="100000"/>
                  </a:srgbClr>
                </a:solidFill>
                <a:latin typeface="SimSun"/>
                <a:ea typeface="SimSun"/>
                <a:cs typeface="SimSun"/>
              </a:rPr>
              <a:t>1</a:t>
            </a:r>
            <a:r>
              <a:rPr sz="900" kern="0" spc="80" dirty="0">
                <a:solidFill>
                  <a:srgbClr val="000000">
                    <a:alpha val="100000"/>
                  </a:srgbClr>
                </a:solidFill>
                <a:latin typeface="SimSun"/>
                <a:ea typeface="SimSun"/>
                <a:cs typeface="SimSun"/>
              </a:rPr>
              <a:t> </a:t>
            </a:r>
            <a:r>
              <a:rPr sz="900" kern="0" spc="-70" dirty="0">
                <a:solidFill>
                  <a:srgbClr val="000000">
                    <a:alpha val="100000"/>
                  </a:srgbClr>
                </a:solidFill>
                <a:latin typeface="SimSun"/>
                <a:ea typeface="SimSun"/>
                <a:cs typeface="SimSun"/>
              </a:rPr>
              <a:t>——沙袋；</a:t>
            </a:r>
            <a:endParaRPr lang="SimSun" altLang="SimSun" sz="900" dirty="0"/>
          </a:p>
          <a:p>
            <a:pPr marL="234315" algn="l" rtl="0" eaLnBrk="0">
              <a:lnSpc>
                <a:spcPct val="99000"/>
              </a:lnSpc>
              <a:spcBef>
                <a:spcPts val="395"/>
              </a:spcBef>
              <a:tabLst/>
            </a:pPr>
            <a:r>
              <a:rPr sz="900" kern="0" spc="-80" dirty="0">
                <a:solidFill>
                  <a:srgbClr val="000000">
                    <a:alpha val="100000"/>
                  </a:srgbClr>
                </a:solidFill>
                <a:latin typeface="SimSun"/>
                <a:ea typeface="SimSun"/>
                <a:cs typeface="SimSun"/>
              </a:rPr>
              <a:t>2</a:t>
            </a:r>
            <a:r>
              <a:rPr sz="900" kern="0" spc="70" dirty="0">
                <a:solidFill>
                  <a:srgbClr val="000000">
                    <a:alpha val="100000"/>
                  </a:srgbClr>
                </a:solidFill>
                <a:latin typeface="SimSun"/>
                <a:ea typeface="SimSun"/>
                <a:cs typeface="SimSun"/>
              </a:rPr>
              <a:t> </a:t>
            </a:r>
            <a:r>
              <a:rPr sz="900" kern="0" spc="-80" dirty="0">
                <a:solidFill>
                  <a:srgbClr val="000000">
                    <a:alpha val="100000"/>
                  </a:srgbClr>
                </a:solidFill>
                <a:latin typeface="SimSun"/>
                <a:ea typeface="SimSun"/>
                <a:cs typeface="SimSun"/>
              </a:rPr>
              <a:t>——试件；</a:t>
            </a:r>
            <a:endParaRPr lang="SimSun" altLang="SimSun" sz="900" dirty="0"/>
          </a:p>
          <a:p>
            <a:pPr marL="234315" algn="l" rtl="0" eaLnBrk="0">
              <a:lnSpc>
                <a:spcPct val="99000"/>
              </a:lnSpc>
              <a:spcBef>
                <a:spcPts val="381"/>
              </a:spcBef>
              <a:tabLst/>
            </a:pPr>
            <a:r>
              <a:rPr sz="900" kern="0" spc="-40" dirty="0">
                <a:solidFill>
                  <a:srgbClr val="000000">
                    <a:alpha val="100000"/>
                  </a:srgbClr>
                </a:solidFill>
                <a:latin typeface="Times New Roman"/>
                <a:ea typeface="Times New Roman"/>
                <a:cs typeface="Times New Roman"/>
              </a:rPr>
              <a:t>H——</a:t>
            </a:r>
            <a:r>
              <a:rPr sz="900" kern="0" spc="-40" dirty="0">
                <a:solidFill>
                  <a:srgbClr val="000000">
                    <a:alpha val="100000"/>
                  </a:srgbClr>
                </a:solidFill>
                <a:latin typeface="SimSun"/>
                <a:ea typeface="SimSun"/>
                <a:cs typeface="SimSun"/>
              </a:rPr>
              <a:t>试件高度。</a:t>
            </a:r>
            <a:endParaRPr lang="SimSun" altLang="SimSun" sz="900" dirty="0"/>
          </a:p>
          <a:p>
            <a:pPr marL="2299970" algn="l" rtl="0" eaLnBrk="0">
              <a:lnSpc>
                <a:spcPct val="100000"/>
              </a:lnSpc>
              <a:spcBef>
                <a:spcPts val="1308"/>
              </a:spcBef>
              <a:tabLst/>
            </a:pPr>
            <a:r>
              <a:rPr sz="900" b="1" kern="0" spc="90" dirty="0">
                <a:solidFill>
                  <a:srgbClr val="000000">
                    <a:alpha val="100000"/>
                  </a:srgbClr>
                </a:solidFill>
                <a:latin typeface="SimHei"/>
                <a:ea typeface="SimHei"/>
                <a:cs typeface="SimHei"/>
              </a:rPr>
              <a:t>图</a:t>
            </a:r>
            <a:r>
              <a:rPr sz="900" kern="0" spc="10" dirty="0">
                <a:solidFill>
                  <a:srgbClr val="000000">
                    <a:alpha val="100000"/>
                  </a:srgbClr>
                </a:solidFill>
                <a:latin typeface="SimHei"/>
                <a:ea typeface="SimHei"/>
                <a:cs typeface="SimHei"/>
              </a:rPr>
              <a:t> </a:t>
            </a:r>
            <a:r>
              <a:rPr sz="900" b="1" kern="0" spc="90" dirty="0">
                <a:solidFill>
                  <a:srgbClr val="000000">
                    <a:alpha val="100000"/>
                  </a:srgbClr>
                </a:solidFill>
                <a:latin typeface="SimHei"/>
                <a:ea typeface="SimHei"/>
                <a:cs typeface="SimHei"/>
              </a:rPr>
              <a:t>3</a:t>
            </a:r>
            <a:r>
              <a:rPr sz="900" kern="0" spc="90" dirty="0">
                <a:solidFill>
                  <a:srgbClr val="000000">
                    <a:alpha val="100000"/>
                  </a:srgbClr>
                </a:solidFill>
                <a:latin typeface="SimHei"/>
                <a:ea typeface="SimHei"/>
                <a:cs typeface="SimHei"/>
              </a:rPr>
              <a:t>  </a:t>
            </a:r>
            <a:r>
              <a:rPr sz="900" b="1" kern="0" spc="90" dirty="0">
                <a:solidFill>
                  <a:srgbClr val="000000">
                    <a:alpha val="100000"/>
                  </a:srgbClr>
                </a:solidFill>
                <a:latin typeface="SimHei"/>
                <a:ea typeface="SimHei"/>
                <a:cs typeface="SimHei"/>
              </a:rPr>
              <a:t>软冲击性能试验</a:t>
            </a:r>
            <a:endParaRPr lang="SimHei" altLang="SimHei" sz="900" dirty="0"/>
          </a:p>
          <a:p>
            <a:pPr algn="l" rtl="0" eaLnBrk="0">
              <a:lnSpc>
                <a:spcPct val="141000"/>
              </a:lnSpc>
              <a:tabLst/>
            </a:pPr>
            <a:endParaRPr lang="Arial" altLang="Arial" sz="1000" dirty="0"/>
          </a:p>
          <a:p>
            <a:pPr marL="13970" algn="l" rtl="0" eaLnBrk="0">
              <a:lnSpc>
                <a:spcPct val="100000"/>
              </a:lnSpc>
              <a:spcBef>
                <a:spcPts val="279"/>
              </a:spcBef>
              <a:tabLst/>
            </a:pPr>
            <a:r>
              <a:rPr sz="900" b="1" kern="0" spc="90" dirty="0">
                <a:solidFill>
                  <a:srgbClr val="000000">
                    <a:alpha val="100000"/>
                  </a:srgbClr>
                </a:solidFill>
                <a:latin typeface="SimHei"/>
                <a:ea typeface="SimHei"/>
                <a:cs typeface="SimHei"/>
              </a:rPr>
              <a:t>6.12</a:t>
            </a:r>
            <a:r>
              <a:rPr sz="900" kern="0" spc="50" dirty="0">
                <a:solidFill>
                  <a:srgbClr val="000000">
                    <a:alpha val="100000"/>
                  </a:srgbClr>
                </a:solidFill>
                <a:latin typeface="SimHei"/>
                <a:ea typeface="SimHei"/>
                <a:cs typeface="SimHei"/>
              </a:rPr>
              <a:t>  </a:t>
            </a:r>
            <a:r>
              <a:rPr sz="900" b="1" kern="0" spc="90" dirty="0">
                <a:solidFill>
                  <a:srgbClr val="000000">
                    <a:alpha val="100000"/>
                  </a:srgbClr>
                </a:solidFill>
                <a:latin typeface="SimHei"/>
                <a:ea typeface="SimHei"/>
                <a:cs typeface="SimHei"/>
              </a:rPr>
              <a:t>悬端吊重性能试验</a:t>
            </a:r>
            <a:endParaRPr lang="SimHei" altLang="SimHei" sz="900" dirty="0"/>
          </a:p>
          <a:p>
            <a:pPr algn="l" rtl="0" eaLnBrk="0">
              <a:lnSpc>
                <a:spcPct val="100000"/>
              </a:lnSpc>
              <a:tabLst/>
            </a:pPr>
            <a:endParaRPr lang="Arial" altLang="Arial" sz="1100" dirty="0"/>
          </a:p>
          <a:p>
            <a:pPr marL="12700" indent="260350" algn="l" rtl="0" eaLnBrk="0">
              <a:lnSpc>
                <a:spcPct val="131000"/>
              </a:lnSpc>
              <a:spcBef>
                <a:spcPts val="3"/>
              </a:spcBef>
              <a:tabLst/>
            </a:pPr>
            <a:r>
              <a:rPr sz="900" kern="0" spc="130" dirty="0">
                <a:solidFill>
                  <a:srgbClr val="000000">
                    <a:alpha val="100000"/>
                  </a:srgbClr>
                </a:solidFill>
                <a:latin typeface="SimSun"/>
                <a:ea typeface="SimSun"/>
                <a:cs typeface="SimSun"/>
              </a:rPr>
              <a:t>将门扇开启到90°±5°或45°</a:t>
            </a:r>
            <a:r>
              <a:rPr sz="900" kern="0" spc="120" dirty="0">
                <a:solidFill>
                  <a:srgbClr val="000000">
                    <a:alpha val="100000"/>
                  </a:srgbClr>
                </a:solidFill>
                <a:latin typeface="SimSun"/>
                <a:ea typeface="SimSun"/>
                <a:cs typeface="SimSun"/>
              </a:rPr>
              <a:t>±5°状态下，见图4,记下百分表的读数</a:t>
            </a:r>
            <a:r>
              <a:rPr sz="900" kern="0" spc="-200" dirty="0">
                <a:solidFill>
                  <a:srgbClr val="000000">
                    <a:alpha val="100000"/>
                  </a:srgbClr>
                </a:solidFill>
                <a:latin typeface="SimSun"/>
                <a:ea typeface="SimSun"/>
                <a:cs typeface="SimSun"/>
              </a:rPr>
              <a:t> </a:t>
            </a:r>
            <a:r>
              <a:rPr sz="900" kern="0" spc="120" dirty="0">
                <a:solidFill>
                  <a:srgbClr val="000000">
                    <a:alpha val="100000"/>
                  </a:srgbClr>
                </a:solidFill>
                <a:latin typeface="Times New Roman"/>
                <a:ea typeface="Times New Roman"/>
                <a:cs typeface="Times New Roman"/>
              </a:rPr>
              <a:t>h₀,</a:t>
            </a:r>
            <a:r>
              <a:rPr sz="900" kern="0" spc="30" dirty="0">
                <a:solidFill>
                  <a:srgbClr val="000000">
                    <a:alpha val="100000"/>
                  </a:srgbClr>
                </a:solidFill>
                <a:latin typeface="Times New Roman"/>
                <a:ea typeface="Times New Roman"/>
                <a:cs typeface="Times New Roman"/>
              </a:rPr>
              <a:t>   </a:t>
            </a:r>
            <a:r>
              <a:rPr sz="900" kern="0" spc="120" dirty="0">
                <a:solidFill>
                  <a:srgbClr val="000000">
                    <a:alpha val="100000"/>
                  </a:srgbClr>
                </a:solidFill>
                <a:latin typeface="SimSun"/>
                <a:ea typeface="SimSun"/>
                <a:cs typeface="SimSun"/>
              </a:rPr>
              <a:t>在门扇顶端距门扇边</a:t>
            </a:r>
            <a:r>
              <a:rPr sz="900" kern="0" spc="0" dirty="0">
                <a:solidFill>
                  <a:srgbClr val="000000">
                    <a:alpha val="100000"/>
                  </a:srgbClr>
                </a:solidFill>
                <a:latin typeface="SimSun"/>
                <a:ea typeface="SimSun"/>
                <a:cs typeface="SimSun"/>
              </a:rPr>
              <a:t> </a:t>
            </a:r>
            <a:r>
              <a:rPr sz="900" kern="0" spc="100" dirty="0">
                <a:solidFill>
                  <a:srgbClr val="000000">
                    <a:alpha val="100000"/>
                  </a:srgbClr>
                </a:solidFill>
                <a:latin typeface="SimSun"/>
                <a:ea typeface="SimSun"/>
                <a:cs typeface="SimSun"/>
              </a:rPr>
              <a:t>50</a:t>
            </a:r>
            <a:r>
              <a:rPr sz="900" kern="0" spc="0" dirty="0">
                <a:solidFill>
                  <a:srgbClr val="000000">
                    <a:alpha val="100000"/>
                  </a:srgbClr>
                </a:solidFill>
                <a:latin typeface="SimSun"/>
                <a:ea typeface="SimSun"/>
                <a:cs typeface="SimSun"/>
              </a:rPr>
              <a:t>mm</a:t>
            </a:r>
            <a:r>
              <a:rPr sz="900" kern="0" spc="100" dirty="0">
                <a:solidFill>
                  <a:srgbClr val="000000">
                    <a:alpha val="100000"/>
                  </a:srgbClr>
                </a:solidFill>
                <a:latin typeface="SimSun"/>
                <a:ea typeface="SimSun"/>
                <a:cs typeface="SimSun"/>
              </a:rPr>
              <a:t>  的位置，施加(100±0.5)</a:t>
            </a:r>
            <a:r>
              <a:rPr sz="900" kern="0" spc="0" dirty="0">
                <a:solidFill>
                  <a:srgbClr val="000000">
                    <a:alpha val="100000"/>
                  </a:srgbClr>
                </a:solidFill>
                <a:latin typeface="Times New Roman"/>
                <a:ea typeface="Times New Roman"/>
                <a:cs typeface="Times New Roman"/>
              </a:rPr>
              <a:t>kg</a:t>
            </a:r>
            <a:r>
              <a:rPr sz="900" kern="0" spc="120" dirty="0">
                <a:solidFill>
                  <a:srgbClr val="000000">
                    <a:alpha val="100000"/>
                  </a:srgbClr>
                </a:solidFill>
                <a:latin typeface="Times New Roman"/>
                <a:ea typeface="Times New Roman"/>
                <a:cs typeface="Times New Roman"/>
              </a:rPr>
              <a:t> </a:t>
            </a:r>
            <a:r>
              <a:rPr sz="900" kern="0" spc="100" dirty="0">
                <a:solidFill>
                  <a:srgbClr val="000000">
                    <a:alpha val="100000"/>
                  </a:srgbClr>
                </a:solidFill>
                <a:latin typeface="SimSun"/>
                <a:ea typeface="SimSun"/>
                <a:cs typeface="SimSun"/>
              </a:rPr>
              <a:t>垂</a:t>
            </a:r>
            <a:r>
              <a:rPr sz="900" kern="0" spc="90" dirty="0">
                <a:solidFill>
                  <a:srgbClr val="000000">
                    <a:alpha val="100000"/>
                  </a:srgbClr>
                </a:solidFill>
                <a:latin typeface="SimSun"/>
                <a:ea typeface="SimSun"/>
                <a:cs typeface="SimSun"/>
              </a:rPr>
              <a:t>直载荷力保持5</a:t>
            </a:r>
            <a:r>
              <a:rPr sz="900" kern="0" spc="-26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min</a:t>
            </a:r>
            <a:r>
              <a:rPr sz="900" kern="0" spc="-90" dirty="0">
                <a:solidFill>
                  <a:srgbClr val="000000">
                    <a:alpha val="100000"/>
                  </a:srgbClr>
                </a:solidFill>
                <a:latin typeface="Times New Roman"/>
                <a:ea typeface="Times New Roman"/>
                <a:cs typeface="Times New Roman"/>
              </a:rPr>
              <a:t> </a:t>
            </a:r>
            <a:r>
              <a:rPr sz="900" kern="0" spc="90" dirty="0">
                <a:solidFill>
                  <a:srgbClr val="000000">
                    <a:alpha val="100000"/>
                  </a:srgbClr>
                </a:solidFill>
                <a:latin typeface="SimSun"/>
                <a:ea typeface="SimSun"/>
                <a:cs typeface="SimSun"/>
              </a:rPr>
              <a:t>。</a:t>
            </a:r>
            <a:r>
              <a:rPr sz="900" kern="0" spc="-40" dirty="0">
                <a:solidFill>
                  <a:srgbClr val="000000">
                    <a:alpha val="100000"/>
                  </a:srgbClr>
                </a:solidFill>
                <a:latin typeface="SimSun"/>
                <a:ea typeface="SimSun"/>
                <a:cs typeface="SimSun"/>
              </a:rPr>
              <a:t> </a:t>
            </a:r>
            <a:r>
              <a:rPr sz="900" kern="0" spc="90" dirty="0">
                <a:solidFill>
                  <a:srgbClr val="000000">
                    <a:alpha val="100000"/>
                  </a:srgbClr>
                </a:solidFill>
                <a:latin typeface="SimSun"/>
                <a:ea typeface="SimSun"/>
                <a:cs typeface="SimSun"/>
              </a:rPr>
              <a:t>试</a:t>
            </a:r>
            <a:r>
              <a:rPr sz="900" kern="0" spc="-180" dirty="0">
                <a:solidFill>
                  <a:srgbClr val="000000">
                    <a:alpha val="100000"/>
                  </a:srgbClr>
                </a:solidFill>
                <a:latin typeface="SimSun"/>
                <a:ea typeface="SimSun"/>
                <a:cs typeface="SimSun"/>
              </a:rPr>
              <a:t> </a:t>
            </a:r>
            <a:r>
              <a:rPr sz="900" kern="0" spc="90" dirty="0">
                <a:solidFill>
                  <a:srgbClr val="000000">
                    <a:alpha val="100000"/>
                  </a:srgbClr>
                </a:solidFill>
                <a:latin typeface="SimSun"/>
                <a:ea typeface="SimSun"/>
                <a:cs typeface="SimSun"/>
              </a:rPr>
              <a:t>验</a:t>
            </a:r>
            <a:r>
              <a:rPr sz="900" kern="0" spc="-170" dirty="0">
                <a:solidFill>
                  <a:srgbClr val="000000">
                    <a:alpha val="100000"/>
                  </a:srgbClr>
                </a:solidFill>
                <a:latin typeface="SimSun"/>
                <a:ea typeface="SimSun"/>
                <a:cs typeface="SimSun"/>
              </a:rPr>
              <a:t> </a:t>
            </a:r>
            <a:r>
              <a:rPr sz="900" kern="0" spc="90" dirty="0">
                <a:solidFill>
                  <a:srgbClr val="000000">
                    <a:alpha val="100000"/>
                  </a:srgbClr>
                </a:solidFill>
                <a:latin typeface="SimSun"/>
                <a:ea typeface="SimSun"/>
                <a:cs typeface="SimSun"/>
              </a:rPr>
              <a:t>卸</a:t>
            </a:r>
            <a:r>
              <a:rPr sz="900" kern="0" spc="-180" dirty="0">
                <a:solidFill>
                  <a:srgbClr val="000000">
                    <a:alpha val="100000"/>
                  </a:srgbClr>
                </a:solidFill>
                <a:latin typeface="SimSun"/>
                <a:ea typeface="SimSun"/>
                <a:cs typeface="SimSun"/>
              </a:rPr>
              <a:t> </a:t>
            </a:r>
            <a:r>
              <a:rPr sz="900" kern="0" spc="90" dirty="0">
                <a:solidFill>
                  <a:srgbClr val="000000">
                    <a:alpha val="100000"/>
                  </a:srgbClr>
                </a:solidFill>
                <a:latin typeface="SimSun"/>
                <a:ea typeface="SimSun"/>
                <a:cs typeface="SimSun"/>
              </a:rPr>
              <a:t>载</a:t>
            </a:r>
            <a:r>
              <a:rPr sz="900" kern="0" spc="-160" dirty="0">
                <a:solidFill>
                  <a:srgbClr val="000000">
                    <a:alpha val="100000"/>
                  </a:srgbClr>
                </a:solidFill>
                <a:latin typeface="SimSun"/>
                <a:ea typeface="SimSun"/>
                <a:cs typeface="SimSun"/>
              </a:rPr>
              <a:t> </a:t>
            </a:r>
            <a:r>
              <a:rPr sz="900" kern="0" spc="90" dirty="0">
                <a:solidFill>
                  <a:srgbClr val="000000">
                    <a:alpha val="100000"/>
                  </a:srgbClr>
                </a:solidFill>
                <a:latin typeface="SimSun"/>
                <a:ea typeface="SimSun"/>
                <a:cs typeface="SimSun"/>
              </a:rPr>
              <a:t>5</a:t>
            </a:r>
            <a:r>
              <a:rPr sz="900" kern="0" spc="-21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min</a:t>
            </a:r>
            <a:r>
              <a:rPr sz="900" kern="0" spc="90" dirty="0">
                <a:solidFill>
                  <a:srgbClr val="000000">
                    <a:alpha val="100000"/>
                  </a:srgbClr>
                </a:solidFill>
                <a:latin typeface="Times New Roman"/>
                <a:ea typeface="Times New Roman"/>
                <a:cs typeface="Times New Roman"/>
              </a:rPr>
              <a:t>  </a:t>
            </a:r>
            <a:r>
              <a:rPr sz="900" kern="0" spc="90" dirty="0">
                <a:solidFill>
                  <a:srgbClr val="000000">
                    <a:alpha val="100000"/>
                  </a:srgbClr>
                </a:solidFill>
                <a:latin typeface="SimSun"/>
                <a:ea typeface="SimSun"/>
                <a:cs typeface="SimSun"/>
              </a:rPr>
              <a:t>后，记下百分表的读数</a:t>
            </a:r>
            <a:r>
              <a:rPr sz="900" kern="0" spc="90" dirty="0">
                <a:solidFill>
                  <a:srgbClr val="000000">
                    <a:alpha val="100000"/>
                  </a:srgbClr>
                </a:solidFill>
                <a:latin typeface="Times New Roman"/>
                <a:ea typeface="Times New Roman"/>
                <a:cs typeface="Times New Roman"/>
              </a:rPr>
              <a:t>h,</a:t>
            </a:r>
            <a:r>
              <a:rPr sz="900" kern="0" spc="0" dirty="0">
                <a:solidFill>
                  <a:srgbClr val="000000">
                    <a:alpha val="100000"/>
                  </a:srgbClr>
                </a:solidFill>
                <a:latin typeface="Times New Roman"/>
                <a:ea typeface="Times New Roman"/>
                <a:cs typeface="Times New Roman"/>
              </a:rPr>
              <a:t>     </a:t>
            </a:r>
            <a:r>
              <a:rPr sz="900" kern="0" spc="110" dirty="0">
                <a:solidFill>
                  <a:srgbClr val="000000">
                    <a:alpha val="100000"/>
                  </a:srgbClr>
                </a:solidFill>
                <a:latin typeface="SimSun"/>
                <a:ea typeface="SimSun"/>
                <a:cs typeface="SimSun"/>
              </a:rPr>
              <a:t>计算门扇相对门框在垂直方向的残余变形量</a:t>
            </a:r>
            <a:r>
              <a:rPr sz="900" kern="0" spc="110" dirty="0">
                <a:solidFill>
                  <a:srgbClr val="000000">
                    <a:alpha val="100000"/>
                  </a:srgbClr>
                </a:solidFill>
                <a:latin typeface="Times New Roman"/>
                <a:ea typeface="Times New Roman"/>
                <a:cs typeface="Times New Roman"/>
              </a:rPr>
              <a:t>h</a:t>
            </a:r>
            <a:r>
              <a:rPr sz="900" kern="0" spc="-100" dirty="0">
                <a:solidFill>
                  <a:srgbClr val="000000">
                    <a:alpha val="100000"/>
                  </a:srgbClr>
                </a:solidFill>
                <a:latin typeface="Times New Roman"/>
                <a:ea typeface="Times New Roman"/>
                <a:cs typeface="Times New Roman"/>
              </a:rPr>
              <a:t> </a:t>
            </a:r>
            <a:r>
              <a:rPr sz="900" kern="0" spc="110" dirty="0">
                <a:solidFill>
                  <a:srgbClr val="000000">
                    <a:alpha val="100000"/>
                  </a:srgbClr>
                </a:solidFill>
                <a:latin typeface="SimSun"/>
                <a:ea typeface="SimSun"/>
                <a:cs typeface="SimSun"/>
              </a:rPr>
              <a:t>。</a:t>
            </a:r>
            <a:r>
              <a:rPr sz="900" kern="0" spc="110" dirty="0">
                <a:solidFill>
                  <a:srgbClr val="000000">
                    <a:alpha val="100000"/>
                  </a:srgbClr>
                </a:solidFill>
                <a:latin typeface="Times New Roman"/>
                <a:ea typeface="Times New Roman"/>
                <a:cs typeface="Times New Roman"/>
              </a:rPr>
              <a:t>-h₁,    </a:t>
            </a:r>
            <a:r>
              <a:rPr sz="900" kern="0" spc="110" dirty="0">
                <a:solidFill>
                  <a:srgbClr val="000000">
                    <a:alpha val="100000"/>
                  </a:srgbClr>
                </a:solidFill>
                <a:latin typeface="SimSun"/>
                <a:ea typeface="SimSun"/>
                <a:cs typeface="SimSun"/>
              </a:rPr>
              <a:t>判断结果是否符合5</a:t>
            </a:r>
            <a:r>
              <a:rPr sz="900" kern="0" spc="-270" dirty="0">
                <a:solidFill>
                  <a:srgbClr val="000000">
                    <a:alpha val="100000"/>
                  </a:srgbClr>
                </a:solidFill>
                <a:latin typeface="SimSun"/>
                <a:ea typeface="SimSun"/>
                <a:cs typeface="SimSun"/>
              </a:rPr>
              <a:t> </a:t>
            </a:r>
            <a:r>
              <a:rPr sz="900" kern="0" spc="110" dirty="0">
                <a:solidFill>
                  <a:srgbClr val="000000">
                    <a:alpha val="100000"/>
                  </a:srgbClr>
                </a:solidFill>
                <a:latin typeface="SimSun"/>
                <a:ea typeface="SimSun"/>
                <a:cs typeface="SimSun"/>
              </a:rPr>
              <a:t>.</a:t>
            </a:r>
            <a:r>
              <a:rPr sz="900" kern="0" spc="-220" dirty="0">
                <a:solidFill>
                  <a:srgbClr val="000000">
                    <a:alpha val="100000"/>
                  </a:srgbClr>
                </a:solidFill>
                <a:latin typeface="SimSun"/>
                <a:ea typeface="SimSun"/>
                <a:cs typeface="SimSun"/>
              </a:rPr>
              <a:t> </a:t>
            </a:r>
            <a:r>
              <a:rPr sz="900" kern="0" spc="110" dirty="0">
                <a:solidFill>
                  <a:srgbClr val="000000">
                    <a:alpha val="100000"/>
                  </a:srgbClr>
                </a:solidFill>
                <a:latin typeface="SimSun"/>
                <a:ea typeface="SimSun"/>
                <a:cs typeface="SimSun"/>
              </a:rPr>
              <a:t>1</a:t>
            </a:r>
            <a:r>
              <a:rPr sz="900" kern="0" spc="100" dirty="0">
                <a:solidFill>
                  <a:srgbClr val="000000">
                    <a:alpha val="100000"/>
                  </a:srgbClr>
                </a:solidFill>
                <a:latin typeface="SimSun"/>
                <a:ea typeface="SimSun"/>
                <a:cs typeface="SimSun"/>
              </a:rPr>
              <a:t>2的要求。</a:t>
            </a:r>
            <a:endParaRPr lang="SimSun" altLang="SimSun" sz="900" dirty="0"/>
          </a:p>
        </p:txBody>
      </p:sp>
      <p:pic>
        <p:nvPicPr>
          <p:cNvPr id="128" name="picture 128"/>
          <p:cNvPicPr>
            <a:picLocks noChangeAspect="1"/>
          </p:cNvPicPr>
          <p:nvPr/>
        </p:nvPicPr>
        <p:blipFill>
          <a:blip r:embed="rId2"/>
          <a:stretch>
            <a:fillRect/>
          </a:stretch>
        </p:blipFill>
        <p:spPr>
          <a:xfrm rot="21600000">
            <a:off x="1854214" y="1409711"/>
            <a:ext cx="3771903" cy="2349447"/>
          </a:xfrm>
          <a:prstGeom prst="rect">
            <a:avLst/>
          </a:prstGeom>
        </p:spPr>
      </p:pic>
      <p:sp>
        <p:nvSpPr>
          <p:cNvPr id="130" name="textbox 130"/>
          <p:cNvSpPr/>
          <p:nvPr/>
        </p:nvSpPr>
        <p:spPr>
          <a:xfrm>
            <a:off x="789107" y="916495"/>
            <a:ext cx="5868670" cy="482600"/>
          </a:xfrm>
          <a:prstGeom prst="rect">
            <a:avLst/>
          </a:prstGeom>
        </p:spPr>
        <p:txBody>
          <a:bodyPr vert="horz" wrap="square" lIns="0" tIns="0" rIns="0" bIns="0"/>
          <a:lstStyle/>
          <a:p>
            <a:pPr algn="l" rtl="0" eaLnBrk="0">
              <a:lnSpc>
                <a:spcPct val="83047"/>
              </a:lnSpc>
              <a:tabLst/>
            </a:pPr>
            <a:endParaRPr lang="Arial" altLang="Arial" sz="100" dirty="0"/>
          </a:p>
          <a:p>
            <a:pPr marL="12700" algn="l" rtl="0" eaLnBrk="0">
              <a:lnSpc>
                <a:spcPct val="82000"/>
              </a:lnSpc>
              <a:tabLst/>
            </a:pPr>
            <a:r>
              <a:rPr sz="900" b="1" kern="0" spc="0" dirty="0">
                <a:solidFill>
                  <a:srgbClr val="000000">
                    <a:alpha val="100000"/>
                  </a:srgbClr>
                </a:solidFill>
                <a:latin typeface="SimSun"/>
                <a:ea typeface="SimSun"/>
                <a:cs typeface="SimSun"/>
              </a:rPr>
              <a:t>GB</a:t>
            </a:r>
            <a:r>
              <a:rPr sz="900" kern="0" spc="60" dirty="0">
                <a:solidFill>
                  <a:srgbClr val="000000">
                    <a:alpha val="100000"/>
                  </a:srgbClr>
                </a:solidFill>
                <a:latin typeface="SimSun"/>
                <a:ea typeface="SimSun"/>
                <a:cs typeface="SimSun"/>
              </a:rPr>
              <a:t>   </a:t>
            </a:r>
            <a:r>
              <a:rPr sz="900" b="1" kern="0" spc="10" dirty="0">
                <a:solidFill>
                  <a:srgbClr val="000000">
                    <a:alpha val="100000"/>
                  </a:srgbClr>
                </a:solidFill>
                <a:latin typeface="SimSun"/>
                <a:ea typeface="SimSun"/>
                <a:cs typeface="SimSun"/>
              </a:rPr>
              <a:t>17565—2022</a:t>
            </a:r>
            <a:endParaRPr lang="SimSun" altLang="SimSun" sz="900" dirty="0"/>
          </a:p>
          <a:p>
            <a:pPr algn="l" rtl="0" eaLnBrk="0">
              <a:lnSpc>
                <a:spcPct val="112000"/>
              </a:lnSpc>
              <a:tabLst/>
            </a:pPr>
            <a:endParaRPr lang="Arial" altLang="Arial" sz="1000" dirty="0"/>
          </a:p>
          <a:p>
            <a:pPr algn="l" rtl="0" eaLnBrk="0">
              <a:lnSpc>
                <a:spcPct val="116000"/>
              </a:lnSpc>
              <a:tabLst/>
            </a:pPr>
            <a:endParaRPr lang="Arial" altLang="Arial" sz="200" dirty="0"/>
          </a:p>
          <a:p>
            <a:pPr algn="r" rtl="0" eaLnBrk="0">
              <a:lnSpc>
                <a:spcPts val="1088"/>
              </a:lnSpc>
              <a:tabLst/>
            </a:pPr>
            <a:r>
              <a:rPr sz="900" b="1" kern="0" spc="-30" dirty="0">
                <a:solidFill>
                  <a:srgbClr val="000000">
                    <a:alpha val="100000"/>
                  </a:srgbClr>
                </a:solidFill>
                <a:latin typeface="SimHei"/>
                <a:ea typeface="SimHei"/>
                <a:cs typeface="SimHei"/>
              </a:rPr>
              <a:t>单位为毫米</a:t>
            </a:r>
            <a:endParaRPr lang="SimHei" altLang="SimHei" sz="900" dirty="0"/>
          </a:p>
        </p:txBody>
      </p:sp>
      <p:sp>
        <p:nvSpPr>
          <p:cNvPr id="132" name="textbox 132"/>
          <p:cNvSpPr/>
          <p:nvPr/>
        </p:nvSpPr>
        <p:spPr>
          <a:xfrm>
            <a:off x="946144" y="9875048"/>
            <a:ext cx="104775" cy="109854"/>
          </a:xfrm>
          <a:prstGeom prst="rect">
            <a:avLst/>
          </a:prstGeom>
        </p:spPr>
        <p:txBody>
          <a:bodyPr vert="horz" wrap="square" lIns="0" tIns="0" rIns="0" bIns="0"/>
          <a:lstStyle/>
          <a:p>
            <a:pPr algn="l" rtl="0" eaLnBrk="0">
              <a:lnSpc>
                <a:spcPct val="81412"/>
              </a:lnSpc>
              <a:tabLst/>
            </a:pPr>
            <a:endParaRPr lang="Arial" altLang="Arial" sz="100" dirty="0"/>
          </a:p>
          <a:p>
            <a:pPr marL="12700" algn="l" rtl="0" eaLnBrk="0">
              <a:lnSpc>
                <a:spcPct val="79000"/>
              </a:lnSpc>
              <a:tabLst/>
            </a:pPr>
            <a:r>
              <a:rPr sz="700" kern="0" spc="-30" dirty="0">
                <a:solidFill>
                  <a:srgbClr val="000000">
                    <a:alpha val="100000"/>
                  </a:srgbClr>
                </a:solidFill>
                <a:latin typeface="SimSun"/>
                <a:ea typeface="SimSun"/>
                <a:cs typeface="SimSun"/>
              </a:rPr>
              <a:t>12</a:t>
            </a:r>
            <a:endParaRPr lang="SimSun" altLang="SimSun" sz="7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4" name="picture 134"/>
          <p:cNvPicPr>
            <a:picLocks noChangeAspect="1"/>
          </p:cNvPicPr>
          <p:nvPr/>
        </p:nvPicPr>
        <p:blipFill>
          <a:blip r:embed="rId2"/>
          <a:stretch>
            <a:fillRect/>
          </a:stretch>
        </p:blipFill>
        <p:spPr>
          <a:xfrm rot="21600000">
            <a:off x="1644672" y="1289090"/>
            <a:ext cx="4368790" cy="3695637"/>
          </a:xfrm>
          <a:prstGeom prst="rect">
            <a:avLst/>
          </a:prstGeom>
        </p:spPr>
      </p:pic>
      <p:sp>
        <p:nvSpPr>
          <p:cNvPr id="136" name="textbox 136"/>
          <p:cNvSpPr/>
          <p:nvPr/>
        </p:nvSpPr>
        <p:spPr>
          <a:xfrm>
            <a:off x="882669" y="6034905"/>
            <a:ext cx="5874384" cy="1258569"/>
          </a:xfrm>
          <a:prstGeom prst="rect">
            <a:avLst/>
          </a:prstGeom>
        </p:spPr>
        <p:txBody>
          <a:bodyPr vert="horz" wrap="square" lIns="0" tIns="0" rIns="0" bIns="0"/>
          <a:lstStyle/>
          <a:p>
            <a:pPr algn="l" rtl="0" eaLnBrk="0">
              <a:lnSpc>
                <a:spcPct val="88100"/>
              </a:lnSpc>
              <a:tabLst/>
            </a:pPr>
            <a:endParaRPr lang="Arial" altLang="Arial" sz="100" dirty="0"/>
          </a:p>
          <a:p>
            <a:pPr marL="13970" algn="l" rtl="0" eaLnBrk="0">
              <a:lnSpc>
                <a:spcPct val="95000"/>
              </a:lnSpc>
              <a:tabLst/>
            </a:pPr>
            <a:r>
              <a:rPr sz="1000" b="1" kern="0" spc="10" dirty="0">
                <a:solidFill>
                  <a:srgbClr val="000000">
                    <a:alpha val="100000"/>
                  </a:srgbClr>
                </a:solidFill>
                <a:latin typeface="SimHei"/>
                <a:ea typeface="SimHei"/>
                <a:cs typeface="SimHei"/>
              </a:rPr>
              <a:t>6.13</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撞击障碍物性能</a:t>
            </a:r>
            <a:r>
              <a:rPr sz="1000" b="1" kern="0" spc="0" dirty="0">
                <a:solidFill>
                  <a:srgbClr val="000000">
                    <a:alpha val="100000"/>
                  </a:srgbClr>
                </a:solidFill>
                <a:latin typeface="SimHei"/>
                <a:ea typeface="SimHei"/>
                <a:cs typeface="SimHei"/>
              </a:rPr>
              <a:t>试验</a:t>
            </a:r>
            <a:endParaRPr lang="SimHei" altLang="SimHei" sz="1000" dirty="0"/>
          </a:p>
          <a:p>
            <a:pPr algn="l" rtl="0" eaLnBrk="0">
              <a:lnSpc>
                <a:spcPct val="109000"/>
              </a:lnSpc>
              <a:tabLst/>
            </a:pPr>
            <a:endParaRPr lang="Arial" altLang="Arial" sz="900" dirty="0"/>
          </a:p>
          <a:p>
            <a:pPr marL="12700" indent="272415" algn="l" rtl="0" eaLnBrk="0">
              <a:lnSpc>
                <a:spcPct val="123000"/>
              </a:lnSpc>
              <a:spcBef>
                <a:spcPts val="6"/>
              </a:spcBef>
              <a:tabLst/>
            </a:pPr>
            <a:r>
              <a:rPr sz="1000" kern="0" spc="70" dirty="0">
                <a:solidFill>
                  <a:srgbClr val="000000">
                    <a:alpha val="100000"/>
                  </a:srgbClr>
                </a:solidFill>
                <a:latin typeface="SimSun"/>
                <a:ea typeface="SimSun"/>
                <a:cs typeface="SimSun"/>
              </a:rPr>
              <a:t>在有平开限位器装置的状态下，将障碍物(见图5</a:t>
            </a:r>
            <a:r>
              <a:rPr sz="1000" kern="0" spc="70" dirty="0">
                <a:solidFill>
                  <a:srgbClr val="000000">
                    <a:alpha val="100000"/>
                  </a:srgbClr>
                </a:solidFill>
                <a:latin typeface="Times New Roman"/>
                <a:ea typeface="Times New Roman"/>
                <a:cs typeface="Times New Roman"/>
              </a:rPr>
              <a:t>d)]  </a:t>
            </a:r>
            <a:r>
              <a:rPr sz="1000" kern="0" spc="70" dirty="0">
                <a:solidFill>
                  <a:srgbClr val="000000">
                    <a:alpha val="100000"/>
                  </a:srgbClr>
                </a:solidFill>
                <a:latin typeface="SimSun"/>
                <a:ea typeface="SimSun"/>
                <a:cs typeface="SimSun"/>
              </a:rPr>
              <a:t>固定安装在距铰链边底框2</a:t>
            </a:r>
            <a:r>
              <a:rPr sz="1000" kern="0" spc="60" dirty="0">
                <a:solidFill>
                  <a:srgbClr val="000000">
                    <a:alpha val="100000"/>
                  </a:srgbClr>
                </a:solidFill>
                <a:latin typeface="SimSun"/>
                <a:ea typeface="SimSun"/>
                <a:cs typeface="SimSun"/>
              </a:rPr>
              <a:t>00 </a:t>
            </a:r>
            <a:r>
              <a:rPr sz="1000" kern="0" spc="0" dirty="0">
                <a:solidFill>
                  <a:srgbClr val="000000">
                    <a:alpha val="100000"/>
                  </a:srgbClr>
                </a:solidFill>
                <a:latin typeface="Times New Roman"/>
                <a:ea typeface="Times New Roman"/>
                <a:cs typeface="Times New Roman"/>
              </a:rPr>
              <a:t>mm</a:t>
            </a:r>
            <a:r>
              <a:rPr sz="1000" kern="0" spc="20" dirty="0">
                <a:solidFill>
                  <a:srgbClr val="000000">
                    <a:alpha val="100000"/>
                  </a:srgbClr>
                </a:solidFill>
                <a:latin typeface="Times New Roman"/>
                <a:ea typeface="Times New Roman"/>
                <a:cs typeface="Times New Roman"/>
              </a:rPr>
              <a:t>  </a:t>
            </a:r>
            <a:r>
              <a:rPr sz="1000" kern="0" spc="60" dirty="0">
                <a:solidFill>
                  <a:srgbClr val="000000">
                    <a:alpha val="100000"/>
                  </a:srgbClr>
                </a:solidFill>
                <a:latin typeface="SimSun"/>
                <a:ea typeface="SimSun"/>
                <a:cs typeface="SimSun"/>
              </a:rPr>
              <a:t>处，见</a:t>
            </a:r>
            <a:r>
              <a:rPr sz="1000" kern="0" spc="1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图</a:t>
            </a:r>
            <a:r>
              <a:rPr sz="1000" kern="0" spc="-10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5</a:t>
            </a:r>
            <a:r>
              <a:rPr sz="1000" kern="0" spc="40" dirty="0">
                <a:solidFill>
                  <a:srgbClr val="000000">
                    <a:alpha val="100000"/>
                  </a:srgbClr>
                </a:solidFill>
                <a:latin typeface="Times New Roman"/>
                <a:ea typeface="Times New Roman"/>
                <a:cs typeface="Times New Roman"/>
              </a:rPr>
              <a:t>a),</a:t>
            </a:r>
            <a:r>
              <a:rPr sz="1000" kern="0" spc="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将门扇开启到重物距测试基准面(200±10)</a:t>
            </a:r>
            <a:r>
              <a:rPr sz="1000" kern="0" spc="0" dirty="0">
                <a:solidFill>
                  <a:srgbClr val="000000">
                    <a:alpha val="100000"/>
                  </a:srgbClr>
                </a:solidFill>
                <a:latin typeface="Times New Roman"/>
                <a:ea typeface="Times New Roman"/>
                <a:cs typeface="Times New Roman"/>
              </a:rPr>
              <a:t>mm</a:t>
            </a:r>
            <a:r>
              <a:rPr sz="1000" kern="0" spc="22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位置时，见图5</a:t>
            </a:r>
            <a:r>
              <a:rPr sz="1000" kern="0" spc="40" dirty="0">
                <a:solidFill>
                  <a:srgbClr val="000000">
                    <a:alpha val="100000"/>
                  </a:srgbClr>
                </a:solidFill>
                <a:latin typeface="Times New Roman"/>
                <a:ea typeface="Times New Roman"/>
                <a:cs typeface="Times New Roman"/>
              </a:rPr>
              <a:t>c)</a:t>
            </a:r>
            <a:r>
              <a:rPr sz="1000" kern="0" spc="3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使10 </a:t>
            </a:r>
            <a:r>
              <a:rPr sz="1000" kern="0" spc="0" dirty="0">
                <a:solidFill>
                  <a:srgbClr val="000000">
                    <a:alpha val="100000"/>
                  </a:srgbClr>
                </a:solidFill>
                <a:latin typeface="Times New Roman"/>
                <a:ea typeface="Times New Roman"/>
                <a:cs typeface="Times New Roman"/>
              </a:rPr>
              <a:t>kg</a:t>
            </a:r>
            <a:r>
              <a:rPr sz="1000" kern="0" spc="3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自由落体的重物用</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非弹性绳子与门把手位置处相连接，使门扇加速关闭，见图5</a:t>
            </a:r>
            <a:r>
              <a:rPr sz="1000" kern="0" spc="40" dirty="0">
                <a:solidFill>
                  <a:srgbClr val="000000">
                    <a:alpha val="100000"/>
                  </a:srgbClr>
                </a:solidFill>
                <a:latin typeface="Times New Roman"/>
                <a:ea typeface="Times New Roman"/>
                <a:cs typeface="Times New Roman"/>
              </a:rPr>
              <a:t>b)</a:t>
            </a:r>
            <a:r>
              <a:rPr sz="1000" kern="0" spc="-120" dirty="0">
                <a:solidFill>
                  <a:srgbClr val="000000">
                    <a:alpha val="100000"/>
                  </a:srgbClr>
                </a:solidFill>
                <a:latin typeface="Times New Roman"/>
                <a:ea typeface="Times New Roman"/>
                <a:cs typeface="Times New Roman"/>
              </a:rPr>
              <a:t> </a:t>
            </a:r>
            <a:r>
              <a:rPr sz="1000" kern="0" spc="40" dirty="0">
                <a:solidFill>
                  <a:srgbClr val="000000">
                    <a:alpha val="100000"/>
                  </a:srgbClr>
                </a:solidFill>
                <a:latin typeface="SimSun"/>
                <a:ea typeface="SimSun"/>
                <a:cs typeface="SimSun"/>
              </a:rPr>
              <a:t>。</a:t>
            </a:r>
            <a:r>
              <a:rPr sz="1000" kern="0" spc="-13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在重物距离测试基准面(</a:t>
            </a:r>
            <a:r>
              <a:rPr sz="1000" kern="0" spc="30" dirty="0">
                <a:solidFill>
                  <a:srgbClr val="000000">
                    <a:alpha val="100000"/>
                  </a:srgbClr>
                </a:solidFill>
                <a:latin typeface="SimSun"/>
                <a:ea typeface="SimSun"/>
                <a:cs typeface="SimSun"/>
              </a:rPr>
              <a:t>20±2)</a:t>
            </a:r>
            <a:r>
              <a:rPr sz="1000" kern="0" spc="0" dirty="0">
                <a:solidFill>
                  <a:srgbClr val="000000">
                    <a:alpha val="100000"/>
                  </a:srgbClr>
                </a:solidFill>
                <a:latin typeface="Times New Roman"/>
                <a:ea typeface="Times New Roman"/>
                <a:cs typeface="Times New Roman"/>
              </a:rPr>
              <a:t>mm</a:t>
            </a:r>
            <a:r>
              <a:rPr sz="1000" kern="0" spc="3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时，门扇撞到障碍物，10 </a:t>
            </a:r>
            <a:r>
              <a:rPr sz="1000" kern="0" spc="0" dirty="0">
                <a:solidFill>
                  <a:srgbClr val="000000">
                    <a:alpha val="100000"/>
                  </a:srgbClr>
                </a:solidFill>
                <a:latin typeface="Times New Roman"/>
                <a:ea typeface="Times New Roman"/>
                <a:cs typeface="Times New Roman"/>
              </a:rPr>
              <a:t>kg</a:t>
            </a:r>
            <a:r>
              <a:rPr sz="1000" kern="0" spc="1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重物停止运动，见图5</a:t>
            </a:r>
            <a:r>
              <a:rPr sz="1000" kern="0" spc="10" dirty="0">
                <a:solidFill>
                  <a:srgbClr val="000000">
                    <a:alpha val="100000"/>
                  </a:srgbClr>
                </a:solidFill>
                <a:latin typeface="Times New Roman"/>
                <a:ea typeface="Times New Roman"/>
                <a:cs typeface="Times New Roman"/>
              </a:rPr>
              <a:t>c)</a:t>
            </a:r>
            <a:r>
              <a:rPr sz="1000" kern="0" spc="-4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a:t>
            </a:r>
            <a:r>
              <a:rPr sz="1000" kern="0" spc="-19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每次测试后待模拟门扇摆动停止后，再进行下一</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次试验。反复3次，判断结果是否符合5.13的要求。</a:t>
            </a:r>
            <a:endParaRPr lang="SimSun" altLang="SimSun" sz="1000" dirty="0"/>
          </a:p>
        </p:txBody>
      </p:sp>
      <p:sp>
        <p:nvSpPr>
          <p:cNvPr id="138" name="textbox 138"/>
          <p:cNvSpPr/>
          <p:nvPr/>
        </p:nvSpPr>
        <p:spPr>
          <a:xfrm>
            <a:off x="1111253" y="5134083"/>
            <a:ext cx="3432809" cy="665480"/>
          </a:xfrm>
          <a:prstGeom prst="rect">
            <a:avLst/>
          </a:prstGeom>
        </p:spPr>
        <p:txBody>
          <a:bodyPr vert="horz" wrap="square" lIns="0" tIns="0" rIns="0" bIns="0"/>
          <a:lstStyle/>
          <a:p>
            <a:pPr algn="l" rtl="0" eaLnBrk="0">
              <a:lnSpc>
                <a:spcPct val="78425"/>
              </a:lnSpc>
              <a:tabLst/>
            </a:pPr>
            <a:endParaRPr lang="Arial" altLang="Arial" sz="100" dirty="0"/>
          </a:p>
          <a:p>
            <a:pPr marL="12700" algn="l" rtl="0" eaLnBrk="0">
              <a:lnSpc>
                <a:spcPct val="90000"/>
              </a:lnSpc>
              <a:tabLst/>
            </a:pPr>
            <a:r>
              <a:rPr sz="1000" kern="0" spc="-50" dirty="0">
                <a:solidFill>
                  <a:srgbClr val="000000">
                    <a:alpha val="100000"/>
                  </a:srgbClr>
                </a:solidFill>
                <a:latin typeface="SimSun"/>
                <a:ea typeface="SimSun"/>
                <a:cs typeface="SimSun"/>
              </a:rPr>
              <a:t>1——试验重物(100 </a:t>
            </a:r>
            <a:r>
              <a:rPr sz="1000" kern="0" spc="-50" dirty="0">
                <a:solidFill>
                  <a:srgbClr val="000000">
                    <a:alpha val="100000"/>
                  </a:srgbClr>
                </a:solidFill>
                <a:latin typeface="Times New Roman"/>
                <a:ea typeface="Times New Roman"/>
                <a:cs typeface="Times New Roman"/>
              </a:rPr>
              <a:t>kg±0.5</a:t>
            </a:r>
            <a:r>
              <a:rPr sz="1000" kern="0" spc="60" dirty="0">
                <a:solidFill>
                  <a:srgbClr val="000000">
                    <a:alpha val="100000"/>
                  </a:srgbClr>
                </a:solidFill>
                <a:latin typeface="Times New Roman"/>
                <a:ea typeface="Times New Roman"/>
                <a:cs typeface="Times New Roman"/>
              </a:rPr>
              <a:t>  </a:t>
            </a:r>
            <a:r>
              <a:rPr sz="1000" kern="0" spc="-60" dirty="0">
                <a:solidFill>
                  <a:srgbClr val="000000">
                    <a:alpha val="100000"/>
                  </a:srgbClr>
                </a:solidFill>
                <a:latin typeface="Times New Roman"/>
                <a:ea typeface="Times New Roman"/>
                <a:cs typeface="Times New Roman"/>
              </a:rPr>
              <a:t>kg);</a:t>
            </a:r>
            <a:endParaRPr lang="Times New Roman" altLang="Times New Roman" sz="1000" dirty="0"/>
          </a:p>
          <a:p>
            <a:pPr marL="12700" algn="l" rtl="0" eaLnBrk="0">
              <a:lnSpc>
                <a:spcPts val="1543"/>
              </a:lnSpc>
              <a:tabLst/>
            </a:pPr>
            <a:r>
              <a:rPr sz="900" kern="0" spc="-60" dirty="0">
                <a:solidFill>
                  <a:srgbClr val="000000">
                    <a:alpha val="100000"/>
                  </a:srgbClr>
                </a:solidFill>
                <a:latin typeface="SimSun"/>
                <a:ea typeface="SimSun"/>
                <a:cs typeface="SimSun"/>
              </a:rPr>
              <a:t>2——百分表。</a:t>
            </a:r>
            <a:endParaRPr lang="SimSun" altLang="SimSun" sz="900" dirty="0"/>
          </a:p>
          <a:p>
            <a:pPr algn="l" rtl="0" eaLnBrk="0">
              <a:lnSpc>
                <a:spcPct val="106000"/>
              </a:lnSpc>
              <a:tabLst/>
            </a:pPr>
            <a:endParaRPr lang="Arial" altLang="Arial" sz="1000" dirty="0"/>
          </a:p>
          <a:p>
            <a:pPr algn="l" rtl="0" eaLnBrk="0">
              <a:lnSpc>
                <a:spcPct val="7527"/>
              </a:lnSpc>
              <a:tabLst/>
            </a:pPr>
            <a:endParaRPr lang="Arial" altLang="Arial" sz="100" dirty="0"/>
          </a:p>
          <a:p>
            <a:pPr algn="r" rtl="0" eaLnBrk="0">
              <a:lnSpc>
                <a:spcPct val="95000"/>
              </a:lnSpc>
              <a:tabLst/>
            </a:pPr>
            <a:r>
              <a:rPr sz="1000" b="1" kern="0" spc="20" dirty="0">
                <a:solidFill>
                  <a:srgbClr val="000000">
                    <a:alpha val="100000"/>
                  </a:srgbClr>
                </a:solidFill>
                <a:latin typeface="SimHei"/>
                <a:ea typeface="SimHei"/>
                <a:cs typeface="SimHei"/>
              </a:rPr>
              <a:t>图</a:t>
            </a:r>
            <a:r>
              <a:rPr sz="1000" kern="0" spc="-15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4</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悬端吊重性能试验</a:t>
            </a:r>
            <a:endParaRPr lang="SimHei" altLang="SimHei" sz="1000" dirty="0"/>
          </a:p>
        </p:txBody>
      </p:sp>
      <p:sp>
        <p:nvSpPr>
          <p:cNvPr id="140" name="textbox 140"/>
          <p:cNvSpPr/>
          <p:nvPr/>
        </p:nvSpPr>
        <p:spPr>
          <a:xfrm>
            <a:off x="1111253" y="4977145"/>
            <a:ext cx="813435" cy="168275"/>
          </a:xfrm>
          <a:prstGeom prst="rect">
            <a:avLst/>
          </a:prstGeom>
        </p:spPr>
        <p:txBody>
          <a:bodyPr vert="horz" wrap="square" lIns="0" tIns="0" rIns="0" bIns="0"/>
          <a:lstStyle/>
          <a:p>
            <a:pPr algn="l" rtl="0" eaLnBrk="0">
              <a:lnSpc>
                <a:spcPct val="83341"/>
              </a:lnSpc>
              <a:tabLst/>
            </a:pPr>
            <a:endParaRPr lang="Arial" altLang="Arial" sz="100" dirty="0"/>
          </a:p>
          <a:p>
            <a:pPr marL="12700" algn="l" rtl="0" eaLnBrk="0">
              <a:lnSpc>
                <a:spcPts val="1123"/>
              </a:lnSpc>
              <a:tabLst/>
            </a:pPr>
            <a:r>
              <a:rPr sz="900" kern="0" spc="-70" dirty="0">
                <a:solidFill>
                  <a:srgbClr val="000000">
                    <a:alpha val="100000"/>
                  </a:srgbClr>
                </a:solidFill>
                <a:latin typeface="SimSun"/>
                <a:ea typeface="SimSun"/>
                <a:cs typeface="SimSun"/>
              </a:rPr>
              <a:t>标引序号说明：</a:t>
            </a:r>
            <a:endParaRPr lang="SimSun" altLang="SimSun" sz="900" dirty="0"/>
          </a:p>
        </p:txBody>
      </p:sp>
      <p:sp>
        <p:nvSpPr>
          <p:cNvPr id="142" name="textbox 142"/>
          <p:cNvSpPr/>
          <p:nvPr/>
        </p:nvSpPr>
        <p:spPr>
          <a:xfrm>
            <a:off x="5765831" y="918256"/>
            <a:ext cx="957580" cy="145414"/>
          </a:xfrm>
          <a:prstGeom prst="rect">
            <a:avLst/>
          </a:prstGeom>
        </p:spPr>
        <p:txBody>
          <a:bodyPr vert="horz" wrap="square" lIns="0" tIns="0" rIns="0" bIns="0"/>
          <a:lstStyle/>
          <a:p>
            <a:pPr algn="l" rtl="0" eaLnBrk="0">
              <a:lnSpc>
                <a:spcPct val="80377"/>
              </a:lnSpc>
              <a:tabLst/>
            </a:pPr>
            <a:endParaRPr lang="Arial" altLang="Arial" sz="100" dirty="0"/>
          </a:p>
          <a:p>
            <a:pPr marL="12700" algn="l" rtl="0" eaLnBrk="0">
              <a:lnSpc>
                <a:spcPct val="79000"/>
              </a:lnSpc>
              <a:tabLst/>
            </a:pPr>
            <a:r>
              <a:rPr sz="1000" b="1" kern="0" spc="-10" dirty="0">
                <a:solidFill>
                  <a:srgbClr val="000000">
                    <a:alpha val="100000"/>
                  </a:srgbClr>
                </a:solidFill>
                <a:latin typeface="Times New Roman"/>
                <a:ea typeface="Times New Roman"/>
                <a:cs typeface="Times New Roman"/>
              </a:rPr>
              <a:t>GB  </a:t>
            </a:r>
            <a:r>
              <a:rPr sz="1000" kern="0" spc="-10" dirty="0">
                <a:solidFill>
                  <a:srgbClr val="000000">
                    <a:alpha val="100000"/>
                  </a:srgbClr>
                </a:solidFill>
                <a:latin typeface="SimSun"/>
                <a:ea typeface="SimSun"/>
                <a:cs typeface="SimSun"/>
              </a:rPr>
              <a:t>17565—2022</a:t>
            </a:r>
            <a:endParaRPr lang="SimSun" altLang="SimSun" sz="1000" dirty="0"/>
          </a:p>
        </p:txBody>
      </p:sp>
      <p:sp>
        <p:nvSpPr>
          <p:cNvPr id="144" name="textbox 144"/>
          <p:cNvSpPr/>
          <p:nvPr/>
        </p:nvSpPr>
        <p:spPr>
          <a:xfrm>
            <a:off x="6438888" y="9873215"/>
            <a:ext cx="99060" cy="102235"/>
          </a:xfrm>
          <a:prstGeom prst="rect">
            <a:avLst/>
          </a:prstGeom>
        </p:spPr>
        <p:txBody>
          <a:bodyPr vert="horz" wrap="square" lIns="0" tIns="0" rIns="0" bIns="0"/>
          <a:lstStyle/>
          <a:p>
            <a:pPr algn="l" rtl="0" eaLnBrk="0">
              <a:lnSpc>
                <a:spcPct val="80825"/>
              </a:lnSpc>
              <a:tabLst/>
            </a:pPr>
            <a:endParaRPr lang="Arial" altLang="Arial" sz="100" dirty="0"/>
          </a:p>
          <a:p>
            <a:pPr marL="12700" algn="l" rtl="0" eaLnBrk="0">
              <a:lnSpc>
                <a:spcPct val="84000"/>
              </a:lnSpc>
              <a:tabLst/>
            </a:pPr>
            <a:r>
              <a:rPr sz="600" kern="0" spc="-20" dirty="0">
                <a:solidFill>
                  <a:srgbClr val="000000">
                    <a:alpha val="100000"/>
                  </a:srgbClr>
                </a:solidFill>
                <a:latin typeface="SimSun"/>
                <a:ea typeface="SimSun"/>
                <a:cs typeface="SimSun"/>
              </a:rPr>
              <a:t>13</a:t>
            </a:r>
            <a:endParaRPr lang="SimSun" altLang="SimSun" sz="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6" name="picture 146"/>
          <p:cNvPicPr>
            <a:picLocks noChangeAspect="1"/>
          </p:cNvPicPr>
          <p:nvPr/>
        </p:nvPicPr>
        <p:blipFill>
          <a:blip r:embed="rId2"/>
          <a:stretch>
            <a:fillRect/>
          </a:stretch>
        </p:blipFill>
        <p:spPr>
          <a:xfrm rot="21600000">
            <a:off x="1447825" y="1447779"/>
            <a:ext cx="2044637" cy="3473430"/>
          </a:xfrm>
          <a:prstGeom prst="rect">
            <a:avLst/>
          </a:prstGeom>
        </p:spPr>
      </p:pic>
      <p:sp>
        <p:nvSpPr>
          <p:cNvPr id="148" name="textbox 148"/>
          <p:cNvSpPr/>
          <p:nvPr/>
        </p:nvSpPr>
        <p:spPr>
          <a:xfrm>
            <a:off x="782645" y="8701761"/>
            <a:ext cx="5342254" cy="862330"/>
          </a:xfrm>
          <a:prstGeom prst="rect">
            <a:avLst/>
          </a:prstGeom>
        </p:spPr>
        <p:txBody>
          <a:bodyPr vert="horz" wrap="square" lIns="0" tIns="0" rIns="0" bIns="0"/>
          <a:lstStyle/>
          <a:p>
            <a:pPr algn="l" rtl="0" eaLnBrk="0">
              <a:lnSpc>
                <a:spcPct val="84920"/>
              </a:lnSpc>
              <a:tabLst/>
            </a:pPr>
            <a:endParaRPr lang="Arial" altLang="Arial" sz="100" dirty="0"/>
          </a:p>
          <a:p>
            <a:pPr marL="2165350" algn="l" rtl="0" eaLnBrk="0">
              <a:lnSpc>
                <a:spcPct val="100000"/>
              </a:lnSpc>
              <a:tabLst/>
            </a:pPr>
            <a:r>
              <a:rPr sz="900" b="1" kern="0" spc="110" dirty="0">
                <a:solidFill>
                  <a:srgbClr val="000000">
                    <a:alpha val="100000"/>
                  </a:srgbClr>
                </a:solidFill>
                <a:latin typeface="SimHei"/>
                <a:ea typeface="SimHei"/>
                <a:cs typeface="SimHei"/>
              </a:rPr>
              <a:t>图</a:t>
            </a:r>
            <a:r>
              <a:rPr sz="900" kern="0" spc="0" dirty="0">
                <a:solidFill>
                  <a:srgbClr val="000000">
                    <a:alpha val="100000"/>
                  </a:srgbClr>
                </a:solidFill>
                <a:latin typeface="SimHei"/>
                <a:ea typeface="SimHei"/>
                <a:cs typeface="SimHei"/>
              </a:rPr>
              <a:t> </a:t>
            </a:r>
            <a:r>
              <a:rPr sz="900" b="1" kern="0" spc="110" dirty="0">
                <a:solidFill>
                  <a:srgbClr val="000000">
                    <a:alpha val="100000"/>
                  </a:srgbClr>
                </a:solidFill>
                <a:latin typeface="SimHei"/>
                <a:ea typeface="SimHei"/>
                <a:cs typeface="SimHei"/>
              </a:rPr>
              <a:t>5</a:t>
            </a:r>
            <a:r>
              <a:rPr sz="900" kern="0" spc="60" dirty="0">
                <a:solidFill>
                  <a:srgbClr val="000000">
                    <a:alpha val="100000"/>
                  </a:srgbClr>
                </a:solidFill>
                <a:latin typeface="SimHei"/>
                <a:ea typeface="SimHei"/>
                <a:cs typeface="SimHei"/>
              </a:rPr>
              <a:t>  </a:t>
            </a:r>
            <a:r>
              <a:rPr sz="900" b="1" kern="0" spc="110" dirty="0">
                <a:solidFill>
                  <a:srgbClr val="000000">
                    <a:alpha val="100000"/>
                  </a:srgbClr>
                </a:solidFill>
                <a:latin typeface="SimHei"/>
                <a:ea typeface="SimHei"/>
                <a:cs typeface="SimHei"/>
              </a:rPr>
              <a:t>撞击障碍物性能试验</a:t>
            </a:r>
            <a:endParaRPr lang="SimHei" altLang="SimHei" sz="900" dirty="0"/>
          </a:p>
          <a:p>
            <a:pPr algn="l" rtl="0" eaLnBrk="0">
              <a:lnSpc>
                <a:spcPct val="146000"/>
              </a:lnSpc>
              <a:tabLst/>
            </a:pPr>
            <a:endParaRPr lang="Arial" altLang="Arial" sz="1000" dirty="0"/>
          </a:p>
          <a:p>
            <a:pPr marL="12700" algn="l" rtl="0" eaLnBrk="0">
              <a:lnSpc>
                <a:spcPts val="1085"/>
              </a:lnSpc>
              <a:spcBef>
                <a:spcPts val="270"/>
              </a:spcBef>
              <a:tabLst/>
            </a:pPr>
            <a:r>
              <a:rPr sz="900" b="1" kern="0" spc="90" dirty="0">
                <a:solidFill>
                  <a:srgbClr val="000000">
                    <a:alpha val="100000"/>
                  </a:srgbClr>
                </a:solidFill>
                <a:latin typeface="SimHei"/>
                <a:ea typeface="SimHei"/>
                <a:cs typeface="SimHei"/>
              </a:rPr>
              <a:t>6.14</a:t>
            </a:r>
            <a:r>
              <a:rPr sz="900" kern="0" spc="100" dirty="0">
                <a:solidFill>
                  <a:srgbClr val="000000">
                    <a:alpha val="100000"/>
                  </a:srgbClr>
                </a:solidFill>
                <a:latin typeface="SimHei"/>
                <a:ea typeface="SimHei"/>
                <a:cs typeface="SimHei"/>
              </a:rPr>
              <a:t>  </a:t>
            </a:r>
            <a:r>
              <a:rPr sz="900" b="1" kern="0" spc="90" dirty="0">
                <a:solidFill>
                  <a:srgbClr val="000000">
                    <a:alpha val="100000"/>
                  </a:srgbClr>
                </a:solidFill>
                <a:latin typeface="SimHei"/>
                <a:ea typeface="SimHei"/>
                <a:cs typeface="SimHei"/>
              </a:rPr>
              <a:t>其他附加功能检验</a:t>
            </a:r>
            <a:endParaRPr lang="SimHei" altLang="SimHei" sz="900" dirty="0"/>
          </a:p>
          <a:p>
            <a:pPr algn="l" rtl="0" eaLnBrk="0">
              <a:lnSpc>
                <a:spcPct val="100000"/>
              </a:lnSpc>
              <a:tabLst/>
            </a:pPr>
            <a:endParaRPr lang="Arial" altLang="Arial" sz="1100" dirty="0"/>
          </a:p>
          <a:p>
            <a:pPr algn="l" rtl="0" eaLnBrk="0">
              <a:lnSpc>
                <a:spcPct val="7592"/>
              </a:lnSpc>
              <a:tabLst/>
            </a:pPr>
            <a:endParaRPr lang="Arial" altLang="Arial" sz="100" dirty="0"/>
          </a:p>
          <a:p>
            <a:pPr marL="283845" algn="l" rtl="0" eaLnBrk="0">
              <a:lnSpc>
                <a:spcPct val="99000"/>
              </a:lnSpc>
              <a:tabLst/>
            </a:pPr>
            <a:r>
              <a:rPr sz="900" kern="0" spc="110" dirty="0">
                <a:solidFill>
                  <a:srgbClr val="000000">
                    <a:alpha val="100000"/>
                  </a:srgbClr>
                </a:solidFill>
                <a:latin typeface="SimSun"/>
                <a:ea typeface="SimSun"/>
                <a:cs typeface="SimSun"/>
              </a:rPr>
              <a:t>检查各种附加功能与门扇的关系，结合6.9的试验结果，判定结果是否符合5.14的</a:t>
            </a:r>
            <a:r>
              <a:rPr sz="900" kern="0" spc="100" dirty="0">
                <a:solidFill>
                  <a:srgbClr val="000000">
                    <a:alpha val="100000"/>
                  </a:srgbClr>
                </a:solidFill>
                <a:latin typeface="SimSun"/>
                <a:ea typeface="SimSun"/>
                <a:cs typeface="SimSun"/>
              </a:rPr>
              <a:t>要求。</a:t>
            </a:r>
            <a:endParaRPr lang="SimSun" altLang="SimSun" sz="900" dirty="0"/>
          </a:p>
        </p:txBody>
      </p:sp>
      <p:pic>
        <p:nvPicPr>
          <p:cNvPr id="150" name="picture 150"/>
          <p:cNvPicPr>
            <a:picLocks noChangeAspect="1"/>
          </p:cNvPicPr>
          <p:nvPr/>
        </p:nvPicPr>
        <p:blipFill>
          <a:blip r:embed="rId3"/>
          <a:stretch>
            <a:fillRect/>
          </a:stretch>
        </p:blipFill>
        <p:spPr>
          <a:xfrm rot="21600000">
            <a:off x="3835376" y="5156250"/>
            <a:ext cx="2273296" cy="1866853"/>
          </a:xfrm>
          <a:prstGeom prst="rect">
            <a:avLst/>
          </a:prstGeom>
        </p:spPr>
      </p:pic>
      <p:pic>
        <p:nvPicPr>
          <p:cNvPr id="152" name="picture 152"/>
          <p:cNvPicPr>
            <a:picLocks noChangeAspect="1"/>
          </p:cNvPicPr>
          <p:nvPr/>
        </p:nvPicPr>
        <p:blipFill>
          <a:blip r:embed="rId4"/>
          <a:stretch>
            <a:fillRect/>
          </a:stretch>
        </p:blipFill>
        <p:spPr>
          <a:xfrm rot="21600000">
            <a:off x="1435130" y="5181593"/>
            <a:ext cx="1574774" cy="2101895"/>
          </a:xfrm>
          <a:prstGeom prst="rect">
            <a:avLst/>
          </a:prstGeom>
        </p:spPr>
      </p:pic>
      <p:pic>
        <p:nvPicPr>
          <p:cNvPr id="154" name="picture 154"/>
          <p:cNvPicPr>
            <a:picLocks noChangeAspect="1"/>
          </p:cNvPicPr>
          <p:nvPr/>
        </p:nvPicPr>
        <p:blipFill>
          <a:blip r:embed="rId5"/>
          <a:stretch>
            <a:fillRect/>
          </a:stretch>
        </p:blipFill>
        <p:spPr>
          <a:xfrm rot="21600000">
            <a:off x="4089426" y="2470175"/>
            <a:ext cx="1904993" cy="1238188"/>
          </a:xfrm>
          <a:prstGeom prst="rect">
            <a:avLst/>
          </a:prstGeom>
        </p:spPr>
      </p:pic>
      <p:sp>
        <p:nvSpPr>
          <p:cNvPr id="156" name="textbox 156"/>
          <p:cNvSpPr/>
          <p:nvPr/>
        </p:nvSpPr>
        <p:spPr>
          <a:xfrm>
            <a:off x="1003271" y="7341647"/>
            <a:ext cx="1526539" cy="1211580"/>
          </a:xfrm>
          <a:prstGeom prst="rect">
            <a:avLst/>
          </a:prstGeom>
        </p:spPr>
        <p:txBody>
          <a:bodyPr vert="horz" wrap="square" lIns="0" tIns="0" rIns="0" bIns="0"/>
          <a:lstStyle/>
          <a:p>
            <a:pPr algn="l" rtl="0" eaLnBrk="0">
              <a:lnSpc>
                <a:spcPct val="80541"/>
              </a:lnSpc>
              <a:tabLst/>
            </a:pPr>
            <a:endParaRPr lang="Arial" altLang="Arial" sz="100" dirty="0"/>
          </a:p>
          <a:p>
            <a:pPr algn="r" rtl="0" eaLnBrk="0">
              <a:lnSpc>
                <a:spcPct val="79000"/>
              </a:lnSpc>
              <a:tabLst/>
            </a:pPr>
            <a:r>
              <a:rPr sz="700" kern="0" spc="-20" dirty="0">
                <a:solidFill>
                  <a:srgbClr val="000000">
                    <a:alpha val="100000"/>
                  </a:srgbClr>
                </a:solidFill>
                <a:latin typeface="Times New Roman"/>
                <a:ea typeface="Times New Roman"/>
                <a:cs typeface="Times New Roman"/>
              </a:rPr>
              <a:t>c)</a:t>
            </a:r>
            <a:endParaRPr lang="Times New Roman" altLang="Times New Roman" sz="700" dirty="0"/>
          </a:p>
          <a:p>
            <a:pPr marL="12700" algn="l" rtl="0" eaLnBrk="0">
              <a:lnSpc>
                <a:spcPct val="88000"/>
              </a:lnSpc>
              <a:spcBef>
                <a:spcPts val="568"/>
              </a:spcBef>
              <a:tabLst/>
            </a:pPr>
            <a:r>
              <a:rPr sz="900" kern="0" spc="-70" dirty="0">
                <a:solidFill>
                  <a:srgbClr val="000000">
                    <a:alpha val="100000"/>
                  </a:srgbClr>
                </a:solidFill>
                <a:latin typeface="SimSun"/>
                <a:ea typeface="SimSun"/>
                <a:cs typeface="SimSun"/>
              </a:rPr>
              <a:t>标引序号说明：</a:t>
            </a:r>
            <a:endParaRPr lang="SimSun" altLang="SimSun" sz="900" dirty="0"/>
          </a:p>
          <a:p>
            <a:pPr marL="12700" algn="l" rtl="0" eaLnBrk="0">
              <a:lnSpc>
                <a:spcPts val="1500"/>
              </a:lnSpc>
              <a:tabLst/>
            </a:pPr>
            <a:r>
              <a:rPr sz="900" kern="0" spc="-60" dirty="0">
                <a:solidFill>
                  <a:srgbClr val="000000">
                    <a:alpha val="100000"/>
                  </a:srgbClr>
                </a:solidFill>
                <a:latin typeface="SimSun"/>
                <a:ea typeface="SimSun"/>
                <a:cs typeface="SimSun"/>
              </a:rPr>
              <a:t>1——障碍物；</a:t>
            </a:r>
            <a:endParaRPr lang="SimSun" altLang="SimSun" sz="900" dirty="0"/>
          </a:p>
          <a:p>
            <a:pPr marL="12700" algn="l" rtl="0" eaLnBrk="0">
              <a:lnSpc>
                <a:spcPts val="1353"/>
              </a:lnSpc>
              <a:tabLst/>
            </a:pPr>
            <a:r>
              <a:rPr sz="900" kern="0" spc="-60" dirty="0">
                <a:solidFill>
                  <a:srgbClr val="000000">
                    <a:alpha val="100000"/>
                  </a:srgbClr>
                </a:solidFill>
                <a:latin typeface="SimSun"/>
                <a:ea typeface="SimSun"/>
                <a:cs typeface="SimSun"/>
              </a:rPr>
              <a:t>2——限位器；</a:t>
            </a:r>
            <a:endParaRPr lang="SimSun" altLang="SimSun" sz="900" dirty="0"/>
          </a:p>
          <a:p>
            <a:pPr marL="12700" algn="l" rtl="0" eaLnBrk="0">
              <a:lnSpc>
                <a:spcPts val="1508"/>
              </a:lnSpc>
              <a:tabLst/>
            </a:pPr>
            <a:r>
              <a:rPr sz="900" kern="0" spc="-60" dirty="0">
                <a:solidFill>
                  <a:srgbClr val="000000">
                    <a:alpha val="100000"/>
                  </a:srgbClr>
                </a:solidFill>
                <a:latin typeface="SimSun"/>
                <a:ea typeface="SimSun"/>
                <a:cs typeface="SimSun"/>
              </a:rPr>
              <a:t>3——钢丝绳；</a:t>
            </a:r>
            <a:endParaRPr lang="SimSun" altLang="SimSun" sz="900" dirty="0"/>
          </a:p>
          <a:p>
            <a:pPr marL="12700" algn="l" rtl="0" eaLnBrk="0">
              <a:lnSpc>
                <a:spcPct val="88000"/>
              </a:lnSpc>
              <a:spcBef>
                <a:spcPts val="459"/>
              </a:spcBef>
              <a:tabLst/>
            </a:pPr>
            <a:r>
              <a:rPr sz="900" kern="0" spc="-50" dirty="0">
                <a:solidFill>
                  <a:srgbClr val="000000">
                    <a:alpha val="100000"/>
                  </a:srgbClr>
                </a:solidFill>
                <a:latin typeface="SimSun"/>
                <a:ea typeface="SimSun"/>
                <a:cs typeface="SimSun"/>
              </a:rPr>
              <a:t>4——10 kg</a:t>
            </a:r>
            <a:r>
              <a:rPr sz="900" kern="0" spc="-12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配重物；</a:t>
            </a:r>
            <a:endParaRPr lang="SimSun" altLang="SimSun" sz="900" dirty="0"/>
          </a:p>
          <a:p>
            <a:pPr marL="12700" algn="l" rtl="0" eaLnBrk="0">
              <a:lnSpc>
                <a:spcPts val="1386"/>
              </a:lnSpc>
              <a:tabLst/>
            </a:pPr>
            <a:r>
              <a:rPr sz="900" kern="0" spc="-70" dirty="0">
                <a:solidFill>
                  <a:srgbClr val="000000">
                    <a:alpha val="100000"/>
                  </a:srgbClr>
                </a:solidFill>
                <a:latin typeface="SimSun"/>
                <a:ea typeface="SimSun"/>
                <a:cs typeface="SimSun"/>
              </a:rPr>
              <a:t>5——基准面。</a:t>
            </a:r>
            <a:endParaRPr lang="SimSun" altLang="SimSun" sz="900" dirty="0"/>
          </a:p>
        </p:txBody>
      </p:sp>
      <p:sp>
        <p:nvSpPr>
          <p:cNvPr id="158" name="textbox 158"/>
          <p:cNvSpPr/>
          <p:nvPr/>
        </p:nvSpPr>
        <p:spPr>
          <a:xfrm>
            <a:off x="782759" y="922911"/>
            <a:ext cx="1001394" cy="138429"/>
          </a:xfrm>
          <a:prstGeom prst="rect">
            <a:avLst/>
          </a:prstGeom>
        </p:spPr>
        <p:txBody>
          <a:bodyPr vert="horz" wrap="square" lIns="0" tIns="0" rIns="0" bIns="0"/>
          <a:lstStyle/>
          <a:p>
            <a:pPr algn="l" rtl="0" eaLnBrk="0">
              <a:lnSpc>
                <a:spcPct val="83047"/>
              </a:lnSpc>
              <a:tabLst/>
            </a:pPr>
            <a:endParaRPr lang="Arial" altLang="Arial" sz="100" dirty="0"/>
          </a:p>
          <a:p>
            <a:pPr marL="12700" algn="l" rtl="0" eaLnBrk="0">
              <a:lnSpc>
                <a:spcPct val="82000"/>
              </a:lnSpc>
              <a:tabLst/>
            </a:pPr>
            <a:r>
              <a:rPr sz="900" b="1" kern="0" spc="0" dirty="0">
                <a:solidFill>
                  <a:srgbClr val="000000">
                    <a:alpha val="100000"/>
                  </a:srgbClr>
                </a:solidFill>
                <a:latin typeface="SimSun"/>
                <a:ea typeface="SimSun"/>
                <a:cs typeface="SimSun"/>
              </a:rPr>
              <a:t>GB</a:t>
            </a:r>
            <a:r>
              <a:rPr sz="900" kern="0" spc="100" dirty="0">
                <a:solidFill>
                  <a:srgbClr val="000000">
                    <a:alpha val="100000"/>
                  </a:srgbClr>
                </a:solidFill>
                <a:latin typeface="SimSun"/>
                <a:ea typeface="SimSun"/>
                <a:cs typeface="SimSun"/>
              </a:rPr>
              <a:t>   </a:t>
            </a:r>
            <a:r>
              <a:rPr sz="900" b="1" kern="0" spc="10" dirty="0">
                <a:solidFill>
                  <a:srgbClr val="000000">
                    <a:alpha val="100000"/>
                  </a:srgbClr>
                </a:solidFill>
                <a:latin typeface="SimSun"/>
                <a:ea typeface="SimSun"/>
                <a:cs typeface="SimSun"/>
              </a:rPr>
              <a:t>17565—2022</a:t>
            </a:r>
            <a:endParaRPr lang="SimSun" altLang="SimSun" sz="900" dirty="0"/>
          </a:p>
        </p:txBody>
      </p:sp>
      <p:sp>
        <p:nvSpPr>
          <p:cNvPr id="160" name="textbox 160"/>
          <p:cNvSpPr/>
          <p:nvPr/>
        </p:nvSpPr>
        <p:spPr>
          <a:xfrm>
            <a:off x="6064237" y="1236702"/>
            <a:ext cx="601980" cy="161925"/>
          </a:xfrm>
          <a:prstGeom prst="rect">
            <a:avLst/>
          </a:prstGeom>
        </p:spPr>
        <p:txBody>
          <a:bodyPr vert="horz" wrap="square" lIns="0" tIns="0" rIns="0" bIns="0"/>
          <a:lstStyle/>
          <a:p>
            <a:pPr algn="l" rtl="0" eaLnBrk="0">
              <a:lnSpc>
                <a:spcPct val="87115"/>
              </a:lnSpc>
              <a:tabLst/>
            </a:pPr>
            <a:endParaRPr lang="Arial" altLang="Arial" sz="100" dirty="0"/>
          </a:p>
          <a:p>
            <a:pPr marL="12700" algn="l" rtl="0" eaLnBrk="0">
              <a:lnSpc>
                <a:spcPct val="99000"/>
              </a:lnSpc>
              <a:tabLst/>
            </a:pPr>
            <a:r>
              <a:rPr sz="900" kern="0" spc="0" dirty="0">
                <a:solidFill>
                  <a:srgbClr val="000000">
                    <a:alpha val="100000"/>
                  </a:srgbClr>
                </a:solidFill>
                <a:latin typeface="SimSun"/>
                <a:ea typeface="SimSun"/>
                <a:cs typeface="SimSun"/>
              </a:rPr>
              <a:t>单位为毫米</a:t>
            </a:r>
            <a:endParaRPr lang="SimSun" altLang="SimSun" sz="900" dirty="0"/>
          </a:p>
        </p:txBody>
      </p:sp>
      <p:sp>
        <p:nvSpPr>
          <p:cNvPr id="162" name="textbox 162"/>
          <p:cNvSpPr/>
          <p:nvPr/>
        </p:nvSpPr>
        <p:spPr>
          <a:xfrm>
            <a:off x="4845071" y="4985785"/>
            <a:ext cx="99694" cy="109854"/>
          </a:xfrm>
          <a:prstGeom prst="rect">
            <a:avLst/>
          </a:prstGeom>
        </p:spPr>
        <p:txBody>
          <a:bodyPr vert="horz" wrap="square" lIns="0" tIns="0" rIns="0" bIns="0"/>
          <a:lstStyle/>
          <a:p>
            <a:pPr algn="l" rtl="0" eaLnBrk="0">
              <a:lnSpc>
                <a:spcPct val="80541"/>
              </a:lnSpc>
              <a:tabLst/>
            </a:pPr>
            <a:endParaRPr lang="Arial" altLang="Arial" sz="100" dirty="0"/>
          </a:p>
          <a:p>
            <a:pPr marL="12700" algn="l" rtl="0" eaLnBrk="0">
              <a:lnSpc>
                <a:spcPct val="79000"/>
              </a:lnSpc>
              <a:tabLst/>
            </a:pPr>
            <a:r>
              <a:rPr sz="700" kern="0" spc="-10" dirty="0">
                <a:solidFill>
                  <a:srgbClr val="000000">
                    <a:alpha val="100000"/>
                  </a:srgbClr>
                </a:solidFill>
                <a:latin typeface="Times New Roman"/>
                <a:ea typeface="Times New Roman"/>
                <a:cs typeface="Times New Roman"/>
              </a:rPr>
              <a:t>b)</a:t>
            </a:r>
            <a:endParaRPr lang="Times New Roman" altLang="Times New Roman" sz="700" dirty="0"/>
          </a:p>
        </p:txBody>
      </p:sp>
      <p:sp>
        <p:nvSpPr>
          <p:cNvPr id="164" name="textbox 164"/>
          <p:cNvSpPr/>
          <p:nvPr/>
        </p:nvSpPr>
        <p:spPr>
          <a:xfrm>
            <a:off x="4832376" y="7335232"/>
            <a:ext cx="97155" cy="109854"/>
          </a:xfrm>
          <a:prstGeom prst="rect">
            <a:avLst/>
          </a:prstGeom>
        </p:spPr>
        <p:txBody>
          <a:bodyPr vert="horz" wrap="square" lIns="0" tIns="0" rIns="0" bIns="0"/>
          <a:lstStyle/>
          <a:p>
            <a:pPr algn="l" rtl="0" eaLnBrk="0">
              <a:lnSpc>
                <a:spcPct val="80541"/>
              </a:lnSpc>
              <a:tabLst/>
            </a:pPr>
            <a:endParaRPr lang="Arial" altLang="Arial" sz="100" dirty="0"/>
          </a:p>
          <a:p>
            <a:pPr marL="12700" algn="l" rtl="0" eaLnBrk="0">
              <a:lnSpc>
                <a:spcPct val="79000"/>
              </a:lnSpc>
              <a:tabLst/>
            </a:pPr>
            <a:r>
              <a:rPr sz="700" kern="0" spc="-20" dirty="0">
                <a:solidFill>
                  <a:srgbClr val="000000">
                    <a:alpha val="100000"/>
                  </a:srgbClr>
                </a:solidFill>
                <a:latin typeface="Times New Roman"/>
                <a:ea typeface="Times New Roman"/>
                <a:cs typeface="Times New Roman"/>
              </a:rPr>
              <a:t>d)</a:t>
            </a:r>
            <a:endParaRPr lang="Times New Roman" altLang="Times New Roman" sz="700" dirty="0"/>
          </a:p>
        </p:txBody>
      </p:sp>
      <p:sp>
        <p:nvSpPr>
          <p:cNvPr id="166" name="textbox 166"/>
          <p:cNvSpPr/>
          <p:nvPr/>
        </p:nvSpPr>
        <p:spPr>
          <a:xfrm>
            <a:off x="2444749" y="4992094"/>
            <a:ext cx="91439" cy="109854"/>
          </a:xfrm>
          <a:prstGeom prst="rect">
            <a:avLst/>
          </a:prstGeom>
        </p:spPr>
        <p:txBody>
          <a:bodyPr vert="horz" wrap="square" lIns="0" tIns="0" rIns="0" bIns="0"/>
          <a:lstStyle/>
          <a:p>
            <a:pPr algn="l" rtl="0" eaLnBrk="0">
              <a:lnSpc>
                <a:spcPct val="80541"/>
              </a:lnSpc>
              <a:tabLst/>
            </a:pPr>
            <a:endParaRPr lang="Arial" altLang="Arial" sz="100" dirty="0"/>
          </a:p>
          <a:p>
            <a:pPr marL="12700" algn="l" rtl="0" eaLnBrk="0">
              <a:lnSpc>
                <a:spcPct val="79000"/>
              </a:lnSpc>
              <a:tabLst/>
            </a:pPr>
            <a:r>
              <a:rPr sz="700" kern="0" spc="-20" dirty="0">
                <a:solidFill>
                  <a:srgbClr val="000000">
                    <a:alpha val="100000"/>
                  </a:srgbClr>
                </a:solidFill>
                <a:latin typeface="Times New Roman"/>
                <a:ea typeface="Times New Roman"/>
                <a:cs typeface="Times New Roman"/>
              </a:rPr>
              <a:t>a)</a:t>
            </a:r>
            <a:endParaRPr lang="Times New Roman" altLang="Times New Roman" sz="7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8"/>
          <p:cNvSpPr/>
          <p:nvPr/>
        </p:nvSpPr>
        <p:spPr>
          <a:xfrm>
            <a:off x="882669" y="920415"/>
            <a:ext cx="5886450" cy="8321675"/>
          </a:xfrm>
          <a:prstGeom prst="rect">
            <a:avLst/>
          </a:prstGeom>
        </p:spPr>
        <p:txBody>
          <a:bodyPr vert="horz" wrap="square" lIns="0" tIns="0" rIns="0" bIns="0"/>
          <a:lstStyle/>
          <a:p>
            <a:pPr algn="l" rtl="0" eaLnBrk="0">
              <a:lnSpc>
                <a:spcPct val="86211"/>
              </a:lnSpc>
              <a:tabLst/>
            </a:pPr>
            <a:endParaRPr lang="Arial" altLang="Arial" sz="100" dirty="0"/>
          </a:p>
          <a:p>
            <a:pPr algn="r" rtl="0" eaLnBrk="0">
              <a:lnSpc>
                <a:spcPct val="77000"/>
              </a:lnSpc>
              <a:tabLst/>
            </a:pPr>
            <a:r>
              <a:rPr sz="1000" b="1" kern="0" spc="-10" dirty="0">
                <a:solidFill>
                  <a:srgbClr val="000000">
                    <a:alpha val="100000"/>
                  </a:srgbClr>
                </a:solidFill>
                <a:latin typeface="Times New Roman"/>
                <a:ea typeface="Times New Roman"/>
                <a:cs typeface="Times New Roman"/>
              </a:rPr>
              <a:t>GB</a:t>
            </a:r>
            <a:r>
              <a:rPr sz="1000" b="1" kern="0" spc="3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17565—2022</a:t>
            </a:r>
            <a:endParaRPr lang="Times New Roman" altLang="Times New Roman" sz="1000" dirty="0"/>
          </a:p>
          <a:p>
            <a:pPr algn="l" rtl="0" eaLnBrk="0">
              <a:lnSpc>
                <a:spcPct val="105000"/>
              </a:lnSpc>
              <a:tabLst/>
            </a:pPr>
            <a:endParaRPr lang="Arial" altLang="Arial" sz="1000" dirty="0"/>
          </a:p>
          <a:p>
            <a:pPr algn="l" rtl="0" eaLnBrk="0">
              <a:lnSpc>
                <a:spcPct val="105000"/>
              </a:lnSpc>
              <a:tabLst/>
            </a:pPr>
            <a:endParaRPr lang="Arial" altLang="Arial" sz="1000" dirty="0"/>
          </a:p>
          <a:p>
            <a:pPr algn="l" rtl="0" eaLnBrk="0">
              <a:lnSpc>
                <a:spcPct val="106000"/>
              </a:lnSpc>
              <a:tabLst/>
            </a:pPr>
            <a:endParaRPr lang="Arial" altLang="Arial" sz="1000" dirty="0"/>
          </a:p>
          <a:p>
            <a:pPr marL="2560954" algn="l" rtl="0" eaLnBrk="0">
              <a:lnSpc>
                <a:spcPts val="1514"/>
              </a:lnSpc>
              <a:spcBef>
                <a:spcPts val="368"/>
              </a:spcBef>
              <a:tabLst/>
            </a:pPr>
            <a:r>
              <a:rPr sz="1200" b="1" kern="0" spc="-50" dirty="0">
                <a:solidFill>
                  <a:srgbClr val="000000">
                    <a:alpha val="100000"/>
                  </a:srgbClr>
                </a:solidFill>
                <a:latin typeface="SimSun"/>
                <a:ea typeface="SimSun"/>
                <a:cs typeface="SimSun"/>
              </a:rPr>
              <a:t>目</a:t>
            </a:r>
            <a:r>
              <a:rPr sz="1200" kern="0" spc="20" dirty="0">
                <a:solidFill>
                  <a:srgbClr val="000000">
                    <a:alpha val="100000"/>
                  </a:srgbClr>
                </a:solidFill>
                <a:latin typeface="SimSun"/>
                <a:ea typeface="SimSun"/>
                <a:cs typeface="SimSun"/>
              </a:rPr>
              <a:t>      </a:t>
            </a:r>
            <a:r>
              <a:rPr sz="1200" b="1" kern="0" spc="-50" dirty="0">
                <a:solidFill>
                  <a:srgbClr val="000000">
                    <a:alpha val="100000"/>
                  </a:srgbClr>
                </a:solidFill>
                <a:latin typeface="SimSun"/>
                <a:ea typeface="SimSun"/>
                <a:cs typeface="SimSun"/>
              </a:rPr>
              <a:t>次</a:t>
            </a:r>
            <a:endParaRPr lang="SimSun" altLang="SimSun" sz="1200" dirty="0"/>
          </a:p>
          <a:p>
            <a:pPr algn="l" rtl="0" eaLnBrk="0">
              <a:lnSpc>
                <a:spcPct val="129000"/>
              </a:lnSpc>
              <a:tabLst/>
            </a:pPr>
            <a:endParaRPr lang="Arial" altLang="Arial" sz="1000" dirty="0"/>
          </a:p>
          <a:p>
            <a:pPr algn="l" rtl="0" eaLnBrk="0">
              <a:lnSpc>
                <a:spcPct val="129000"/>
              </a:lnSpc>
              <a:tabLst/>
            </a:pPr>
            <a:endParaRPr lang="Arial" altLang="Arial" sz="1000" dirty="0"/>
          </a:p>
          <a:p>
            <a:pPr marL="12700" algn="l" rtl="0" eaLnBrk="0">
              <a:lnSpc>
                <a:spcPct val="95000"/>
              </a:lnSpc>
              <a:spcBef>
                <a:spcPts val="308"/>
              </a:spcBef>
              <a:tabLst/>
            </a:pPr>
            <a:r>
              <a:rPr sz="1000" kern="0" spc="-10" dirty="0">
                <a:solidFill>
                  <a:srgbClr val="000000">
                    <a:alpha val="100000"/>
                  </a:srgbClr>
                </a:solidFill>
                <a:latin typeface="SimSun"/>
                <a:ea typeface="SimSun"/>
                <a:cs typeface="SimSun"/>
              </a:rPr>
              <a:t>前言</a:t>
            </a:r>
            <a:r>
              <a:rPr sz="1000" kern="0" spc="15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20" dirty="0">
                <a:solidFill>
                  <a:srgbClr val="000000">
                    <a:alpha val="100000"/>
                  </a:srgbClr>
                </a:solidFill>
                <a:latin typeface="Times New Roman"/>
                <a:ea typeface="Times New Roman"/>
                <a:cs typeface="Times New Roman"/>
              </a:rPr>
              <a:t>…………Ⅲ</a:t>
            </a:r>
            <a:endParaRPr lang="Times New Roman" altLang="Times New Roman" sz="1000" dirty="0"/>
          </a:p>
          <a:p>
            <a:pPr marL="12700" algn="l" rtl="0" eaLnBrk="0">
              <a:lnSpc>
                <a:spcPct val="95000"/>
              </a:lnSpc>
              <a:spcBef>
                <a:spcPts val="660"/>
              </a:spcBef>
              <a:tabLst/>
            </a:pPr>
            <a:r>
              <a:rPr sz="1000" kern="0" spc="-10" dirty="0">
                <a:solidFill>
                  <a:srgbClr val="000000">
                    <a:alpha val="100000"/>
                  </a:srgbClr>
                </a:solidFill>
                <a:latin typeface="SimSun"/>
                <a:ea typeface="SimSun"/>
                <a:cs typeface="SimSun"/>
              </a:rPr>
              <a:t>引言</a:t>
            </a:r>
            <a:r>
              <a:rPr sz="1000" kern="0" spc="25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20" dirty="0">
                <a:solidFill>
                  <a:srgbClr val="000000">
                    <a:alpha val="100000"/>
                  </a:srgbClr>
                </a:solidFill>
                <a:latin typeface="Times New Roman"/>
                <a:ea typeface="Times New Roman"/>
                <a:cs typeface="Times New Roman"/>
              </a:rPr>
              <a:t>…………………………V</a:t>
            </a:r>
            <a:endParaRPr lang="Times New Roman" altLang="Times New Roman" sz="1000" dirty="0"/>
          </a:p>
          <a:p>
            <a:pPr marL="12700" algn="l" rtl="0" eaLnBrk="0">
              <a:lnSpc>
                <a:spcPct val="95000"/>
              </a:lnSpc>
              <a:spcBef>
                <a:spcPts val="702"/>
              </a:spcBef>
              <a:tabLst/>
            </a:pPr>
            <a:r>
              <a:rPr sz="1000" kern="0" spc="0" dirty="0">
                <a:solidFill>
                  <a:srgbClr val="000000">
                    <a:alpha val="100000"/>
                  </a:srgbClr>
                </a:solidFill>
                <a:latin typeface="Times New Roman"/>
                <a:ea typeface="Times New Roman"/>
                <a:cs typeface="Times New Roman"/>
              </a:rPr>
              <a:t>1    </a:t>
            </a:r>
            <a:r>
              <a:rPr sz="1000" kern="0" spc="0" dirty="0">
                <a:solidFill>
                  <a:srgbClr val="000000">
                    <a:alpha val="100000"/>
                  </a:srgbClr>
                </a:solidFill>
                <a:latin typeface="SimSun"/>
                <a:ea typeface="SimSun"/>
                <a:cs typeface="SimSun"/>
              </a:rPr>
              <a:t>范围</a:t>
            </a:r>
            <a:r>
              <a:rPr sz="1000" kern="0" spc="33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a:t>
            </a:r>
            <a:r>
              <a:rPr sz="1000" kern="0" spc="-1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Times New Roman"/>
                <a:ea typeface="Times New Roman"/>
                <a:cs typeface="Times New Roman"/>
                <a:hlinkClick r:id="rId2"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a:t>
            </a:r>
            <a:endParaRPr lang="Times New Roman" altLang="Times New Roman" sz="1000" dirty="0"/>
          </a:p>
          <a:p>
            <a:pPr marL="12700" algn="l" rtl="0" eaLnBrk="0">
              <a:lnSpc>
                <a:spcPct val="95000"/>
              </a:lnSpc>
              <a:spcBef>
                <a:spcPts val="702"/>
              </a:spcBef>
              <a:tabLst/>
            </a:pPr>
            <a:r>
              <a:rPr sz="1000" kern="0" spc="10" dirty="0">
                <a:solidFill>
                  <a:srgbClr val="000000">
                    <a:alpha val="100000"/>
                  </a:srgbClr>
                </a:solidFill>
                <a:latin typeface="Times New Roman"/>
                <a:ea typeface="Times New Roman"/>
                <a:cs typeface="Times New Roman"/>
              </a:rPr>
              <a:t>2</a:t>
            </a:r>
            <a:r>
              <a:rPr sz="1000" kern="0" spc="7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规范性引用文件</a:t>
            </a:r>
            <a:r>
              <a:rPr sz="1000" kern="0" spc="21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hlinkClick r:id="rId2"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a:t>
            </a:r>
            <a:endParaRPr lang="Times New Roman" altLang="Times New Roman" sz="1000" dirty="0"/>
          </a:p>
          <a:p>
            <a:pPr marL="12700" algn="l" rtl="0" eaLnBrk="0">
              <a:lnSpc>
                <a:spcPct val="95000"/>
              </a:lnSpc>
              <a:spcBef>
                <a:spcPts val="660"/>
              </a:spcBef>
              <a:tabLst/>
            </a:pPr>
            <a:r>
              <a:rPr sz="1000" kern="0" spc="0" dirty="0">
                <a:solidFill>
                  <a:srgbClr val="000000">
                    <a:alpha val="100000"/>
                  </a:srgbClr>
                </a:solidFill>
                <a:latin typeface="Times New Roman"/>
                <a:ea typeface="Times New Roman"/>
                <a:cs typeface="Times New Roman"/>
              </a:rPr>
              <a:t>3</a:t>
            </a:r>
            <a:r>
              <a:rPr sz="1000" kern="0" spc="8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SimSun"/>
                <a:ea typeface="SimSun"/>
                <a:cs typeface="SimSun"/>
              </a:rPr>
              <a:t>术语和定义</a:t>
            </a:r>
            <a:r>
              <a:rPr sz="1000" kern="0" spc="18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a:t>
            </a:r>
            <a:r>
              <a:rPr sz="1000" kern="0" spc="-10" dirty="0">
                <a:solidFill>
                  <a:srgbClr val="000000">
                    <a:alpha val="100000"/>
                  </a:srgbClr>
                </a:solidFill>
                <a:latin typeface="Times New Roman"/>
                <a:ea typeface="Times New Roman"/>
                <a:cs typeface="Times New Roman"/>
              </a:rPr>
              <a:t>………………………</a:t>
            </a:r>
            <a:r>
              <a:rPr sz="1000" kern="0" spc="16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Times New Roman"/>
                <a:ea typeface="Times New Roman"/>
                <a:cs typeface="Times New Roman"/>
                <a:hlinkClick r:id="rId2"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a:t>
            </a:r>
            <a:endParaRPr lang="Times New Roman" altLang="Times New Roman" sz="1000" dirty="0"/>
          </a:p>
          <a:p>
            <a:pPr marL="12700" algn="l" rtl="0" eaLnBrk="0">
              <a:lnSpc>
                <a:spcPct val="95000"/>
              </a:lnSpc>
              <a:spcBef>
                <a:spcPts val="660"/>
              </a:spcBef>
              <a:tabLst/>
            </a:pPr>
            <a:r>
              <a:rPr sz="1000" kern="0" spc="0" dirty="0">
                <a:solidFill>
                  <a:srgbClr val="000000">
                    <a:alpha val="100000"/>
                  </a:srgbClr>
                </a:solidFill>
                <a:latin typeface="Times New Roman"/>
                <a:ea typeface="Times New Roman"/>
                <a:cs typeface="Times New Roman"/>
              </a:rPr>
              <a:t>4    </a:t>
            </a:r>
            <a:r>
              <a:rPr sz="1000" kern="0" spc="0" dirty="0">
                <a:solidFill>
                  <a:srgbClr val="000000">
                    <a:alpha val="100000"/>
                  </a:srgbClr>
                </a:solidFill>
                <a:latin typeface="SimSun"/>
                <a:ea typeface="SimSun"/>
                <a:cs typeface="SimSun"/>
              </a:rPr>
              <a:t>分级、分类和标记</a:t>
            </a:r>
            <a:r>
              <a:rPr sz="1000" kern="0" spc="0" dirty="0">
                <a:solidFill>
                  <a:srgbClr val="000000">
                    <a:alpha val="100000"/>
                  </a:srgbClr>
                </a:solidFill>
                <a:latin typeface="Times New Roman"/>
                <a:ea typeface="Times New Roman"/>
                <a:cs typeface="Times New Roman"/>
              </a:rPr>
              <a:t>……………………………………………………………………………</a:t>
            </a:r>
            <a:r>
              <a:rPr sz="1000" kern="0" spc="-10" dirty="0">
                <a:solidFill>
                  <a:srgbClr val="000000">
                    <a:alpha val="100000"/>
                  </a:srgbClr>
                </a:solidFill>
                <a:latin typeface="Times New Roman"/>
                <a:ea typeface="Times New Roman"/>
                <a:cs typeface="Times New Roman"/>
              </a:rPr>
              <a:t>…………………</a:t>
            </a:r>
            <a:r>
              <a:rPr sz="1000" kern="0" spc="-10" dirty="0">
                <a:solidFill>
                  <a:srgbClr val="000000">
                    <a:alpha val="100000"/>
                  </a:srgbClr>
                </a:solidFill>
                <a:latin typeface="Times New Roman"/>
                <a:ea typeface="Times New Roman"/>
                <a:cs typeface="Times New Roman"/>
                <a:hlinkClick r:id="rId3"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3</a:t>
            </a:r>
            <a:endParaRPr lang="Times New Roman" altLang="Times New Roman" sz="1000" dirty="0"/>
          </a:p>
          <a:p>
            <a:pPr marL="12700" algn="l" rtl="0" eaLnBrk="0">
              <a:lnSpc>
                <a:spcPct val="95000"/>
              </a:lnSpc>
              <a:spcBef>
                <a:spcPts val="760"/>
              </a:spcBef>
              <a:tabLst/>
            </a:pPr>
            <a:r>
              <a:rPr sz="1000" kern="0" spc="10" dirty="0">
                <a:solidFill>
                  <a:srgbClr val="000000">
                    <a:alpha val="100000"/>
                  </a:srgbClr>
                </a:solidFill>
                <a:latin typeface="Times New Roman"/>
                <a:ea typeface="Times New Roman"/>
                <a:cs typeface="Times New Roman"/>
              </a:rPr>
              <a:t>5    </a:t>
            </a:r>
            <a:r>
              <a:rPr sz="1000" kern="0" spc="10" dirty="0">
                <a:solidFill>
                  <a:srgbClr val="000000">
                    <a:alpha val="100000"/>
                  </a:srgbClr>
                </a:solidFill>
                <a:latin typeface="SimSun"/>
                <a:ea typeface="SimSun"/>
                <a:cs typeface="SimSun"/>
              </a:rPr>
              <a:t>技术要求</a:t>
            </a:r>
            <a:r>
              <a:rPr sz="1000" kern="0" spc="20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hlinkClick r:id="rId4"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4</a:t>
            </a:r>
            <a:endParaRPr lang="Times New Roman" altLang="Times New Roman" sz="1000" dirty="0"/>
          </a:p>
          <a:p>
            <a:pPr marL="12700" algn="l" rtl="0" eaLnBrk="0">
              <a:lnSpc>
                <a:spcPct val="95000"/>
              </a:lnSpc>
              <a:spcBef>
                <a:spcPts val="676"/>
              </a:spcBef>
              <a:tabLst/>
            </a:pPr>
            <a:r>
              <a:rPr sz="1000" kern="0" spc="0" dirty="0">
                <a:solidFill>
                  <a:srgbClr val="000000">
                    <a:alpha val="100000"/>
                  </a:srgbClr>
                </a:solidFill>
                <a:latin typeface="Times New Roman"/>
                <a:ea typeface="Times New Roman"/>
                <a:cs typeface="Times New Roman"/>
              </a:rPr>
              <a:t>6</a:t>
            </a:r>
            <a:r>
              <a:rPr sz="1000" kern="0" spc="7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SimSun"/>
                <a:ea typeface="SimSun"/>
                <a:cs typeface="SimSun"/>
              </a:rPr>
              <a:t>试验方法</a:t>
            </a:r>
            <a:r>
              <a:rPr sz="1000" kern="0" spc="26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a:t>
            </a:r>
            <a:r>
              <a:rPr sz="1000" kern="0" spc="-9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5"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7</a:t>
            </a:r>
            <a:endParaRPr lang="Times New Roman" altLang="Times New Roman" sz="1000" dirty="0"/>
          </a:p>
          <a:p>
            <a:pPr marL="12700" algn="l" rtl="0" eaLnBrk="0">
              <a:lnSpc>
                <a:spcPct val="95000"/>
              </a:lnSpc>
              <a:spcBef>
                <a:spcPts val="694"/>
              </a:spcBef>
              <a:tabLst/>
            </a:pPr>
            <a:r>
              <a:rPr sz="1000" kern="0" spc="10" dirty="0">
                <a:solidFill>
                  <a:srgbClr val="000000">
                    <a:alpha val="100000"/>
                  </a:srgbClr>
                </a:solidFill>
                <a:latin typeface="Times New Roman"/>
                <a:ea typeface="Times New Roman"/>
                <a:cs typeface="Times New Roman"/>
              </a:rPr>
              <a:t>7</a:t>
            </a:r>
            <a:r>
              <a:rPr sz="1000" kern="0" spc="7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检验规则</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6"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15</a:t>
            </a:r>
            <a:endParaRPr lang="Times New Roman" altLang="Times New Roman" sz="1000" dirty="0"/>
          </a:p>
          <a:p>
            <a:pPr marL="139064" algn="l" rtl="0" eaLnBrk="0">
              <a:lnSpc>
                <a:spcPct val="95000"/>
              </a:lnSpc>
              <a:spcBef>
                <a:spcPts val="710"/>
              </a:spcBef>
              <a:tabLst/>
            </a:pPr>
            <a:r>
              <a:rPr sz="1000" kern="0" spc="10" dirty="0">
                <a:solidFill>
                  <a:srgbClr val="000000">
                    <a:alpha val="100000"/>
                  </a:srgbClr>
                </a:solidFill>
                <a:latin typeface="Times New Roman"/>
                <a:ea typeface="Times New Roman"/>
                <a:cs typeface="Times New Roman"/>
              </a:rPr>
              <a:t>7.1    </a:t>
            </a:r>
            <a:r>
              <a:rPr sz="1000" kern="0" spc="10" dirty="0">
                <a:solidFill>
                  <a:srgbClr val="000000">
                    <a:alpha val="100000"/>
                  </a:srgbClr>
                </a:solidFill>
                <a:latin typeface="SimSun"/>
                <a:ea typeface="SimSun"/>
                <a:cs typeface="SimSun"/>
              </a:rPr>
              <a:t>型式检验</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11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6"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15</a:t>
            </a:r>
            <a:endParaRPr lang="Times New Roman" altLang="Times New Roman" sz="1000" dirty="0"/>
          </a:p>
          <a:p>
            <a:pPr marL="139064" algn="l" rtl="0" eaLnBrk="0">
              <a:lnSpc>
                <a:spcPct val="95000"/>
              </a:lnSpc>
              <a:spcBef>
                <a:spcPts val="410"/>
              </a:spcBef>
              <a:tabLst/>
            </a:pPr>
            <a:r>
              <a:rPr sz="1000" kern="0" spc="10" dirty="0">
                <a:solidFill>
                  <a:srgbClr val="000000">
                    <a:alpha val="100000"/>
                  </a:srgbClr>
                </a:solidFill>
                <a:latin typeface="Times New Roman"/>
                <a:ea typeface="Times New Roman"/>
                <a:cs typeface="Times New Roman"/>
              </a:rPr>
              <a:t>7.2    </a:t>
            </a:r>
            <a:r>
              <a:rPr sz="1000" kern="0" spc="10" dirty="0">
                <a:solidFill>
                  <a:srgbClr val="000000">
                    <a:alpha val="100000"/>
                  </a:srgbClr>
                </a:solidFill>
                <a:latin typeface="SimSun"/>
                <a:ea typeface="SimSun"/>
                <a:cs typeface="SimSun"/>
              </a:rPr>
              <a:t>出厂检验</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11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6"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15</a:t>
            </a:r>
            <a:endParaRPr lang="Times New Roman" altLang="Times New Roman" sz="1000" dirty="0"/>
          </a:p>
          <a:p>
            <a:pPr marL="139064" algn="l" rtl="0" eaLnBrk="0">
              <a:lnSpc>
                <a:spcPct val="95000"/>
              </a:lnSpc>
              <a:spcBef>
                <a:spcPts val="460"/>
              </a:spcBef>
              <a:tabLst/>
            </a:pPr>
            <a:r>
              <a:rPr sz="1000" kern="0" spc="10" dirty="0">
                <a:solidFill>
                  <a:srgbClr val="000000">
                    <a:alpha val="100000"/>
                  </a:srgbClr>
                </a:solidFill>
                <a:latin typeface="Times New Roman"/>
                <a:ea typeface="Times New Roman"/>
                <a:cs typeface="Times New Roman"/>
              </a:rPr>
              <a:t>7.3    </a:t>
            </a:r>
            <a:r>
              <a:rPr sz="1000" kern="0" spc="10" dirty="0">
                <a:solidFill>
                  <a:srgbClr val="000000">
                    <a:alpha val="100000"/>
                  </a:srgbClr>
                </a:solidFill>
                <a:latin typeface="SimSun"/>
                <a:ea typeface="SimSun"/>
                <a:cs typeface="SimSun"/>
              </a:rPr>
              <a:t>检验项目</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6"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15</a:t>
            </a:r>
            <a:endParaRPr lang="Times New Roman" altLang="Times New Roman" sz="1000" dirty="0"/>
          </a:p>
          <a:p>
            <a:pPr marL="139064" algn="l" rtl="0" eaLnBrk="0">
              <a:lnSpc>
                <a:spcPct val="95000"/>
              </a:lnSpc>
              <a:spcBef>
                <a:spcPts val="410"/>
              </a:spcBef>
              <a:tabLst/>
            </a:pPr>
            <a:r>
              <a:rPr sz="1000" kern="0" spc="10" dirty="0">
                <a:solidFill>
                  <a:srgbClr val="000000">
                    <a:alpha val="100000"/>
                  </a:srgbClr>
                </a:solidFill>
                <a:latin typeface="Times New Roman"/>
                <a:ea typeface="Times New Roman"/>
                <a:cs typeface="Times New Roman"/>
              </a:rPr>
              <a:t>7.4    </a:t>
            </a:r>
            <a:r>
              <a:rPr sz="1000" kern="0" spc="10" dirty="0">
                <a:solidFill>
                  <a:srgbClr val="000000">
                    <a:alpha val="100000"/>
                  </a:srgbClr>
                </a:solidFill>
                <a:latin typeface="SimSun"/>
                <a:ea typeface="SimSun"/>
                <a:cs typeface="SimSun"/>
              </a:rPr>
              <a:t>检验及判定规则</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7"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16</a:t>
            </a:r>
            <a:endParaRPr lang="Times New Roman" altLang="Times New Roman" sz="1000" dirty="0"/>
          </a:p>
          <a:p>
            <a:pPr marL="12700" algn="l" rtl="0" eaLnBrk="0">
              <a:lnSpc>
                <a:spcPct val="94000"/>
              </a:lnSpc>
              <a:spcBef>
                <a:spcPts val="715"/>
              </a:spcBef>
              <a:tabLst/>
            </a:pPr>
            <a:r>
              <a:rPr sz="1000" kern="0" spc="10" dirty="0">
                <a:solidFill>
                  <a:srgbClr val="000000">
                    <a:alpha val="100000"/>
                  </a:srgbClr>
                </a:solidFill>
                <a:latin typeface="SimSun"/>
                <a:ea typeface="SimSun"/>
                <a:cs typeface="SimSun"/>
              </a:rPr>
              <a:t>附录</a:t>
            </a:r>
            <a:r>
              <a:rPr sz="1000" kern="0" spc="-3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a:t>
            </a:r>
            <a:r>
              <a:rPr sz="1000" kern="0" spc="18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(规范性)</a:t>
            </a:r>
            <a:r>
              <a:rPr sz="1000" kern="0" spc="22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通用型锁具分类及相关尺寸要求</a:t>
            </a:r>
            <a:r>
              <a:rPr sz="1000" kern="0" spc="10" dirty="0">
                <a:solidFill>
                  <a:srgbClr val="000000">
                    <a:alpha val="100000"/>
                  </a:srgbClr>
                </a:solidFill>
                <a:latin typeface="Times New Roman"/>
                <a:ea typeface="Times New Roman"/>
                <a:cs typeface="Times New Roman"/>
              </a:rPr>
              <a:t>…………………………………………………………</a:t>
            </a:r>
            <a:r>
              <a:rPr sz="1000" kern="0" spc="10" dirty="0">
                <a:solidFill>
                  <a:srgbClr val="000000">
                    <a:alpha val="100000"/>
                  </a:srgbClr>
                </a:solidFill>
                <a:latin typeface="Times New Roman"/>
                <a:ea typeface="Times New Roman"/>
                <a:cs typeface="Times New Roman"/>
                <a:hlinkClick r:id="rId8"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17</a:t>
            </a:r>
            <a:endParaRPr lang="Times New Roman" altLang="Times New Roman" sz="1000" dirty="0"/>
          </a:p>
          <a:p>
            <a:pPr algn="l" rtl="0" eaLnBrk="0">
              <a:lnSpc>
                <a:spcPct val="184000"/>
              </a:lnSpc>
              <a:tabLst/>
            </a:pPr>
            <a:endParaRPr lang="Arial" altLang="Arial" sz="1000" dirty="0"/>
          </a:p>
          <a:p>
            <a:pPr marL="12700" algn="l" rtl="0" eaLnBrk="0">
              <a:lnSpc>
                <a:spcPct val="95000"/>
              </a:lnSpc>
              <a:spcBef>
                <a:spcPts val="309"/>
              </a:spcBef>
              <a:tabLst/>
            </a:pPr>
            <a:r>
              <a:rPr sz="1000" kern="0" spc="10" dirty="0">
                <a:solidFill>
                  <a:srgbClr val="000000">
                    <a:alpha val="100000"/>
                  </a:srgbClr>
                </a:solidFill>
                <a:latin typeface="SimSun"/>
                <a:ea typeface="SimSun"/>
                <a:cs typeface="SimSun"/>
              </a:rPr>
              <a:t>图</a:t>
            </a:r>
            <a:r>
              <a:rPr sz="1000" kern="0" spc="-10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1  框扇搭接宽度示意图</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9"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9</a:t>
            </a:r>
            <a:endParaRPr lang="Times New Roman" altLang="Times New Roman" sz="1000" dirty="0"/>
          </a:p>
          <a:p>
            <a:pPr marL="12700" algn="l" rtl="0" eaLnBrk="0">
              <a:lnSpc>
                <a:spcPct val="95000"/>
              </a:lnSpc>
              <a:spcBef>
                <a:spcPts val="718"/>
              </a:spcBef>
              <a:tabLst/>
            </a:pPr>
            <a:r>
              <a:rPr sz="1000" kern="0" spc="10" dirty="0">
                <a:solidFill>
                  <a:srgbClr val="000000">
                    <a:alpha val="100000"/>
                  </a:srgbClr>
                </a:solidFill>
                <a:latin typeface="SimSun"/>
                <a:ea typeface="SimSun"/>
                <a:cs typeface="SimSun"/>
              </a:rPr>
              <a:t>图</a:t>
            </a:r>
            <a:r>
              <a:rPr sz="1000" kern="0" spc="-19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2  防闯入性能试验</a:t>
            </a:r>
            <a:r>
              <a:rPr sz="1000" kern="0" spc="25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10"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11</a:t>
            </a:r>
            <a:endParaRPr lang="Times New Roman" altLang="Times New Roman" sz="1000" dirty="0"/>
          </a:p>
          <a:p>
            <a:pPr marL="12700" algn="l" rtl="0" eaLnBrk="0">
              <a:lnSpc>
                <a:spcPct val="95000"/>
              </a:lnSpc>
              <a:spcBef>
                <a:spcPts val="710"/>
              </a:spcBef>
              <a:tabLst/>
            </a:pPr>
            <a:r>
              <a:rPr sz="1000" kern="0" spc="0" dirty="0">
                <a:solidFill>
                  <a:srgbClr val="000000">
                    <a:alpha val="100000"/>
                  </a:srgbClr>
                </a:solidFill>
                <a:latin typeface="SimSun"/>
                <a:ea typeface="SimSun"/>
                <a:cs typeface="SimSun"/>
              </a:rPr>
              <a:t>图 3</a:t>
            </a:r>
            <a:r>
              <a:rPr sz="1000" kern="0" spc="55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软冲击性能试验</a:t>
            </a:r>
            <a:r>
              <a:rPr sz="1000" kern="0" spc="24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hlinkClick r:id="rId11"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12</a:t>
            </a:r>
            <a:endParaRPr lang="Times New Roman" altLang="Times New Roman" sz="1000" dirty="0"/>
          </a:p>
          <a:p>
            <a:pPr marL="12700" algn="l" rtl="0" eaLnBrk="0">
              <a:lnSpc>
                <a:spcPct val="95000"/>
              </a:lnSpc>
              <a:spcBef>
                <a:spcPts val="652"/>
              </a:spcBef>
              <a:tabLst/>
            </a:pPr>
            <a:r>
              <a:rPr sz="1000" kern="0" spc="10" dirty="0">
                <a:solidFill>
                  <a:srgbClr val="000000">
                    <a:alpha val="100000"/>
                  </a:srgbClr>
                </a:solidFill>
                <a:latin typeface="SimSun"/>
                <a:ea typeface="SimSun"/>
                <a:cs typeface="SimSun"/>
              </a:rPr>
              <a:t>图</a:t>
            </a:r>
            <a:r>
              <a:rPr sz="1000" kern="0" spc="-20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4  悬端吊重性能</a:t>
            </a:r>
            <a:r>
              <a:rPr sz="1000" kern="0" spc="0" dirty="0">
                <a:solidFill>
                  <a:srgbClr val="000000">
                    <a:alpha val="100000"/>
                  </a:srgbClr>
                </a:solidFill>
                <a:latin typeface="SimSun"/>
                <a:ea typeface="SimSun"/>
                <a:cs typeface="SimSun"/>
              </a:rPr>
              <a:t>试验</a:t>
            </a:r>
            <a:r>
              <a:rPr sz="1000" kern="0" spc="22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12"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13</a:t>
            </a:r>
            <a:endParaRPr lang="Times New Roman" altLang="Times New Roman" sz="1000" dirty="0"/>
          </a:p>
          <a:p>
            <a:pPr marL="12700" algn="l" rtl="0" eaLnBrk="0">
              <a:lnSpc>
                <a:spcPct val="95000"/>
              </a:lnSpc>
              <a:spcBef>
                <a:spcPts val="710"/>
              </a:spcBef>
              <a:tabLst/>
            </a:pPr>
            <a:r>
              <a:rPr sz="1000" kern="0" spc="10" dirty="0">
                <a:solidFill>
                  <a:srgbClr val="000000">
                    <a:alpha val="100000"/>
                  </a:srgbClr>
                </a:solidFill>
                <a:latin typeface="SimSun"/>
                <a:ea typeface="SimSun"/>
                <a:cs typeface="SimSun"/>
              </a:rPr>
              <a:t>图</a:t>
            </a:r>
            <a:r>
              <a:rPr sz="1000" kern="0" spc="-18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5  撞击障碍物</a:t>
            </a:r>
            <a:r>
              <a:rPr sz="1000" kern="0" spc="0" dirty="0">
                <a:solidFill>
                  <a:srgbClr val="000000">
                    <a:alpha val="100000"/>
                  </a:srgbClr>
                </a:solidFill>
                <a:latin typeface="SimSun"/>
                <a:ea typeface="SimSun"/>
                <a:cs typeface="SimSun"/>
              </a:rPr>
              <a:t>性能试验</a:t>
            </a:r>
            <a:r>
              <a:rPr sz="1000" kern="0" spc="21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13"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14</a:t>
            </a:r>
            <a:endParaRPr lang="Times New Roman" altLang="Times New Roman" sz="1000" dirty="0"/>
          </a:p>
          <a:p>
            <a:pPr marL="12700" algn="l" rtl="0" eaLnBrk="0">
              <a:lnSpc>
                <a:spcPct val="94000"/>
              </a:lnSpc>
              <a:spcBef>
                <a:spcPts val="665"/>
              </a:spcBef>
              <a:tabLst/>
            </a:pPr>
            <a:r>
              <a:rPr sz="1000" kern="0" spc="10" dirty="0">
                <a:solidFill>
                  <a:srgbClr val="000000">
                    <a:alpha val="100000"/>
                  </a:srgbClr>
                </a:solidFill>
                <a:latin typeface="SimSun"/>
                <a:ea typeface="SimSun"/>
                <a:cs typeface="SimSun"/>
              </a:rPr>
              <a:t>图 A.1</a:t>
            </a:r>
            <a:r>
              <a:rPr sz="1000" kern="0" spc="37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锁体外形尺寸</a:t>
            </a:r>
            <a:r>
              <a:rPr sz="1000" kern="0" spc="24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hlinkClick r:id="rId8"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17</a:t>
            </a:r>
            <a:endParaRPr lang="Times New Roman" altLang="Times New Roman" sz="1000" dirty="0"/>
          </a:p>
          <a:p>
            <a:pPr marL="12700" algn="l" rtl="0" eaLnBrk="0">
              <a:lnSpc>
                <a:spcPct val="94000"/>
              </a:lnSpc>
              <a:spcBef>
                <a:spcPts val="722"/>
              </a:spcBef>
              <a:tabLst/>
            </a:pPr>
            <a:r>
              <a:rPr sz="1000" kern="0" spc="10" dirty="0">
                <a:solidFill>
                  <a:srgbClr val="000000">
                    <a:alpha val="100000"/>
                  </a:srgbClr>
                </a:solidFill>
                <a:latin typeface="SimSun"/>
                <a:ea typeface="SimSun"/>
                <a:cs typeface="SimSun"/>
              </a:rPr>
              <a:t>图 A.2</a:t>
            </a:r>
            <a:r>
              <a:rPr sz="1000" kern="0" spc="48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锁芯外形尺</a:t>
            </a:r>
            <a:r>
              <a:rPr sz="1000" kern="0" spc="0" dirty="0">
                <a:solidFill>
                  <a:srgbClr val="000000">
                    <a:alpha val="100000"/>
                  </a:srgbClr>
                </a:solidFill>
                <a:latin typeface="SimSun"/>
                <a:ea typeface="SimSun"/>
                <a:cs typeface="SimSun"/>
              </a:rPr>
              <a:t>寸</a:t>
            </a:r>
            <a:r>
              <a:rPr sz="1000" kern="0" spc="24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hlinkClick r:id="rId14"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18</a:t>
            </a:r>
            <a:endParaRPr lang="Times New Roman" altLang="Times New Roman" sz="1000" dirty="0"/>
          </a:p>
          <a:p>
            <a:pPr algn="l" rtl="0" eaLnBrk="0">
              <a:lnSpc>
                <a:spcPct val="189000"/>
              </a:lnSpc>
              <a:tabLst/>
            </a:pPr>
            <a:endParaRPr lang="Arial" altLang="Arial" sz="1000" dirty="0"/>
          </a:p>
          <a:p>
            <a:pPr marL="12700" algn="l" rtl="0" eaLnBrk="0">
              <a:lnSpc>
                <a:spcPct val="95000"/>
              </a:lnSpc>
              <a:spcBef>
                <a:spcPts val="308"/>
              </a:spcBef>
              <a:tabLst/>
            </a:pPr>
            <a:r>
              <a:rPr sz="1000" kern="0" spc="0" dirty="0">
                <a:solidFill>
                  <a:srgbClr val="000000">
                    <a:alpha val="100000"/>
                  </a:srgbClr>
                </a:solidFill>
                <a:latin typeface="SimSun"/>
                <a:ea typeface="SimSun"/>
                <a:cs typeface="SimSun"/>
              </a:rPr>
              <a:t>表</a:t>
            </a:r>
            <a:r>
              <a:rPr sz="1000" kern="0" spc="-15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1  防盗安全级别</a:t>
            </a:r>
            <a:r>
              <a:rPr sz="1000" kern="0" spc="20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a:t>
            </a:r>
            <a:r>
              <a:rPr sz="1000" kern="0" spc="-10" dirty="0">
                <a:solidFill>
                  <a:srgbClr val="000000">
                    <a:alpha val="100000"/>
                  </a:srgbClr>
                </a:solidFill>
                <a:latin typeface="Times New Roman"/>
                <a:ea typeface="Times New Roman"/>
                <a:cs typeface="Times New Roman"/>
              </a:rPr>
              <a:t>…………………</a:t>
            </a:r>
            <a:r>
              <a:rPr sz="1000" kern="0" spc="-10" dirty="0">
                <a:solidFill>
                  <a:srgbClr val="000000">
                    <a:alpha val="100000"/>
                  </a:srgbClr>
                </a:solidFill>
                <a:latin typeface="Times New Roman"/>
                <a:ea typeface="Times New Roman"/>
                <a:cs typeface="Times New Roman"/>
                <a:hlinkClick r:id="rId3"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3</a:t>
            </a:r>
            <a:endParaRPr lang="Times New Roman" altLang="Times New Roman" sz="1000" dirty="0"/>
          </a:p>
          <a:p>
            <a:pPr marL="12700" algn="l" rtl="0" eaLnBrk="0">
              <a:lnSpc>
                <a:spcPct val="94000"/>
              </a:lnSpc>
              <a:spcBef>
                <a:spcPts val="657"/>
              </a:spcBef>
              <a:tabLst/>
            </a:pPr>
            <a:r>
              <a:rPr sz="1000" kern="0" spc="10" dirty="0">
                <a:solidFill>
                  <a:srgbClr val="000000">
                    <a:alpha val="100000"/>
                  </a:srgbClr>
                </a:solidFill>
                <a:latin typeface="SimSun"/>
                <a:ea typeface="SimSun"/>
                <a:cs typeface="SimSun"/>
              </a:rPr>
              <a:t>表</a:t>
            </a:r>
            <a:r>
              <a:rPr sz="1000" kern="0" spc="-1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2</a:t>
            </a:r>
            <a:r>
              <a:rPr sz="1000" kern="0" spc="49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钢板标称厚度</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15"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a:t>
            </a:r>
            <a:endParaRPr lang="Times New Roman" altLang="Times New Roman" sz="1000" dirty="0"/>
          </a:p>
          <a:p>
            <a:pPr marL="12700" algn="l" rtl="0" eaLnBrk="0">
              <a:lnSpc>
                <a:spcPct val="94000"/>
              </a:lnSpc>
              <a:spcBef>
                <a:spcPts val="723"/>
              </a:spcBef>
              <a:tabLst/>
            </a:pPr>
            <a:r>
              <a:rPr sz="1000" kern="0" spc="10" dirty="0">
                <a:solidFill>
                  <a:srgbClr val="000000">
                    <a:alpha val="100000"/>
                  </a:srgbClr>
                </a:solidFill>
                <a:latin typeface="SimSun"/>
                <a:ea typeface="SimSun"/>
                <a:cs typeface="SimSun"/>
              </a:rPr>
              <a:t>表</a:t>
            </a:r>
            <a:r>
              <a:rPr sz="1000" kern="0" spc="-10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3</a:t>
            </a:r>
            <a:r>
              <a:rPr sz="1000" kern="0" spc="44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钢板厚度允许负偏差</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hlinkClick r:id="rId15"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a:t>
            </a:r>
            <a:endParaRPr lang="Times New Roman" altLang="Times New Roman" sz="1000" dirty="0"/>
          </a:p>
          <a:p>
            <a:pPr marL="12700" algn="l" rtl="0" eaLnBrk="0">
              <a:lnSpc>
                <a:spcPct val="94000"/>
              </a:lnSpc>
              <a:spcBef>
                <a:spcPts val="671"/>
              </a:spcBef>
              <a:tabLst/>
            </a:pPr>
            <a:r>
              <a:rPr sz="1000" kern="0" spc="10" dirty="0">
                <a:solidFill>
                  <a:srgbClr val="000000">
                    <a:alpha val="100000"/>
                  </a:srgbClr>
                </a:solidFill>
                <a:latin typeface="SimSun"/>
                <a:ea typeface="SimSun"/>
                <a:cs typeface="SimSun"/>
              </a:rPr>
              <a:t>表</a:t>
            </a:r>
            <a:r>
              <a:rPr sz="1000" kern="0" spc="-17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4</a:t>
            </a:r>
            <a:r>
              <a:rPr sz="1000" kern="0" spc="49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门框、门扇对角线尺寸公差及门框槽口、门扇的高度与</a:t>
            </a:r>
            <a:r>
              <a:rPr sz="1000" kern="0" spc="0" dirty="0">
                <a:solidFill>
                  <a:srgbClr val="000000">
                    <a:alpha val="100000"/>
                  </a:srgbClr>
                </a:solidFill>
                <a:latin typeface="SimSun"/>
                <a:ea typeface="SimSun"/>
                <a:cs typeface="SimSun"/>
              </a:rPr>
              <a:t>宽度公差</a:t>
            </a:r>
            <a:r>
              <a:rPr sz="1000" kern="0" spc="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hlinkClick r:id="rId16"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a:t>
            </a:r>
            <a:endParaRPr lang="Times New Roman" altLang="Times New Roman" sz="1000" dirty="0"/>
          </a:p>
          <a:p>
            <a:pPr marL="12700" algn="l" rtl="0" eaLnBrk="0">
              <a:lnSpc>
                <a:spcPct val="95000"/>
              </a:lnSpc>
              <a:spcBef>
                <a:spcPts val="717"/>
              </a:spcBef>
              <a:tabLst/>
            </a:pPr>
            <a:r>
              <a:rPr sz="1000" kern="0" spc="40" dirty="0">
                <a:solidFill>
                  <a:srgbClr val="000000">
                    <a:alpha val="100000"/>
                  </a:srgbClr>
                </a:solidFill>
                <a:latin typeface="SimSun"/>
                <a:ea typeface="SimSun"/>
                <a:cs typeface="SimSun"/>
              </a:rPr>
              <a:t>表5  门扇经软冲</a:t>
            </a:r>
            <a:r>
              <a:rPr sz="1000" kern="0" spc="30" dirty="0">
                <a:solidFill>
                  <a:srgbClr val="000000">
                    <a:alpha val="100000"/>
                  </a:srgbClr>
                </a:solidFill>
                <a:latin typeface="SimSun"/>
                <a:ea typeface="SimSun"/>
                <a:cs typeface="SimSun"/>
              </a:rPr>
              <a:t>击性能试验后的门框与门扇间隙的最大变化量</a:t>
            </a:r>
            <a:r>
              <a:rPr sz="1000" kern="0" spc="30" dirty="0">
                <a:solidFill>
                  <a:srgbClr val="000000">
                    <a:alpha val="100000"/>
                  </a:srgbClr>
                </a:solidFill>
                <a:latin typeface="Times New Roman"/>
                <a:ea typeface="Times New Roman"/>
                <a:cs typeface="Times New Roman"/>
              </a:rPr>
              <a:t>…………………………………………</a:t>
            </a:r>
            <a:r>
              <a:rPr sz="1000" kern="0" spc="21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Times New Roman"/>
                <a:ea typeface="Times New Roman"/>
                <a:cs typeface="Times New Roman"/>
                <a:hlinkClick r:id="rId5"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7</a:t>
            </a:r>
            <a:endParaRPr lang="Times New Roman" altLang="Times New Roman" sz="1000" dirty="0"/>
          </a:p>
          <a:p>
            <a:pPr marL="12700" algn="l" rtl="0" eaLnBrk="0">
              <a:lnSpc>
                <a:spcPct val="95000"/>
              </a:lnSpc>
              <a:spcBef>
                <a:spcPts val="711"/>
              </a:spcBef>
              <a:tabLst/>
            </a:pPr>
            <a:r>
              <a:rPr sz="1000" kern="0" spc="10" dirty="0">
                <a:solidFill>
                  <a:srgbClr val="000000">
                    <a:alpha val="100000"/>
                  </a:srgbClr>
                </a:solidFill>
                <a:latin typeface="SimSun"/>
                <a:ea typeface="SimSun"/>
                <a:cs typeface="SimSun"/>
              </a:rPr>
              <a:t>表6  型式检验、出厂检验项目</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hlinkClick r:id="rId6"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15</a:t>
            </a:r>
            <a:endParaRPr lang="Times New Roman" altLang="Times New Roman" sz="1000" dirty="0"/>
          </a:p>
          <a:p>
            <a:pPr marL="12700" algn="l" rtl="0" eaLnBrk="0">
              <a:lnSpc>
                <a:spcPct val="94000"/>
              </a:lnSpc>
              <a:spcBef>
                <a:spcPts val="665"/>
              </a:spcBef>
              <a:tabLst/>
            </a:pPr>
            <a:r>
              <a:rPr sz="1000" kern="0" spc="10" dirty="0">
                <a:solidFill>
                  <a:srgbClr val="000000">
                    <a:alpha val="100000"/>
                  </a:srgbClr>
                </a:solidFill>
                <a:latin typeface="SimSun"/>
                <a:ea typeface="SimSun"/>
                <a:cs typeface="SimSun"/>
              </a:rPr>
              <a:t>表 A.1</a:t>
            </a:r>
            <a:r>
              <a:rPr sz="1000" kern="0" spc="38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锁体规格型号和外形尺寸</a:t>
            </a:r>
            <a:r>
              <a:rPr sz="1000" kern="0" spc="20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hlinkClick r:id="rId14"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18</a:t>
            </a:r>
            <a:endParaRPr lang="Times New Roman" altLang="Times New Roman" sz="1000" dirty="0"/>
          </a:p>
          <a:p>
            <a:pPr algn="l" rtl="0" eaLnBrk="0">
              <a:lnSpc>
                <a:spcPct val="100000"/>
              </a:lnSpc>
              <a:tabLst/>
            </a:pPr>
            <a:endParaRPr lang="Arial" altLang="Arial" sz="600" dirty="0"/>
          </a:p>
          <a:p>
            <a:pPr marL="12700" algn="l" rtl="0" eaLnBrk="0">
              <a:lnSpc>
                <a:spcPct val="94000"/>
              </a:lnSpc>
              <a:spcBef>
                <a:spcPts val="3"/>
              </a:spcBef>
              <a:tabLst/>
            </a:pPr>
            <a:r>
              <a:rPr sz="1000" kern="0" spc="10" dirty="0">
                <a:solidFill>
                  <a:srgbClr val="000000">
                    <a:alpha val="100000"/>
                  </a:srgbClr>
                </a:solidFill>
                <a:latin typeface="SimSun"/>
                <a:ea typeface="SimSun"/>
                <a:cs typeface="SimSun"/>
              </a:rPr>
              <a:t>表 A.2</a:t>
            </a:r>
            <a:r>
              <a:rPr sz="1000" kern="0" spc="38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锁芯外形尺寸</a:t>
            </a:r>
            <a:r>
              <a:rPr sz="1000" kern="0" spc="24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hlinkClick r:id="rId17" tooltip=""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19</a:t>
            </a:r>
            <a:endParaRPr lang="Times New Roman" altLang="Times New Roman" sz="1000" dirty="0"/>
          </a:p>
        </p:txBody>
      </p:sp>
      <p:sp>
        <p:nvSpPr>
          <p:cNvPr id="30" name="textbox 30"/>
          <p:cNvSpPr/>
          <p:nvPr/>
        </p:nvSpPr>
        <p:spPr>
          <a:xfrm>
            <a:off x="6508786" y="9846069"/>
            <a:ext cx="64769" cy="141604"/>
          </a:xfrm>
          <a:prstGeom prst="rect">
            <a:avLst/>
          </a:prstGeom>
        </p:spPr>
        <p:txBody>
          <a:bodyPr vert="horz" wrap="square" lIns="0" tIns="0" rIns="0" bIns="0"/>
          <a:lstStyle/>
          <a:p>
            <a:pPr algn="l" rtl="0" eaLnBrk="0">
              <a:lnSpc>
                <a:spcPct val="83394"/>
              </a:lnSpc>
              <a:tabLst/>
            </a:pPr>
            <a:endParaRPr lang="Arial" altLang="Arial" sz="100" dirty="0"/>
          </a:p>
          <a:p>
            <a:pPr marL="12700" algn="l" rtl="0" eaLnBrk="0">
              <a:lnSpc>
                <a:spcPct val="76000"/>
              </a:lnSpc>
              <a:tabLst/>
            </a:pPr>
            <a:r>
              <a:rPr sz="1000" kern="0" spc="-20" dirty="0">
                <a:solidFill>
                  <a:srgbClr val="000000">
                    <a:alpha val="100000"/>
                  </a:srgbClr>
                </a:solidFill>
                <a:latin typeface="Times New Roman"/>
                <a:ea typeface="Times New Roman"/>
                <a:cs typeface="Times New Roman"/>
              </a:rPr>
              <a:t>I</a:t>
            </a:r>
            <a:endParaRPr lang="Times New Roman" altLang="Times New Roman" sz="1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textbox 168"/>
          <p:cNvSpPr/>
          <p:nvPr/>
        </p:nvSpPr>
        <p:spPr>
          <a:xfrm>
            <a:off x="863627" y="918344"/>
            <a:ext cx="5899150" cy="5059045"/>
          </a:xfrm>
          <a:prstGeom prst="rect">
            <a:avLst/>
          </a:prstGeom>
        </p:spPr>
        <p:txBody>
          <a:bodyPr vert="horz" wrap="square" lIns="0" tIns="0" rIns="0" bIns="0"/>
          <a:lstStyle/>
          <a:p>
            <a:pPr algn="l" rtl="0" eaLnBrk="0">
              <a:lnSpc>
                <a:spcPct val="80738"/>
              </a:lnSpc>
              <a:tabLst/>
            </a:pPr>
            <a:endParaRPr lang="Arial" altLang="Arial" sz="100" dirty="0"/>
          </a:p>
          <a:p>
            <a:pPr algn="r" rtl="0" eaLnBrk="0">
              <a:lnSpc>
                <a:spcPct val="79000"/>
              </a:lnSpc>
              <a:tabLst/>
            </a:pPr>
            <a:r>
              <a:rPr sz="1000" b="1" kern="0" spc="-20" dirty="0">
                <a:solidFill>
                  <a:srgbClr val="000000">
                    <a:alpha val="100000"/>
                  </a:srgbClr>
                </a:solidFill>
                <a:latin typeface="SimSun"/>
                <a:ea typeface="SimSun"/>
                <a:cs typeface="SimSun"/>
              </a:rPr>
              <a:t>GB</a:t>
            </a:r>
            <a:r>
              <a:rPr sz="1000" kern="0" spc="120" dirty="0">
                <a:solidFill>
                  <a:srgbClr val="000000">
                    <a:alpha val="100000"/>
                  </a:srgbClr>
                </a:solidFill>
                <a:latin typeface="SimSun"/>
                <a:ea typeface="SimSun"/>
                <a:cs typeface="SimSun"/>
              </a:rPr>
              <a:t>  </a:t>
            </a:r>
            <a:r>
              <a:rPr sz="1000" b="1" kern="0" spc="-20" dirty="0">
                <a:solidFill>
                  <a:srgbClr val="000000">
                    <a:alpha val="100000"/>
                  </a:srgbClr>
                </a:solidFill>
                <a:latin typeface="SimSun"/>
                <a:ea typeface="SimSun"/>
                <a:cs typeface="SimSun"/>
              </a:rPr>
              <a:t>17565—2022</a:t>
            </a:r>
            <a:endParaRPr lang="SimSun" altLang="SimSun" sz="1000" dirty="0"/>
          </a:p>
          <a:p>
            <a:pPr algn="l" rtl="0" eaLnBrk="0">
              <a:lnSpc>
                <a:spcPct val="178000"/>
              </a:lnSpc>
              <a:tabLst/>
            </a:pPr>
            <a:endParaRPr lang="Arial" altLang="Arial" sz="1000" dirty="0"/>
          </a:p>
          <a:p>
            <a:pPr marL="13970" algn="l" rtl="0" eaLnBrk="0">
              <a:lnSpc>
                <a:spcPct val="96000"/>
              </a:lnSpc>
              <a:spcBef>
                <a:spcPts val="308"/>
              </a:spcBef>
              <a:tabLst/>
            </a:pPr>
            <a:r>
              <a:rPr sz="1000" b="1" kern="0" spc="10" dirty="0">
                <a:solidFill>
                  <a:srgbClr val="000000">
                    <a:alpha val="100000"/>
                  </a:srgbClr>
                </a:solidFill>
                <a:latin typeface="SimHei"/>
                <a:ea typeface="SimHei"/>
                <a:cs typeface="SimHei"/>
              </a:rPr>
              <a:t>6.15</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电气安全性能检验</a:t>
            </a:r>
            <a:endParaRPr lang="SimHei" altLang="SimHei" sz="1000" dirty="0"/>
          </a:p>
          <a:p>
            <a:pPr marL="13970" algn="l" rtl="0" eaLnBrk="0">
              <a:lnSpc>
                <a:spcPct val="94000"/>
              </a:lnSpc>
              <a:spcBef>
                <a:spcPts val="1271"/>
              </a:spcBef>
              <a:tabLst/>
            </a:pPr>
            <a:r>
              <a:rPr sz="1000" b="1" kern="0" spc="20" dirty="0">
                <a:solidFill>
                  <a:srgbClr val="000000">
                    <a:alpha val="100000"/>
                  </a:srgbClr>
                </a:solidFill>
                <a:latin typeface="SimSun"/>
                <a:ea typeface="SimSun"/>
                <a:cs typeface="SimSun"/>
              </a:rPr>
              <a:t>6.15.1</a:t>
            </a:r>
            <a:r>
              <a:rPr sz="1000" kern="0" spc="20" dirty="0">
                <a:solidFill>
                  <a:srgbClr val="000000">
                    <a:alpha val="100000"/>
                  </a:srgbClr>
                </a:solidFill>
                <a:latin typeface="SimSun"/>
                <a:ea typeface="SimSun"/>
                <a:cs typeface="SimSun"/>
              </a:rPr>
              <a:t>  用精度大于或等于0.1</a:t>
            </a:r>
            <a:r>
              <a:rPr sz="1000" kern="0" spc="20" dirty="0">
                <a:solidFill>
                  <a:srgbClr val="000000">
                    <a:alpha val="100000"/>
                  </a:srgbClr>
                </a:solidFill>
                <a:latin typeface="Times New Roman"/>
                <a:ea typeface="Times New Roman"/>
                <a:cs typeface="Times New Roman"/>
              </a:rPr>
              <a:t>V</a:t>
            </a:r>
            <a:r>
              <a:rPr sz="1000" kern="0" spc="180" dirty="0">
                <a:solidFill>
                  <a:srgbClr val="000000">
                    <a:alpha val="100000"/>
                  </a:srgbClr>
                </a:solidFill>
                <a:latin typeface="Times New Roman"/>
                <a:ea typeface="Times New Roman"/>
                <a:cs typeface="Times New Roman"/>
              </a:rPr>
              <a:t> </a:t>
            </a:r>
            <a:r>
              <a:rPr sz="1000" kern="0" spc="20" dirty="0">
                <a:solidFill>
                  <a:srgbClr val="000000">
                    <a:alpha val="100000"/>
                  </a:srgbClr>
                </a:solidFill>
                <a:latin typeface="SimSun"/>
                <a:ea typeface="SimSun"/>
                <a:cs typeface="SimSun"/>
              </a:rPr>
              <a:t>的电压表测量带电装置输出电压，判定结果是否符合5.</a:t>
            </a:r>
            <a:r>
              <a:rPr sz="1000" kern="0" spc="10" dirty="0">
                <a:solidFill>
                  <a:srgbClr val="000000">
                    <a:alpha val="100000"/>
                  </a:srgbClr>
                </a:solidFill>
                <a:latin typeface="SimSun"/>
                <a:ea typeface="SimSun"/>
                <a:cs typeface="SimSun"/>
              </a:rPr>
              <a:t>15.1的要求。</a:t>
            </a:r>
            <a:endParaRPr lang="SimSun" altLang="SimSun" sz="1000" dirty="0"/>
          </a:p>
          <a:p>
            <a:pPr marL="12700" indent="1270" algn="l" rtl="0" eaLnBrk="0">
              <a:lnSpc>
                <a:spcPct val="110000"/>
              </a:lnSpc>
              <a:spcBef>
                <a:spcPts val="363"/>
              </a:spcBef>
              <a:tabLst/>
            </a:pPr>
            <a:r>
              <a:rPr sz="1000" b="1" kern="0" spc="40" dirty="0">
                <a:solidFill>
                  <a:srgbClr val="000000">
                    <a:alpha val="100000"/>
                  </a:srgbClr>
                </a:solidFill>
                <a:latin typeface="SimSun"/>
                <a:ea typeface="SimSun"/>
                <a:cs typeface="SimSun"/>
              </a:rPr>
              <a:t>6.15.2</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用500</a:t>
            </a:r>
            <a:r>
              <a:rPr sz="1000" kern="0" spc="30" dirty="0">
                <a:solidFill>
                  <a:srgbClr val="000000">
                    <a:alpha val="100000"/>
                  </a:srgbClr>
                </a:solidFill>
                <a:latin typeface="Times New Roman"/>
                <a:ea typeface="Times New Roman"/>
                <a:cs typeface="Times New Roman"/>
              </a:rPr>
              <a:t>V</a:t>
            </a:r>
            <a:r>
              <a:rPr sz="1000" kern="0" spc="14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精度大于或等于0.1</a:t>
            </a:r>
            <a:r>
              <a:rPr sz="1000" kern="0" spc="-260" dirty="0">
                <a:solidFill>
                  <a:srgbClr val="000000">
                    <a:alpha val="100000"/>
                  </a:srgbClr>
                </a:solidFill>
                <a:latin typeface="SimSun"/>
                <a:ea typeface="SimSun"/>
                <a:cs typeface="SimSun"/>
              </a:rPr>
              <a:t> </a:t>
            </a:r>
            <a:r>
              <a:rPr sz="1000" kern="0" spc="30" dirty="0">
                <a:solidFill>
                  <a:srgbClr val="000000">
                    <a:alpha val="100000"/>
                  </a:srgbClr>
                </a:solidFill>
                <a:latin typeface="Times New Roman"/>
                <a:ea typeface="Times New Roman"/>
                <a:cs typeface="Times New Roman"/>
              </a:rPr>
              <a:t>MΩ</a:t>
            </a:r>
            <a:r>
              <a:rPr sz="1000" kern="0" spc="19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的绝缘电阻表分别测量电源任意输入端与门体、带电装置外</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壳之间的绝缘电阻，历时1</a:t>
            </a:r>
            <a:r>
              <a:rPr sz="1000" kern="0" spc="-25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min</a:t>
            </a:r>
            <a:r>
              <a:rPr sz="1000" kern="0" spc="30" dirty="0">
                <a:solidFill>
                  <a:srgbClr val="000000">
                    <a:alpha val="100000"/>
                  </a:srgbClr>
                </a:solidFill>
                <a:latin typeface="Times New Roman"/>
                <a:ea typeface="Times New Roman"/>
                <a:cs typeface="Times New Roman"/>
              </a:rPr>
              <a:t>,</a:t>
            </a:r>
            <a:r>
              <a:rPr sz="1000" kern="0" spc="20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判定结果是否符合5.15.2的要求</a:t>
            </a:r>
            <a:r>
              <a:rPr sz="1000" kern="0" spc="20" dirty="0">
                <a:solidFill>
                  <a:srgbClr val="000000">
                    <a:alpha val="100000"/>
                  </a:srgbClr>
                </a:solidFill>
                <a:latin typeface="SimSun"/>
                <a:ea typeface="SimSun"/>
                <a:cs typeface="SimSun"/>
              </a:rPr>
              <a:t>。</a:t>
            </a:r>
            <a:endParaRPr lang="SimSun" altLang="SimSun" sz="1000" dirty="0"/>
          </a:p>
          <a:p>
            <a:pPr marL="12700" indent="1270" algn="l" rtl="0" eaLnBrk="0">
              <a:lnSpc>
                <a:spcPct val="112000"/>
              </a:lnSpc>
              <a:spcBef>
                <a:spcPts val="566"/>
              </a:spcBef>
              <a:tabLst/>
            </a:pPr>
            <a:r>
              <a:rPr sz="1000" b="1" kern="0" spc="20" dirty="0">
                <a:solidFill>
                  <a:srgbClr val="000000">
                    <a:alpha val="100000"/>
                  </a:srgbClr>
                </a:solidFill>
                <a:latin typeface="SimSun"/>
                <a:ea typeface="SimSun"/>
                <a:cs typeface="SimSun"/>
              </a:rPr>
              <a:t>6.15.3</a:t>
            </a:r>
            <a:r>
              <a:rPr sz="1000" kern="0" spc="3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断开内部电池供电，按照说明书使用外部应急电源接口供电，正常操作防盗门，判定结果是否</a:t>
            </a:r>
            <a:r>
              <a:rPr sz="1000" kern="0" spc="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符合5.15.3的要求。</a:t>
            </a:r>
            <a:endParaRPr lang="SimSun" altLang="SimSun" sz="1000" dirty="0"/>
          </a:p>
          <a:p>
            <a:pPr algn="l" rtl="0" eaLnBrk="0">
              <a:lnSpc>
                <a:spcPct val="141000"/>
              </a:lnSpc>
              <a:tabLst/>
            </a:pPr>
            <a:endParaRPr lang="Arial" altLang="Arial" sz="1000" dirty="0"/>
          </a:p>
          <a:p>
            <a:pPr marL="13970" algn="l" rtl="0" eaLnBrk="0">
              <a:lnSpc>
                <a:spcPct val="96000"/>
              </a:lnSpc>
              <a:spcBef>
                <a:spcPts val="301"/>
              </a:spcBef>
              <a:tabLst/>
            </a:pPr>
            <a:r>
              <a:rPr sz="1000" b="1" kern="0" spc="20" dirty="0">
                <a:solidFill>
                  <a:srgbClr val="000000">
                    <a:alpha val="100000"/>
                  </a:srgbClr>
                </a:solidFill>
                <a:latin typeface="SimHei"/>
                <a:ea typeface="SimHei"/>
                <a:cs typeface="SimHei"/>
              </a:rPr>
              <a:t>7</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检验规则</a:t>
            </a:r>
            <a:endParaRPr lang="SimHei" altLang="SimHei" sz="1000" dirty="0"/>
          </a:p>
          <a:p>
            <a:pPr algn="l" rtl="0" eaLnBrk="0">
              <a:lnSpc>
                <a:spcPct val="120000"/>
              </a:lnSpc>
              <a:tabLst/>
            </a:pPr>
            <a:endParaRPr lang="Arial" altLang="Arial" sz="1000" dirty="0"/>
          </a:p>
          <a:p>
            <a:pPr marL="13970" algn="l" rtl="0" eaLnBrk="0">
              <a:lnSpc>
                <a:spcPct val="95000"/>
              </a:lnSpc>
              <a:spcBef>
                <a:spcPts val="311"/>
              </a:spcBef>
              <a:tabLst/>
            </a:pPr>
            <a:r>
              <a:rPr sz="1000" b="1" kern="0" spc="-10" dirty="0">
                <a:solidFill>
                  <a:srgbClr val="000000">
                    <a:alpha val="100000"/>
                  </a:srgbClr>
                </a:solidFill>
                <a:latin typeface="SimSun"/>
                <a:ea typeface="SimSun"/>
                <a:cs typeface="SimSun"/>
              </a:rPr>
              <a:t>7.1</a:t>
            </a:r>
            <a:r>
              <a:rPr sz="1000" kern="0" spc="-1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型式检验</a:t>
            </a:r>
            <a:endParaRPr lang="SimSun" altLang="SimSun" sz="1000" dirty="0"/>
          </a:p>
          <a:p>
            <a:pPr marL="291465" algn="l" rtl="0" eaLnBrk="0">
              <a:lnSpc>
                <a:spcPct val="95000"/>
              </a:lnSpc>
              <a:spcBef>
                <a:spcPts val="1224"/>
              </a:spcBef>
              <a:tabLst/>
            </a:pPr>
            <a:r>
              <a:rPr sz="1000" kern="0" spc="0" dirty="0">
                <a:solidFill>
                  <a:srgbClr val="000000">
                    <a:alpha val="100000"/>
                  </a:srgbClr>
                </a:solidFill>
                <a:latin typeface="SimSun"/>
                <a:ea typeface="SimSun"/>
                <a:cs typeface="SimSun"/>
              </a:rPr>
              <a:t>有下列情况之一时应进行型式</a:t>
            </a:r>
            <a:r>
              <a:rPr sz="1000" kern="0" spc="-10" dirty="0">
                <a:solidFill>
                  <a:srgbClr val="000000">
                    <a:alpha val="100000"/>
                  </a:srgbClr>
                </a:solidFill>
                <a:latin typeface="SimSun"/>
                <a:ea typeface="SimSun"/>
                <a:cs typeface="SimSun"/>
              </a:rPr>
              <a:t>检验：</a:t>
            </a:r>
            <a:endParaRPr lang="SimSun" altLang="SimSun" sz="1000" dirty="0"/>
          </a:p>
          <a:p>
            <a:pPr marL="291465" algn="l" rtl="0" eaLnBrk="0">
              <a:lnSpc>
                <a:spcPct val="92000"/>
              </a:lnSpc>
              <a:spcBef>
                <a:spcPts val="345"/>
              </a:spcBef>
              <a:tabLst/>
            </a:pPr>
            <a:r>
              <a:rPr sz="1000" kern="0" spc="0" dirty="0">
                <a:solidFill>
                  <a:srgbClr val="000000">
                    <a:alpha val="100000"/>
                  </a:srgbClr>
                </a:solidFill>
                <a:latin typeface="Times New Roman"/>
                <a:ea typeface="Times New Roman"/>
                <a:cs typeface="Times New Roman"/>
              </a:rPr>
              <a:t>a)</a:t>
            </a:r>
            <a:r>
              <a:rPr sz="1000" kern="0" spc="5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SimSun"/>
                <a:ea typeface="SimSun"/>
                <a:cs typeface="SimSun"/>
              </a:rPr>
              <a:t>新产品设计定型或</a:t>
            </a:r>
            <a:r>
              <a:rPr sz="1000" kern="0" spc="-10" dirty="0">
                <a:solidFill>
                  <a:srgbClr val="000000">
                    <a:alpha val="100000"/>
                  </a:srgbClr>
                </a:solidFill>
                <a:latin typeface="SimSun"/>
                <a:ea typeface="SimSun"/>
                <a:cs typeface="SimSun"/>
              </a:rPr>
              <a:t>生产定型时；</a:t>
            </a:r>
            <a:endParaRPr lang="SimSun" altLang="SimSun" sz="1000" dirty="0"/>
          </a:p>
          <a:p>
            <a:pPr marL="291465" algn="l" rtl="0" eaLnBrk="0">
              <a:lnSpc>
                <a:spcPct val="92000"/>
              </a:lnSpc>
              <a:spcBef>
                <a:spcPts val="446"/>
              </a:spcBef>
              <a:tabLst/>
            </a:pPr>
            <a:r>
              <a:rPr sz="1000" kern="0" spc="10" dirty="0">
                <a:solidFill>
                  <a:srgbClr val="000000">
                    <a:alpha val="100000"/>
                  </a:srgbClr>
                </a:solidFill>
                <a:latin typeface="Times New Roman"/>
                <a:ea typeface="Times New Roman"/>
                <a:cs typeface="Times New Roman"/>
              </a:rPr>
              <a:t>b)    </a:t>
            </a:r>
            <a:r>
              <a:rPr sz="1000" kern="0" spc="10" dirty="0">
                <a:solidFill>
                  <a:srgbClr val="000000">
                    <a:alpha val="100000"/>
                  </a:srgbClr>
                </a:solidFill>
                <a:latin typeface="SimSun"/>
                <a:ea typeface="SimSun"/>
                <a:cs typeface="SimSun"/>
              </a:rPr>
              <a:t>产品停产一年以上再恢复生产时；</a:t>
            </a:r>
            <a:endParaRPr lang="SimSun" altLang="SimSun" sz="1000" dirty="0"/>
          </a:p>
          <a:p>
            <a:pPr marL="291465" algn="l" rtl="0" eaLnBrk="0">
              <a:lnSpc>
                <a:spcPct val="89000"/>
              </a:lnSpc>
              <a:spcBef>
                <a:spcPts val="506"/>
              </a:spcBef>
              <a:tabLst/>
            </a:pPr>
            <a:r>
              <a:rPr sz="1000" kern="0" spc="-10" dirty="0">
                <a:solidFill>
                  <a:srgbClr val="000000">
                    <a:alpha val="100000"/>
                  </a:srgbClr>
                </a:solidFill>
                <a:latin typeface="Times New Roman"/>
                <a:ea typeface="Times New Roman"/>
                <a:cs typeface="Times New Roman"/>
              </a:rPr>
              <a:t>c)     </a:t>
            </a:r>
            <a:r>
              <a:rPr sz="1000" kern="0" spc="-10" dirty="0">
                <a:solidFill>
                  <a:srgbClr val="000000">
                    <a:alpha val="100000"/>
                  </a:srgbClr>
                </a:solidFill>
                <a:latin typeface="SimSun"/>
                <a:ea typeface="SimSun"/>
                <a:cs typeface="SimSun"/>
              </a:rPr>
              <a:t>当结</a:t>
            </a:r>
            <a:r>
              <a:rPr sz="1000" kern="0" spc="-20" dirty="0">
                <a:solidFill>
                  <a:srgbClr val="000000">
                    <a:alpha val="100000"/>
                  </a:srgbClr>
                </a:solidFill>
                <a:latin typeface="SimSun"/>
                <a:ea typeface="SimSun"/>
                <a:cs typeface="SimSun"/>
              </a:rPr>
              <a:t>构、材料、工艺有较大改变可能影响产品性能时；</a:t>
            </a:r>
            <a:endParaRPr lang="SimSun" altLang="SimSun" sz="1000" dirty="0"/>
          </a:p>
          <a:p>
            <a:pPr marL="291465" algn="l" rtl="0" eaLnBrk="0">
              <a:lnSpc>
                <a:spcPts val="1550"/>
              </a:lnSpc>
              <a:tabLst/>
            </a:pPr>
            <a:r>
              <a:rPr sz="1000" kern="0" spc="10" dirty="0">
                <a:solidFill>
                  <a:srgbClr val="000000">
                    <a:alpha val="100000"/>
                  </a:srgbClr>
                </a:solidFill>
                <a:latin typeface="Times New Roman"/>
                <a:ea typeface="Times New Roman"/>
                <a:cs typeface="Times New Roman"/>
              </a:rPr>
              <a:t>d)    </a:t>
            </a:r>
            <a:r>
              <a:rPr sz="1000" kern="0" spc="10" dirty="0">
                <a:solidFill>
                  <a:srgbClr val="000000">
                    <a:alpha val="100000"/>
                  </a:srgbClr>
                </a:solidFill>
                <a:latin typeface="SimSun"/>
                <a:ea typeface="SimSun"/>
                <a:cs typeface="SimSun"/>
              </a:rPr>
              <a:t>合同需要或管理部门提出型式检验时。</a:t>
            </a:r>
            <a:endParaRPr lang="SimSun" altLang="SimSun" sz="1000" dirty="0"/>
          </a:p>
          <a:p>
            <a:pPr marL="13970" algn="l" rtl="0" eaLnBrk="0">
              <a:lnSpc>
                <a:spcPct val="96000"/>
              </a:lnSpc>
              <a:spcBef>
                <a:spcPts val="1321"/>
              </a:spcBef>
              <a:tabLst/>
            </a:pPr>
            <a:r>
              <a:rPr sz="1000" b="1" kern="0" spc="-10" dirty="0">
                <a:solidFill>
                  <a:srgbClr val="000000">
                    <a:alpha val="100000"/>
                  </a:srgbClr>
                </a:solidFill>
                <a:latin typeface="SimHei"/>
                <a:ea typeface="SimHei"/>
                <a:cs typeface="SimHei"/>
              </a:rPr>
              <a:t>7.2</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出厂检验</a:t>
            </a:r>
            <a:endParaRPr lang="SimHei" altLang="SimHei" sz="1000" dirty="0"/>
          </a:p>
          <a:p>
            <a:pPr marL="291465" algn="l" rtl="0" eaLnBrk="0">
              <a:lnSpc>
                <a:spcPct val="95000"/>
              </a:lnSpc>
              <a:spcBef>
                <a:spcPts val="1315"/>
              </a:spcBef>
              <a:tabLst/>
            </a:pPr>
            <a:r>
              <a:rPr sz="1000" kern="0" spc="-20" dirty="0">
                <a:solidFill>
                  <a:srgbClr val="000000">
                    <a:alpha val="100000"/>
                  </a:srgbClr>
                </a:solidFill>
                <a:latin typeface="SimSun"/>
                <a:ea typeface="SimSun"/>
                <a:cs typeface="SimSun"/>
              </a:rPr>
              <a:t>产品出厂时，企业规定对产品进行出厂检验。</a:t>
            </a:r>
            <a:endParaRPr lang="SimSun" altLang="SimSun" sz="1000" dirty="0"/>
          </a:p>
          <a:p>
            <a:pPr marL="13970" algn="l" rtl="0" eaLnBrk="0">
              <a:lnSpc>
                <a:spcPct val="96000"/>
              </a:lnSpc>
              <a:spcBef>
                <a:spcPts val="1143"/>
              </a:spcBef>
              <a:tabLst/>
            </a:pPr>
            <a:r>
              <a:rPr sz="1000" b="1" kern="0" spc="-10" dirty="0">
                <a:solidFill>
                  <a:srgbClr val="000000">
                    <a:alpha val="100000"/>
                  </a:srgbClr>
                </a:solidFill>
                <a:latin typeface="SimHei"/>
                <a:ea typeface="SimHei"/>
                <a:cs typeface="SimHei"/>
              </a:rPr>
              <a:t>7.3</a:t>
            </a:r>
            <a:r>
              <a:rPr sz="1000" kern="0" spc="50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检验项目</a:t>
            </a:r>
            <a:endParaRPr lang="SimHei" altLang="SimHei" sz="1000" dirty="0"/>
          </a:p>
          <a:p>
            <a:pPr marL="291465" algn="l" rtl="0" eaLnBrk="0">
              <a:lnSpc>
                <a:spcPct val="95000"/>
              </a:lnSpc>
              <a:spcBef>
                <a:spcPts val="1265"/>
              </a:spcBef>
              <a:tabLst/>
            </a:pPr>
            <a:r>
              <a:rPr sz="1000" kern="0" spc="0" dirty="0">
                <a:solidFill>
                  <a:srgbClr val="000000">
                    <a:alpha val="100000"/>
                  </a:srgbClr>
                </a:solidFill>
                <a:latin typeface="SimSun"/>
                <a:ea typeface="SimSun"/>
                <a:cs typeface="SimSun"/>
              </a:rPr>
              <a:t>型式检验、出厂检验项目应符合表6的规定。</a:t>
            </a:r>
            <a:endParaRPr lang="SimSun" altLang="SimSun" sz="1000" dirty="0"/>
          </a:p>
          <a:p>
            <a:pPr algn="l" rtl="0" eaLnBrk="0">
              <a:lnSpc>
                <a:spcPct val="106000"/>
              </a:lnSpc>
              <a:tabLst/>
            </a:pPr>
            <a:endParaRPr lang="Arial" altLang="Arial" sz="900" dirty="0"/>
          </a:p>
          <a:p>
            <a:pPr marL="2084070" algn="l" rtl="0" eaLnBrk="0">
              <a:lnSpc>
                <a:spcPct val="95000"/>
              </a:lnSpc>
              <a:spcBef>
                <a:spcPts val="1"/>
              </a:spcBef>
              <a:tabLst/>
            </a:pPr>
            <a:r>
              <a:rPr sz="1000" b="1" kern="0" spc="-10" dirty="0">
                <a:solidFill>
                  <a:srgbClr val="000000">
                    <a:alpha val="100000"/>
                  </a:srgbClr>
                </a:solidFill>
                <a:latin typeface="SimSun"/>
                <a:ea typeface="SimSun"/>
                <a:cs typeface="SimSun"/>
              </a:rPr>
              <a:t>表</a:t>
            </a:r>
            <a:r>
              <a:rPr sz="1000" kern="0" spc="-15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6</a:t>
            </a:r>
            <a:r>
              <a:rPr sz="1000" kern="0" spc="-1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型式检验、出厂检验项目</a:t>
            </a:r>
            <a:endParaRPr lang="SimSun" altLang="SimSun" sz="1000" dirty="0"/>
          </a:p>
        </p:txBody>
      </p:sp>
      <p:graphicFrame>
        <p:nvGraphicFramePr>
          <p:cNvPr id="170" name="table 170"/>
          <p:cNvGraphicFramePr>
            <a:graphicFrameLocks noGrp="1"/>
          </p:cNvGraphicFramePr>
          <p:nvPr/>
        </p:nvGraphicFramePr>
        <p:xfrm>
          <a:off x="885846" y="6118262"/>
          <a:ext cx="5854700" cy="3657600"/>
        </p:xfrm>
        <a:graphic>
          <a:graphicData uri="http://schemas.openxmlformats.org/drawingml/2006/table">
            <a:tbl>
              <a:tblPr/>
              <a:tblGrid>
                <a:gridCol w="339725"/>
                <a:gridCol w="1955800"/>
                <a:gridCol w="685800"/>
                <a:gridCol w="679450"/>
                <a:gridCol w="806450"/>
                <a:gridCol w="692150"/>
                <a:gridCol w="695325"/>
              </a:tblGrid>
              <a:tr h="238125">
                <a:tc>
                  <a:txBody>
                    <a:bodyPr/>
                    <a:lstStyle/>
                    <a:p>
                      <a:pPr algn="l" rtl="0" eaLnBrk="0">
                        <a:lnSpc>
                          <a:spcPct val="117000"/>
                        </a:lnSpc>
                        <a:tabLst/>
                      </a:pPr>
                      <a:endParaRPr lang="Arial" altLang="Arial" sz="400" dirty="0"/>
                    </a:p>
                    <a:p>
                      <a:pPr marL="59689" algn="l" rtl="0" eaLnBrk="0">
                        <a:lnSpc>
                          <a:spcPts val="966"/>
                        </a:lnSpc>
                        <a:spcBef>
                          <a:spcPts val="4"/>
                        </a:spcBef>
                        <a:tabLst/>
                      </a:pPr>
                      <a:r>
                        <a:rPr sz="800" kern="0" spc="30" dirty="0">
                          <a:solidFill>
                            <a:srgbClr val="000000">
                              <a:alpha val="100000"/>
                            </a:srgbClr>
                          </a:solidFill>
                          <a:latin typeface="SimSun"/>
                          <a:ea typeface="SimSun"/>
                          <a:cs typeface="SimSun"/>
                        </a:rPr>
                        <a:t>序号</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869314" algn="l" rtl="0" eaLnBrk="0">
                        <a:lnSpc>
                          <a:spcPct val="100000"/>
                        </a:lnSpc>
                        <a:spcBef>
                          <a:spcPts val="4"/>
                        </a:spcBef>
                        <a:tabLst/>
                      </a:pPr>
                      <a:r>
                        <a:rPr sz="800" kern="0" spc="-10" dirty="0">
                          <a:solidFill>
                            <a:srgbClr val="000000">
                              <a:alpha val="100000"/>
                            </a:srgbClr>
                          </a:solidFill>
                          <a:latin typeface="SimSun"/>
                          <a:ea typeface="SimSun"/>
                          <a:cs typeface="SimSun"/>
                        </a:rPr>
                        <a:t>项 目</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127000" algn="l" rtl="0" eaLnBrk="0">
                        <a:lnSpc>
                          <a:spcPct val="100000"/>
                        </a:lnSpc>
                        <a:spcBef>
                          <a:spcPts val="2"/>
                        </a:spcBef>
                        <a:tabLst/>
                      </a:pPr>
                      <a:r>
                        <a:rPr sz="800" kern="0" spc="30" dirty="0">
                          <a:solidFill>
                            <a:srgbClr val="000000">
                              <a:alpha val="100000"/>
                            </a:srgbClr>
                          </a:solidFill>
                          <a:latin typeface="SimSun"/>
                          <a:ea typeface="SimSun"/>
                          <a:cs typeface="SimSun"/>
                        </a:rPr>
                        <a:t>技术要求</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120014" algn="l" rtl="0" eaLnBrk="0">
                        <a:lnSpc>
                          <a:spcPts val="966"/>
                        </a:lnSpc>
                        <a:spcBef>
                          <a:spcPts val="4"/>
                        </a:spcBef>
                        <a:tabLst/>
                      </a:pPr>
                      <a:r>
                        <a:rPr sz="800" kern="0" spc="30" dirty="0">
                          <a:solidFill>
                            <a:srgbClr val="000000">
                              <a:alpha val="100000"/>
                            </a:srgbClr>
                          </a:solidFill>
                          <a:latin typeface="SimSun"/>
                          <a:ea typeface="SimSun"/>
                          <a:cs typeface="SimSun"/>
                        </a:rPr>
                        <a:t>试验方法</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75564" algn="l" rtl="0" eaLnBrk="0">
                        <a:lnSpc>
                          <a:spcPct val="100000"/>
                        </a:lnSpc>
                        <a:spcBef>
                          <a:spcPts val="2"/>
                        </a:spcBef>
                        <a:tabLst/>
                      </a:pPr>
                      <a:r>
                        <a:rPr sz="800" kern="0" spc="40" dirty="0">
                          <a:solidFill>
                            <a:srgbClr val="000000">
                              <a:alpha val="100000"/>
                            </a:srgbClr>
                          </a:solidFill>
                          <a:latin typeface="SimSun"/>
                          <a:ea typeface="SimSun"/>
                          <a:cs typeface="SimSun"/>
                        </a:rPr>
                        <a:t>不合格项分类</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126364" algn="l" rtl="0" eaLnBrk="0">
                        <a:lnSpc>
                          <a:spcPct val="100000"/>
                        </a:lnSpc>
                        <a:spcBef>
                          <a:spcPts val="2"/>
                        </a:spcBef>
                        <a:tabLst/>
                      </a:pPr>
                      <a:r>
                        <a:rPr sz="800" kern="0" spc="30" dirty="0">
                          <a:solidFill>
                            <a:srgbClr val="000000">
                              <a:alpha val="100000"/>
                            </a:srgbClr>
                          </a:solidFill>
                          <a:latin typeface="SimSun"/>
                          <a:ea typeface="SimSun"/>
                          <a:cs typeface="SimSun"/>
                        </a:rPr>
                        <a:t>型式检验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127000" algn="l" rtl="0" eaLnBrk="0">
                        <a:lnSpc>
                          <a:spcPct val="100000"/>
                        </a:lnSpc>
                        <a:spcBef>
                          <a:spcPts val="2"/>
                        </a:spcBef>
                        <a:tabLst/>
                      </a:pPr>
                      <a:r>
                        <a:rPr sz="800" kern="0" spc="50" dirty="0">
                          <a:solidFill>
                            <a:srgbClr val="000000">
                              <a:alpha val="100000"/>
                            </a:srgbClr>
                          </a:solidFill>
                          <a:latin typeface="SimSun"/>
                          <a:ea typeface="SimSun"/>
                          <a:cs typeface="SimSun"/>
                        </a:rPr>
                        <a:t>出厂检验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7000"/>
                        </a:lnSpc>
                        <a:tabLst/>
                      </a:pPr>
                      <a:endParaRPr lang="Arial" altLang="Arial" sz="500" dirty="0"/>
                    </a:p>
                    <a:p>
                      <a:pPr marL="142239" algn="l" rtl="0" eaLnBrk="0">
                        <a:lnSpc>
                          <a:spcPct val="82000"/>
                        </a:lnSpc>
                        <a:spcBef>
                          <a:spcPts val="2"/>
                        </a:spcBef>
                        <a:tabLst/>
                      </a:pPr>
                      <a:r>
                        <a:rPr sz="800" kern="0" spc="-10" dirty="0">
                          <a:solidFill>
                            <a:srgbClr val="000000">
                              <a:alpha val="100000"/>
                            </a:srgbClr>
                          </a:solidFill>
                          <a:latin typeface="SimSun"/>
                          <a:ea typeface="SimSun"/>
                          <a:cs typeface="SimSun"/>
                        </a:rPr>
                        <a:t>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400" dirty="0"/>
                    </a:p>
                    <a:p>
                      <a:pPr marL="869314" algn="l" rtl="0" eaLnBrk="0">
                        <a:lnSpc>
                          <a:spcPct val="100000"/>
                        </a:lnSpc>
                        <a:spcBef>
                          <a:spcPts val="1"/>
                        </a:spcBef>
                        <a:tabLst/>
                      </a:pPr>
                      <a:r>
                        <a:rPr sz="800" kern="0" spc="10" dirty="0">
                          <a:solidFill>
                            <a:srgbClr val="000000">
                              <a:alpha val="100000"/>
                            </a:srgbClr>
                          </a:solidFill>
                          <a:latin typeface="SimSun"/>
                          <a:ea typeface="SimSun"/>
                          <a:cs typeface="SimSun"/>
                        </a:rPr>
                        <a:t>外观</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202564" algn="l" rtl="0" eaLnBrk="0">
                        <a:lnSpc>
                          <a:spcPct val="82000"/>
                        </a:lnSpc>
                        <a:spcBef>
                          <a:spcPts val="3"/>
                        </a:spcBef>
                        <a:tabLst/>
                      </a:pPr>
                      <a:r>
                        <a:rPr sz="800" kern="0" spc="10" dirty="0">
                          <a:solidFill>
                            <a:srgbClr val="000000">
                              <a:alpha val="100000"/>
                            </a:srgbClr>
                          </a:solidFill>
                          <a:latin typeface="SimSun"/>
                          <a:ea typeface="SimSun"/>
                          <a:cs typeface="SimSun"/>
                        </a:rPr>
                        <a:t>5.1.1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203200" algn="l" rtl="0" eaLnBrk="0">
                        <a:lnSpc>
                          <a:spcPct val="82000"/>
                        </a:lnSpc>
                        <a:spcBef>
                          <a:spcPts val="3"/>
                        </a:spcBef>
                        <a:tabLst/>
                      </a:pPr>
                      <a:r>
                        <a:rPr sz="800" kern="0" spc="10" dirty="0">
                          <a:solidFill>
                            <a:srgbClr val="000000">
                              <a:alpha val="100000"/>
                            </a:srgbClr>
                          </a:solidFill>
                          <a:latin typeface="SimSun"/>
                          <a:ea typeface="SimSun"/>
                          <a:cs typeface="SimSun"/>
                        </a:rPr>
                        <a:t>6.1.1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374015" algn="l" rtl="0" eaLnBrk="0">
                        <a:lnSpc>
                          <a:spcPct val="82000"/>
                        </a:lnSpc>
                        <a:spcBef>
                          <a:spcPts val="2"/>
                        </a:spcBef>
                        <a:tabLst/>
                      </a:pPr>
                      <a:r>
                        <a:rPr sz="800" kern="0" spc="-10" dirty="0">
                          <a:solidFill>
                            <a:srgbClr val="000000">
                              <a:alpha val="100000"/>
                            </a:srgbClr>
                          </a:solidFill>
                          <a:latin typeface="SimSun"/>
                          <a:ea typeface="SimSun"/>
                          <a:cs typeface="SimSun"/>
                        </a:rPr>
                        <a:t>C</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500" dirty="0"/>
                    </a:p>
                    <a:p>
                      <a:pPr marL="310515" algn="l" rtl="0" eaLnBrk="0">
                        <a:lnSpc>
                          <a:spcPts val="615"/>
                        </a:lnSpc>
                        <a:spcBef>
                          <a:spcPts val="1"/>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500" dirty="0"/>
                    </a:p>
                    <a:p>
                      <a:pPr marL="311150" algn="l" rtl="0" eaLnBrk="0">
                        <a:lnSpc>
                          <a:spcPts val="615"/>
                        </a:lnSpc>
                        <a:spcBef>
                          <a:spcPts val="1"/>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17000"/>
                        </a:lnSpc>
                        <a:tabLst/>
                      </a:pPr>
                      <a:endParaRPr lang="Arial" altLang="Arial" sz="500" dirty="0"/>
                    </a:p>
                    <a:p>
                      <a:pPr marL="142239" algn="l" rtl="0" eaLnBrk="0">
                        <a:lnSpc>
                          <a:spcPct val="82000"/>
                        </a:lnSpc>
                        <a:spcBef>
                          <a:spcPts val="1"/>
                        </a:spcBef>
                        <a:tabLst/>
                      </a:pPr>
                      <a:r>
                        <a:rPr sz="800" kern="0" spc="-10" dirty="0">
                          <a:solidFill>
                            <a:srgbClr val="000000">
                              <a:alpha val="100000"/>
                            </a:srgbClr>
                          </a:solidFill>
                          <a:latin typeface="SimSun"/>
                          <a:ea typeface="SimSun"/>
                          <a:cs typeface="SimSun"/>
                        </a:rPr>
                        <a:t>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400" dirty="0"/>
                    </a:p>
                    <a:p>
                      <a:pPr marL="869314" algn="l" rtl="0" eaLnBrk="0">
                        <a:lnSpc>
                          <a:spcPct val="100000"/>
                        </a:lnSpc>
                        <a:spcBef>
                          <a:spcPts val="1"/>
                        </a:spcBef>
                        <a:tabLst/>
                      </a:pPr>
                      <a:r>
                        <a:rPr sz="800" kern="0" spc="20" dirty="0">
                          <a:solidFill>
                            <a:srgbClr val="000000">
                              <a:alpha val="100000"/>
                            </a:srgbClr>
                          </a:solidFill>
                          <a:latin typeface="SimSun"/>
                          <a:ea typeface="SimSun"/>
                          <a:cs typeface="SimSun"/>
                        </a:rPr>
                        <a:t>标志</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202564" algn="l" rtl="0" eaLnBrk="0">
                        <a:lnSpc>
                          <a:spcPct val="82000"/>
                        </a:lnSpc>
                        <a:spcBef>
                          <a:spcPts val="2"/>
                        </a:spcBef>
                        <a:tabLst/>
                      </a:pPr>
                      <a:r>
                        <a:rPr sz="800" kern="0" spc="10" dirty="0">
                          <a:solidFill>
                            <a:srgbClr val="000000">
                              <a:alpha val="100000"/>
                            </a:srgbClr>
                          </a:solidFill>
                          <a:latin typeface="SimSun"/>
                          <a:ea typeface="SimSun"/>
                          <a:cs typeface="SimSun"/>
                        </a:rPr>
                        <a:t>5.1.2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203200" algn="l" rtl="0" eaLnBrk="0">
                        <a:lnSpc>
                          <a:spcPct val="82000"/>
                        </a:lnSpc>
                        <a:spcBef>
                          <a:spcPts val="2"/>
                        </a:spcBef>
                        <a:tabLst/>
                      </a:pPr>
                      <a:r>
                        <a:rPr sz="800" kern="0" spc="10" dirty="0">
                          <a:solidFill>
                            <a:srgbClr val="000000">
                              <a:alpha val="100000"/>
                            </a:srgbClr>
                          </a:solidFill>
                          <a:latin typeface="SimSun"/>
                          <a:ea typeface="SimSun"/>
                          <a:cs typeface="SimSun"/>
                        </a:rPr>
                        <a:t>6.1.2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500" dirty="0"/>
                    </a:p>
                    <a:p>
                      <a:pPr marL="374015" algn="l" rtl="0" eaLnBrk="0">
                        <a:lnSpc>
                          <a:spcPct val="83000"/>
                        </a:lnSpc>
                        <a:spcBef>
                          <a:spcPts val="4"/>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310515" algn="l" rtl="0" eaLnBrk="0">
                        <a:lnSpc>
                          <a:spcPts val="615"/>
                        </a:lnSpc>
                        <a:spcBef>
                          <a:spcPts val="3"/>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311150" algn="l" rtl="0" eaLnBrk="0">
                        <a:lnSpc>
                          <a:spcPts val="615"/>
                        </a:lnSpc>
                        <a:spcBef>
                          <a:spcPts val="3"/>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4000"/>
                        </a:lnSpc>
                        <a:tabLst/>
                      </a:pPr>
                      <a:endParaRPr lang="Arial" altLang="Arial" sz="600" dirty="0"/>
                    </a:p>
                    <a:p>
                      <a:pPr marL="142239" algn="l" rtl="0" eaLnBrk="0">
                        <a:lnSpc>
                          <a:spcPct val="82000"/>
                        </a:lnSpc>
                        <a:spcBef>
                          <a:spcPts val="5"/>
                        </a:spcBef>
                        <a:tabLst/>
                      </a:pPr>
                      <a:r>
                        <a:rPr sz="800" kern="0" spc="-10" dirty="0">
                          <a:solidFill>
                            <a:srgbClr val="000000">
                              <a:alpha val="100000"/>
                            </a:srgbClr>
                          </a:solidFill>
                          <a:latin typeface="SimSun"/>
                          <a:ea typeface="SimSun"/>
                          <a:cs typeface="SimSun"/>
                        </a:rPr>
                        <a:t>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9000"/>
                        </a:lnSpc>
                        <a:tabLst/>
                      </a:pPr>
                      <a:endParaRPr lang="Arial" altLang="Arial" sz="400" dirty="0"/>
                    </a:p>
                    <a:p>
                      <a:pPr marL="869314" algn="l" rtl="0" eaLnBrk="0">
                        <a:lnSpc>
                          <a:spcPct val="100000"/>
                        </a:lnSpc>
                        <a:spcBef>
                          <a:spcPts val="5"/>
                        </a:spcBef>
                        <a:tabLst/>
                      </a:pPr>
                      <a:r>
                        <a:rPr sz="800" kern="0" spc="20" dirty="0">
                          <a:solidFill>
                            <a:srgbClr val="000000">
                              <a:alpha val="100000"/>
                            </a:srgbClr>
                          </a:solidFill>
                          <a:latin typeface="SimSun"/>
                          <a:ea typeface="SimSun"/>
                          <a:cs typeface="SimSun"/>
                        </a:rPr>
                        <a:t>材料</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202564" algn="l" rtl="0" eaLnBrk="0">
                        <a:lnSpc>
                          <a:spcPct val="82000"/>
                        </a:lnSpc>
                        <a:spcBef>
                          <a:spcPts val="5"/>
                        </a:spcBef>
                        <a:tabLst/>
                      </a:pPr>
                      <a:r>
                        <a:rPr sz="800" kern="0" spc="10" dirty="0">
                          <a:solidFill>
                            <a:srgbClr val="000000">
                              <a:alpha val="100000"/>
                            </a:srgbClr>
                          </a:solidFill>
                          <a:latin typeface="SimSun"/>
                          <a:ea typeface="SimSun"/>
                          <a:cs typeface="SimSun"/>
                        </a:rPr>
                        <a:t>5.1.3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203200" algn="l" rtl="0" eaLnBrk="0">
                        <a:lnSpc>
                          <a:spcPct val="82000"/>
                        </a:lnSpc>
                        <a:spcBef>
                          <a:spcPts val="5"/>
                        </a:spcBef>
                        <a:tabLst/>
                      </a:pPr>
                      <a:r>
                        <a:rPr sz="800" kern="0" spc="10" dirty="0">
                          <a:solidFill>
                            <a:srgbClr val="000000">
                              <a:alpha val="100000"/>
                            </a:srgbClr>
                          </a:solidFill>
                          <a:latin typeface="SimSun"/>
                          <a:ea typeface="SimSun"/>
                          <a:cs typeface="SimSun"/>
                        </a:rPr>
                        <a:t>6.1.3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374015" algn="l" rtl="0" eaLnBrk="0">
                        <a:lnSpc>
                          <a:spcPct val="81000"/>
                        </a:lnSpc>
                        <a:spcBef>
                          <a:spcPts val="7"/>
                        </a:spcBef>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310515" algn="l" rtl="0" eaLnBrk="0">
                        <a:lnSpc>
                          <a:spcPts val="615"/>
                        </a:lnSpc>
                        <a:spcBef>
                          <a:spcPts val="3"/>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311150" algn="l" rtl="0" eaLnBrk="0">
                        <a:lnSpc>
                          <a:spcPts val="615"/>
                        </a:lnSpc>
                        <a:spcBef>
                          <a:spcPts val="3"/>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7000"/>
                        </a:lnSpc>
                        <a:tabLst/>
                      </a:pPr>
                      <a:endParaRPr lang="Arial" altLang="Arial" sz="500" dirty="0"/>
                    </a:p>
                    <a:p>
                      <a:pPr marL="142239" algn="l" rtl="0" eaLnBrk="0">
                        <a:lnSpc>
                          <a:spcPct val="82000"/>
                        </a:lnSpc>
                        <a:spcBef>
                          <a:spcPts val="1"/>
                        </a:spcBef>
                        <a:tabLst/>
                      </a:pPr>
                      <a:r>
                        <a:rPr sz="800" kern="0" spc="-10" dirty="0">
                          <a:solidFill>
                            <a:srgbClr val="000000">
                              <a:alpha val="100000"/>
                            </a:srgbClr>
                          </a:solidFill>
                          <a:latin typeface="SimSun"/>
                          <a:ea typeface="SimSun"/>
                          <a:cs typeface="SimSun"/>
                        </a:rPr>
                        <a:t>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400" dirty="0"/>
                    </a:p>
                    <a:p>
                      <a:pPr marL="869314" algn="l" rtl="0" eaLnBrk="0">
                        <a:lnSpc>
                          <a:spcPct val="100000"/>
                        </a:lnSpc>
                        <a:spcBef>
                          <a:spcPts val="1"/>
                        </a:spcBef>
                        <a:tabLst/>
                      </a:pPr>
                      <a:r>
                        <a:rPr sz="800" kern="0" spc="20" dirty="0">
                          <a:solidFill>
                            <a:srgbClr val="000000">
                              <a:alpha val="100000"/>
                            </a:srgbClr>
                          </a:solidFill>
                          <a:latin typeface="SimSun"/>
                          <a:ea typeface="SimSun"/>
                          <a:cs typeface="SimSun"/>
                        </a:rPr>
                        <a:t>标识</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202564" algn="l" rtl="0" eaLnBrk="0">
                        <a:lnSpc>
                          <a:spcPct val="82000"/>
                        </a:lnSpc>
                        <a:spcBef>
                          <a:spcPts val="2"/>
                        </a:spcBef>
                        <a:tabLst/>
                      </a:pPr>
                      <a:r>
                        <a:rPr sz="800" kern="0" spc="10" dirty="0">
                          <a:solidFill>
                            <a:srgbClr val="000000">
                              <a:alpha val="100000"/>
                            </a:srgbClr>
                          </a:solidFill>
                          <a:latin typeface="SimSun"/>
                          <a:ea typeface="SimSun"/>
                          <a:cs typeface="SimSun"/>
                        </a:rPr>
                        <a:t>5.1.4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203200" algn="l" rtl="0" eaLnBrk="0">
                        <a:lnSpc>
                          <a:spcPct val="82000"/>
                        </a:lnSpc>
                        <a:spcBef>
                          <a:spcPts val="2"/>
                        </a:spcBef>
                        <a:tabLst/>
                      </a:pPr>
                      <a:r>
                        <a:rPr sz="800" kern="0" spc="10" dirty="0">
                          <a:solidFill>
                            <a:srgbClr val="000000">
                              <a:alpha val="100000"/>
                            </a:srgbClr>
                          </a:solidFill>
                          <a:latin typeface="SimSun"/>
                          <a:ea typeface="SimSun"/>
                          <a:cs typeface="SimSun"/>
                        </a:rPr>
                        <a:t>6.1.4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374015" algn="l" rtl="0" eaLnBrk="0">
                        <a:lnSpc>
                          <a:spcPct val="82000"/>
                        </a:lnSpc>
                        <a:spcBef>
                          <a:spcPts val="2"/>
                        </a:spcBef>
                        <a:tabLst/>
                      </a:pPr>
                      <a:r>
                        <a:rPr sz="800" kern="0" spc="-10" dirty="0">
                          <a:solidFill>
                            <a:srgbClr val="000000">
                              <a:alpha val="100000"/>
                            </a:srgbClr>
                          </a:solidFill>
                          <a:latin typeface="SimSun"/>
                          <a:ea typeface="SimSun"/>
                          <a:cs typeface="SimSun"/>
                        </a:rPr>
                        <a:t>C</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500" dirty="0"/>
                    </a:p>
                    <a:p>
                      <a:pPr marL="311150" algn="l" rtl="0" eaLnBrk="0">
                        <a:lnSpc>
                          <a:spcPts val="615"/>
                        </a:lnSpc>
                        <a:spcBef>
                          <a:spcPts val="1"/>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6000"/>
                        </a:lnSpc>
                        <a:tabLst/>
                      </a:pPr>
                      <a:endParaRPr lang="Arial" altLang="Arial" sz="600" dirty="0"/>
                    </a:p>
                    <a:p>
                      <a:pPr marL="142239" algn="l" rtl="0" eaLnBrk="0">
                        <a:lnSpc>
                          <a:spcPct val="81000"/>
                        </a:lnSpc>
                        <a:spcBef>
                          <a:spcPts val="1"/>
                        </a:spcBef>
                        <a:tabLst/>
                      </a:pPr>
                      <a:r>
                        <a:rPr sz="800" kern="0" spc="-10" dirty="0">
                          <a:solidFill>
                            <a:srgbClr val="000000">
                              <a:alpha val="100000"/>
                            </a:srgbClr>
                          </a:solidFill>
                          <a:latin typeface="SimSun"/>
                          <a:ea typeface="SimSun"/>
                          <a:cs typeface="SimSun"/>
                        </a:rPr>
                        <a:t>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400" dirty="0"/>
                    </a:p>
                    <a:p>
                      <a:pPr marL="762000" algn="l" rtl="0" eaLnBrk="0">
                        <a:lnSpc>
                          <a:spcPct val="100000"/>
                        </a:lnSpc>
                        <a:tabLst/>
                      </a:pPr>
                      <a:r>
                        <a:rPr sz="800" kern="0" spc="40" dirty="0">
                          <a:solidFill>
                            <a:srgbClr val="000000">
                              <a:alpha val="100000"/>
                            </a:srgbClr>
                          </a:solidFill>
                          <a:latin typeface="SimSun"/>
                          <a:ea typeface="SimSun"/>
                          <a:cs typeface="SimSun"/>
                        </a:rPr>
                        <a:t>钢板厚度</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259715" algn="l" rtl="0" eaLnBrk="0">
                        <a:lnSpc>
                          <a:spcPct val="82000"/>
                        </a:lnSpc>
                        <a:spcBef>
                          <a:spcPts val="6"/>
                        </a:spcBef>
                        <a:tabLst/>
                      </a:pPr>
                      <a:r>
                        <a:rPr sz="800" kern="0" spc="0" dirty="0">
                          <a:solidFill>
                            <a:srgbClr val="000000">
                              <a:alpha val="100000"/>
                            </a:srgbClr>
                          </a:solidFill>
                          <a:latin typeface="SimSun"/>
                          <a:ea typeface="SimSun"/>
                          <a:cs typeface="SimSun"/>
                        </a:rPr>
                        <a:t>5.2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253365" algn="l" rtl="0" eaLnBrk="0">
                        <a:lnSpc>
                          <a:spcPct val="82000"/>
                        </a:lnSpc>
                        <a:spcBef>
                          <a:spcPts val="6"/>
                        </a:spcBef>
                        <a:tabLst/>
                      </a:pPr>
                      <a:r>
                        <a:rPr sz="800" kern="0" spc="0" dirty="0">
                          <a:solidFill>
                            <a:srgbClr val="000000">
                              <a:alpha val="100000"/>
                            </a:srgbClr>
                          </a:solidFill>
                          <a:latin typeface="SimSun"/>
                          <a:ea typeface="SimSun"/>
                          <a:cs typeface="SimSun"/>
                        </a:rPr>
                        <a:t>6.2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600" dirty="0"/>
                    </a:p>
                    <a:p>
                      <a:pPr marL="374015" algn="l" rtl="0" eaLnBrk="0">
                        <a:lnSpc>
                          <a:spcPct val="83000"/>
                        </a:lnSpc>
                        <a:spcBef>
                          <a:spcPts val="2"/>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311150" algn="l" rtl="0" eaLnBrk="0">
                        <a:lnSpc>
                          <a:spcPts val="615"/>
                        </a:lnSpc>
                        <a:spcBef>
                          <a:spcPts val="3"/>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7000"/>
                        </a:lnSpc>
                        <a:tabLst/>
                      </a:pPr>
                      <a:endParaRPr lang="Arial" altLang="Arial" sz="500" dirty="0"/>
                    </a:p>
                    <a:p>
                      <a:pPr marL="142239" algn="l" rtl="0" eaLnBrk="0">
                        <a:lnSpc>
                          <a:spcPct val="82000"/>
                        </a:lnSpc>
                        <a:spcBef>
                          <a:spcPts val="2"/>
                        </a:spcBef>
                        <a:tabLst/>
                      </a:pPr>
                      <a:r>
                        <a:rPr sz="800" kern="0" spc="-10" dirty="0">
                          <a:solidFill>
                            <a:srgbClr val="000000">
                              <a:alpha val="100000"/>
                            </a:srgbClr>
                          </a:solidFill>
                          <a:latin typeface="SimSun"/>
                          <a:ea typeface="SimSun"/>
                          <a:cs typeface="SimSun"/>
                        </a:rPr>
                        <a:t>6</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32000"/>
                        </a:lnSpc>
                        <a:tabLst/>
                      </a:pPr>
                      <a:endParaRPr lang="Arial" altLang="Arial" sz="300" dirty="0"/>
                    </a:p>
                    <a:p>
                      <a:pPr marL="596900" algn="l" rtl="0" eaLnBrk="0">
                        <a:lnSpc>
                          <a:spcPct val="100000"/>
                        </a:lnSpc>
                        <a:spcBef>
                          <a:spcPts val="3"/>
                        </a:spcBef>
                        <a:tabLst/>
                      </a:pPr>
                      <a:r>
                        <a:rPr sz="800" kern="0" spc="40" dirty="0">
                          <a:solidFill>
                            <a:srgbClr val="000000">
                              <a:alpha val="100000"/>
                            </a:srgbClr>
                          </a:solidFill>
                          <a:latin typeface="SimSun"/>
                          <a:ea typeface="SimSun"/>
                          <a:cs typeface="SimSun"/>
                        </a:rPr>
                        <a:t>通用型锁具尺寸</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152400" algn="l" rtl="0" eaLnBrk="0">
                        <a:lnSpc>
                          <a:spcPct val="82000"/>
                        </a:lnSpc>
                        <a:spcBef>
                          <a:spcPts val="3"/>
                        </a:spcBef>
                        <a:tabLst/>
                      </a:pPr>
                      <a:r>
                        <a:rPr sz="800" kern="0" spc="10" dirty="0">
                          <a:solidFill>
                            <a:srgbClr val="000000">
                              <a:alpha val="100000"/>
                            </a:srgbClr>
                          </a:solidFill>
                          <a:latin typeface="SimSun"/>
                          <a:ea typeface="SimSun"/>
                          <a:cs typeface="SimSun"/>
                          <a:hlinkClick xmlns:r="http://schemas.openxmlformats.org/officeDocument/2006/relationships" r:id="rId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145414" algn="l" rtl="0" eaLnBrk="0">
                        <a:lnSpc>
                          <a:spcPct val="82000"/>
                        </a:lnSpc>
                        <a:spcBef>
                          <a:spcPts val="3"/>
                        </a:spcBef>
                        <a:tabLst/>
                      </a:pPr>
                      <a:r>
                        <a:rPr sz="800" kern="0" spc="10" dirty="0">
                          <a:solidFill>
                            <a:srgbClr val="000000">
                              <a:alpha val="100000"/>
                            </a:srgbClr>
                          </a:solidFill>
                          <a:latin typeface="SimSun"/>
                          <a:ea typeface="SimSun"/>
                          <a:cs typeface="SimSun"/>
                          <a:hlinkClick xmlns:r="http://schemas.openxmlformats.org/officeDocument/2006/relationships" r:id="rId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6.3.1.1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374015" algn="l" rtl="0" eaLnBrk="0">
                        <a:lnSpc>
                          <a:spcPct val="82000"/>
                        </a:lnSpc>
                        <a:spcBef>
                          <a:spcPts val="2"/>
                        </a:spcBef>
                        <a:tabLst/>
                      </a:pPr>
                      <a:r>
                        <a:rPr sz="800" kern="0" spc="-10" dirty="0">
                          <a:solidFill>
                            <a:srgbClr val="000000">
                              <a:alpha val="100000"/>
                            </a:srgbClr>
                          </a:solidFill>
                          <a:latin typeface="SimSun"/>
                          <a:ea typeface="SimSun"/>
                          <a:cs typeface="SimSun"/>
                        </a:rPr>
                        <a:t>C</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329565" algn="l" rtl="0" eaLnBrk="0">
                        <a:lnSpc>
                          <a:spcPct val="78000"/>
                        </a:lnSpc>
                        <a:spcBef>
                          <a:spcPts val="3"/>
                        </a:spcBef>
                        <a:tabLst/>
                      </a:pPr>
                      <a:r>
                        <a:rPr sz="500" kern="0" spc="-10" dirty="0">
                          <a:solidFill>
                            <a:srgbClr val="000000">
                              <a:alpha val="100000"/>
                            </a:srgbClr>
                          </a:solidFill>
                          <a:latin typeface="SimSun"/>
                          <a:ea typeface="SimSun"/>
                          <a:cs typeface="SimSun"/>
                        </a:rPr>
                        <a:t>O</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18000"/>
                        </a:lnSpc>
                        <a:tabLst/>
                      </a:pPr>
                      <a:endParaRPr lang="Arial" altLang="Arial" sz="500" dirty="0"/>
                    </a:p>
                    <a:p>
                      <a:pPr marL="142239" algn="l" rtl="0" eaLnBrk="0">
                        <a:lnSpc>
                          <a:spcPct val="81000"/>
                        </a:lnSpc>
                        <a:spcBef>
                          <a:spcPts val="6"/>
                        </a:spcBef>
                        <a:tabLst/>
                      </a:pPr>
                      <a:r>
                        <a:rPr sz="800" kern="0" spc="-10" dirty="0">
                          <a:solidFill>
                            <a:srgbClr val="000000">
                              <a:alpha val="100000"/>
                            </a:srgbClr>
                          </a:solidFill>
                          <a:latin typeface="SimSun"/>
                          <a:ea typeface="SimSun"/>
                          <a:cs typeface="SimSun"/>
                        </a:rPr>
                        <a:t>7</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400" dirty="0"/>
                    </a:p>
                    <a:p>
                      <a:pPr marL="596900" algn="l" rtl="0" eaLnBrk="0">
                        <a:lnSpc>
                          <a:spcPts val="966"/>
                        </a:lnSpc>
                        <a:spcBef>
                          <a:spcPts val="1"/>
                        </a:spcBef>
                        <a:tabLst/>
                      </a:pPr>
                      <a:r>
                        <a:rPr sz="800" kern="0" spc="40" dirty="0">
                          <a:solidFill>
                            <a:srgbClr val="000000">
                              <a:alpha val="100000"/>
                            </a:srgbClr>
                          </a:solidFill>
                          <a:latin typeface="SimSun"/>
                          <a:ea typeface="SimSun"/>
                          <a:cs typeface="SimSun"/>
                        </a:rPr>
                        <a:t>锁具配置及功能</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152400" algn="l" rtl="0" eaLnBrk="0">
                        <a:lnSpc>
                          <a:spcPct val="82000"/>
                        </a:lnSpc>
                        <a:spcBef>
                          <a:spcPts val="2"/>
                        </a:spcBef>
                        <a:tabLst/>
                      </a:pPr>
                      <a:r>
                        <a:rPr sz="800" kern="0" spc="10" dirty="0">
                          <a:solidFill>
                            <a:srgbClr val="000000">
                              <a:alpha val="100000"/>
                            </a:srgbClr>
                          </a:solidFill>
                          <a:latin typeface="SimSun"/>
                          <a:ea typeface="SimSun"/>
                          <a:cs typeface="SimSun"/>
                          <a:hlinkClick xmlns:r="http://schemas.openxmlformats.org/officeDocument/2006/relationships" r:id="rId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145414" algn="l" rtl="0" eaLnBrk="0">
                        <a:lnSpc>
                          <a:spcPct val="82000"/>
                        </a:lnSpc>
                        <a:spcBef>
                          <a:spcPts val="2"/>
                        </a:spcBef>
                        <a:tabLst/>
                      </a:pPr>
                      <a:r>
                        <a:rPr sz="800" kern="0" spc="10" dirty="0">
                          <a:solidFill>
                            <a:srgbClr val="000000">
                              <a:alpha val="100000"/>
                            </a:srgbClr>
                          </a:solidFill>
                          <a:latin typeface="SimSun"/>
                          <a:ea typeface="SimSun"/>
                          <a:cs typeface="SimSun"/>
                          <a:hlinkClick xmlns:r="http://schemas.openxmlformats.org/officeDocument/2006/relationships" r:id="rId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6.3.1.2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500" dirty="0"/>
                    </a:p>
                    <a:p>
                      <a:pPr marL="374015" algn="l" rtl="0" eaLnBrk="0">
                        <a:lnSpc>
                          <a:spcPct val="83000"/>
                        </a:lnSpc>
                        <a:spcBef>
                          <a:spcPts val="4"/>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310515" algn="l" rtl="0" eaLnBrk="0">
                        <a:lnSpc>
                          <a:spcPts val="615"/>
                        </a:lnSpc>
                        <a:spcBef>
                          <a:spcPts val="3"/>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311150" algn="l" rtl="0" eaLnBrk="0">
                        <a:lnSpc>
                          <a:spcPts val="615"/>
                        </a:lnSpc>
                        <a:spcBef>
                          <a:spcPts val="3"/>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17000"/>
                        </a:lnSpc>
                        <a:tabLst/>
                      </a:pPr>
                      <a:endParaRPr lang="Arial" altLang="Arial" sz="500" dirty="0"/>
                    </a:p>
                    <a:p>
                      <a:pPr marL="142239" algn="l" rtl="0" eaLnBrk="0">
                        <a:lnSpc>
                          <a:spcPct val="82000"/>
                        </a:lnSpc>
                        <a:spcBef>
                          <a:spcPts val="2"/>
                        </a:spcBef>
                        <a:tabLst/>
                      </a:pPr>
                      <a:r>
                        <a:rPr sz="800" kern="0" spc="-10" dirty="0">
                          <a:solidFill>
                            <a:srgbClr val="000000">
                              <a:alpha val="100000"/>
                            </a:srgbClr>
                          </a:solidFill>
                          <a:latin typeface="SimSun"/>
                          <a:ea typeface="SimSun"/>
                          <a:cs typeface="SimSun"/>
                        </a:rPr>
                        <a:t>8</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32000"/>
                        </a:lnSpc>
                        <a:tabLst/>
                      </a:pPr>
                      <a:endParaRPr lang="Arial" altLang="Arial" sz="300" dirty="0"/>
                    </a:p>
                    <a:p>
                      <a:pPr marL="704215" algn="l" rtl="0" eaLnBrk="0">
                        <a:lnSpc>
                          <a:spcPct val="100000"/>
                        </a:lnSpc>
                        <a:spcBef>
                          <a:spcPts val="3"/>
                        </a:spcBef>
                        <a:tabLst/>
                      </a:pPr>
                      <a:r>
                        <a:rPr sz="800" kern="0" spc="40" dirty="0">
                          <a:solidFill>
                            <a:srgbClr val="000000">
                              <a:alpha val="100000"/>
                            </a:srgbClr>
                          </a:solidFill>
                          <a:latin typeface="SimSun"/>
                          <a:ea typeface="SimSun"/>
                          <a:cs typeface="SimSun"/>
                        </a:rPr>
                        <a:t>加强防护板</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177164" algn="l" rtl="0" eaLnBrk="0">
                        <a:lnSpc>
                          <a:spcPct val="82000"/>
                        </a:lnSpc>
                        <a:spcBef>
                          <a:spcPts val="3"/>
                        </a:spcBef>
                        <a:tabLst/>
                      </a:pPr>
                      <a:r>
                        <a:rPr sz="800" kern="0" spc="10" dirty="0">
                          <a:solidFill>
                            <a:srgbClr val="000000">
                              <a:alpha val="100000"/>
                            </a:srgbClr>
                          </a:solidFill>
                          <a:latin typeface="SimSun"/>
                          <a:ea typeface="SimSun"/>
                          <a:cs typeface="SimSun"/>
                        </a:rPr>
                        <a:t>5.3.2.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145414" algn="l" rtl="0" eaLnBrk="0">
                        <a:lnSpc>
                          <a:spcPct val="82000"/>
                        </a:lnSpc>
                        <a:spcBef>
                          <a:spcPts val="3"/>
                        </a:spcBef>
                        <a:tabLst/>
                      </a:pPr>
                      <a:r>
                        <a:rPr sz="800" kern="0" spc="10" dirty="0">
                          <a:solidFill>
                            <a:srgbClr val="000000">
                              <a:alpha val="100000"/>
                            </a:srgbClr>
                          </a:solidFill>
                          <a:latin typeface="SimSun"/>
                          <a:ea typeface="SimSun"/>
                          <a:cs typeface="SimSun"/>
                          <a:hlinkClick xmlns:r="http://schemas.openxmlformats.org/officeDocument/2006/relationships" r:id="rId6"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6.3.2.1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500" dirty="0"/>
                    </a:p>
                    <a:p>
                      <a:pPr marL="374015" algn="l" rtl="0" eaLnBrk="0">
                        <a:lnSpc>
                          <a:spcPct val="83000"/>
                        </a:lnSpc>
                        <a:spcBef>
                          <a:spcPts val="4"/>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317500" algn="l" rtl="0" eaLnBrk="0">
                        <a:lnSpc>
                          <a:spcPct val="82000"/>
                        </a:lnSpc>
                        <a:spcBef>
                          <a:spcPts val="2"/>
                        </a:spcBef>
                        <a:tabLst/>
                      </a:pPr>
                      <a:r>
                        <a:rPr sz="800" kern="0" spc="-10" dirty="0">
                          <a:solidFill>
                            <a:srgbClr val="000000">
                              <a:alpha val="100000"/>
                            </a:srgbClr>
                          </a:solidFill>
                          <a:latin typeface="SimSun"/>
                          <a:ea typeface="SimSun"/>
                          <a:cs typeface="SimSun"/>
                        </a:rPr>
                        <a:t>O</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17000"/>
                        </a:lnSpc>
                        <a:tabLst/>
                      </a:pPr>
                      <a:endParaRPr lang="Arial" altLang="Arial" sz="500" dirty="0"/>
                    </a:p>
                    <a:p>
                      <a:pPr marL="142239" algn="l" rtl="0" eaLnBrk="0">
                        <a:lnSpc>
                          <a:spcPct val="82000"/>
                        </a:lnSpc>
                        <a:spcBef>
                          <a:spcPts val="2"/>
                        </a:spcBef>
                        <a:tabLst/>
                      </a:pPr>
                      <a:r>
                        <a:rPr sz="800" kern="0" spc="-10" dirty="0">
                          <a:solidFill>
                            <a:srgbClr val="000000">
                              <a:alpha val="100000"/>
                            </a:srgbClr>
                          </a:solidFill>
                          <a:latin typeface="SimSun"/>
                          <a:ea typeface="SimSun"/>
                          <a:cs typeface="SimSun"/>
                        </a:rPr>
                        <a:t>9</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400" dirty="0"/>
                    </a:p>
                    <a:p>
                      <a:pPr marL="704215" algn="l" rtl="0" eaLnBrk="0">
                        <a:lnSpc>
                          <a:spcPct val="100000"/>
                        </a:lnSpc>
                        <a:spcBef>
                          <a:spcPts val="1"/>
                        </a:spcBef>
                        <a:tabLst/>
                      </a:pPr>
                      <a:r>
                        <a:rPr sz="800" kern="0" spc="40" dirty="0">
                          <a:solidFill>
                            <a:srgbClr val="000000">
                              <a:alpha val="100000"/>
                            </a:srgbClr>
                          </a:solidFill>
                          <a:latin typeface="SimSun"/>
                          <a:ea typeface="SimSun"/>
                          <a:cs typeface="SimSun"/>
                        </a:rPr>
                        <a:t>锁芯防钻套</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152400" algn="l" rtl="0" eaLnBrk="0">
                        <a:lnSpc>
                          <a:spcPct val="82000"/>
                        </a:lnSpc>
                        <a:spcBef>
                          <a:spcPts val="3"/>
                        </a:spcBef>
                        <a:tabLst/>
                      </a:pPr>
                      <a:r>
                        <a:rPr sz="800" kern="0" spc="10" dirty="0">
                          <a:solidFill>
                            <a:srgbClr val="000000">
                              <a:alpha val="100000"/>
                            </a:srgbClr>
                          </a:solidFill>
                          <a:latin typeface="SimSun"/>
                          <a:ea typeface="SimSun"/>
                          <a:cs typeface="SimSun"/>
                          <a:hlinkClick xmlns:r="http://schemas.openxmlformats.org/officeDocument/2006/relationships" r:id="rId7"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145414" algn="l" rtl="0" eaLnBrk="0">
                        <a:lnSpc>
                          <a:spcPct val="82000"/>
                        </a:lnSpc>
                        <a:spcBef>
                          <a:spcPts val="3"/>
                        </a:spcBef>
                        <a:tabLst/>
                      </a:pPr>
                      <a:r>
                        <a:rPr sz="800" kern="0" spc="10" dirty="0">
                          <a:solidFill>
                            <a:srgbClr val="000000">
                              <a:alpha val="100000"/>
                            </a:srgbClr>
                          </a:solidFill>
                          <a:latin typeface="SimSun"/>
                          <a:ea typeface="SimSun"/>
                          <a:cs typeface="SimSun"/>
                          <a:hlinkClick xmlns:r="http://schemas.openxmlformats.org/officeDocument/2006/relationships" r:id="rId8"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6.3.2.2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500" dirty="0"/>
                    </a:p>
                    <a:p>
                      <a:pPr marL="374015" algn="l" rtl="0" eaLnBrk="0">
                        <a:lnSpc>
                          <a:spcPct val="83000"/>
                        </a:lnSpc>
                        <a:spcBef>
                          <a:spcPts val="4"/>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310515" algn="l" rtl="0" eaLnBrk="0">
                        <a:lnSpc>
                          <a:spcPts val="615"/>
                        </a:lnSpc>
                        <a:spcBef>
                          <a:spcPts val="2"/>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600" dirty="0"/>
                    </a:p>
                    <a:p>
                      <a:pPr marL="329565" algn="l" rtl="0" eaLnBrk="0">
                        <a:lnSpc>
                          <a:spcPct val="78000"/>
                        </a:lnSpc>
                        <a:spcBef>
                          <a:spcPts val="2"/>
                        </a:spcBef>
                        <a:tabLst/>
                      </a:pPr>
                      <a:r>
                        <a:rPr sz="500" kern="0" spc="-10" dirty="0">
                          <a:solidFill>
                            <a:srgbClr val="000000">
                              <a:alpha val="100000"/>
                            </a:srgbClr>
                          </a:solidFill>
                          <a:latin typeface="SimSun"/>
                          <a:ea typeface="SimSun"/>
                          <a:cs typeface="SimSun"/>
                        </a:rPr>
                        <a:t>O</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7000"/>
                        </a:lnSpc>
                        <a:tabLst/>
                      </a:pPr>
                      <a:endParaRPr lang="Arial" altLang="Arial" sz="500" dirty="0"/>
                    </a:p>
                    <a:p>
                      <a:pPr marL="116839" algn="l" rtl="0" eaLnBrk="0">
                        <a:lnSpc>
                          <a:spcPct val="82000"/>
                        </a:lnSpc>
                        <a:spcBef>
                          <a:spcPts val="2"/>
                        </a:spcBef>
                        <a:tabLst/>
                      </a:pPr>
                      <a:r>
                        <a:rPr sz="800" kern="0" spc="-20" dirty="0">
                          <a:solidFill>
                            <a:srgbClr val="000000">
                              <a:alpha val="100000"/>
                            </a:srgbClr>
                          </a:solidFill>
                          <a:latin typeface="SimSun"/>
                          <a:ea typeface="SimSun"/>
                          <a:cs typeface="SimSun"/>
                        </a:rPr>
                        <a:t>10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400" dirty="0"/>
                    </a:p>
                    <a:p>
                      <a:pPr marL="762000" algn="l" rtl="0" eaLnBrk="0">
                        <a:lnSpc>
                          <a:spcPct val="100000"/>
                        </a:lnSpc>
                        <a:tabLst/>
                      </a:pPr>
                      <a:r>
                        <a:rPr sz="800" kern="0" spc="30" dirty="0">
                          <a:solidFill>
                            <a:srgbClr val="000000">
                              <a:alpha val="100000"/>
                            </a:srgbClr>
                          </a:solidFill>
                          <a:latin typeface="SimSun"/>
                          <a:ea typeface="SimSun"/>
                          <a:cs typeface="SimSun"/>
                        </a:rPr>
                        <a:t>拉手强度</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152400" algn="l" rtl="0" eaLnBrk="0">
                        <a:lnSpc>
                          <a:spcPct val="82000"/>
                        </a:lnSpc>
                        <a:spcBef>
                          <a:spcPts val="2"/>
                        </a:spcBef>
                        <a:tabLst/>
                      </a:pPr>
                      <a:r>
                        <a:rPr sz="800" kern="0" spc="10" dirty="0">
                          <a:solidFill>
                            <a:srgbClr val="000000">
                              <a:alpha val="100000"/>
                            </a:srgbClr>
                          </a:solidFill>
                          <a:latin typeface="SimSun"/>
                          <a:ea typeface="SimSun"/>
                          <a:cs typeface="SimSun"/>
                          <a:hlinkClick xmlns:r="http://schemas.openxmlformats.org/officeDocument/2006/relationships" r:id="rId9"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145414" algn="l" rtl="0" eaLnBrk="0">
                        <a:lnSpc>
                          <a:spcPct val="82000"/>
                        </a:lnSpc>
                        <a:spcBef>
                          <a:spcPts val="2"/>
                        </a:spcBef>
                        <a:tabLst/>
                      </a:pPr>
                      <a:r>
                        <a:rPr sz="800" kern="0" spc="10" dirty="0">
                          <a:solidFill>
                            <a:srgbClr val="000000">
                              <a:alpha val="100000"/>
                            </a:srgbClr>
                          </a:solidFill>
                          <a:latin typeface="SimSun"/>
                          <a:ea typeface="SimSun"/>
                          <a:cs typeface="SimSun"/>
                          <a:hlinkClick xmlns:r="http://schemas.openxmlformats.org/officeDocument/2006/relationships" r:id="rId10"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6.3.2.3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500" dirty="0"/>
                    </a:p>
                    <a:p>
                      <a:pPr marL="374015" algn="l" rtl="0" eaLnBrk="0">
                        <a:lnSpc>
                          <a:spcPct val="83000"/>
                        </a:lnSpc>
                        <a:spcBef>
                          <a:spcPts val="4"/>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317500" algn="l" rtl="0" eaLnBrk="0">
                        <a:lnSpc>
                          <a:spcPct val="82000"/>
                        </a:lnSpc>
                        <a:spcBef>
                          <a:spcPts val="2"/>
                        </a:spcBef>
                        <a:tabLst/>
                      </a:pPr>
                      <a:r>
                        <a:rPr sz="800" kern="0" spc="-10" dirty="0">
                          <a:solidFill>
                            <a:srgbClr val="000000">
                              <a:alpha val="100000"/>
                            </a:srgbClr>
                          </a:solidFill>
                          <a:latin typeface="SimSun"/>
                          <a:ea typeface="SimSun"/>
                          <a:cs typeface="SimSun"/>
                        </a:rPr>
                        <a:t>O</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4000"/>
                        </a:lnSpc>
                        <a:tabLst/>
                      </a:pPr>
                      <a:endParaRPr lang="Arial" altLang="Arial" sz="600" dirty="0"/>
                    </a:p>
                    <a:p>
                      <a:pPr marL="116839" algn="l" rtl="0" eaLnBrk="0">
                        <a:lnSpc>
                          <a:spcPct val="82000"/>
                        </a:lnSpc>
                        <a:spcBef>
                          <a:spcPts val="5"/>
                        </a:spcBef>
                        <a:tabLst/>
                      </a:pPr>
                      <a:r>
                        <a:rPr sz="800" kern="0" spc="-20" dirty="0">
                          <a:solidFill>
                            <a:srgbClr val="000000">
                              <a:alpha val="100000"/>
                            </a:srgbClr>
                          </a:solidFill>
                          <a:latin typeface="SimSun"/>
                          <a:ea typeface="SimSun"/>
                          <a:cs typeface="SimSun"/>
                        </a:rPr>
                        <a:t>11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400" dirty="0"/>
                    </a:p>
                    <a:p>
                      <a:pPr marL="545465" algn="l" rtl="0" eaLnBrk="0">
                        <a:lnSpc>
                          <a:spcPct val="100000"/>
                        </a:lnSpc>
                        <a:tabLst/>
                      </a:pPr>
                      <a:r>
                        <a:rPr sz="800" kern="0" spc="40" dirty="0">
                          <a:solidFill>
                            <a:srgbClr val="000000">
                              <a:alpha val="100000"/>
                            </a:srgbClr>
                          </a:solidFill>
                          <a:latin typeface="SimSun"/>
                          <a:ea typeface="SimSun"/>
                          <a:cs typeface="SimSun"/>
                        </a:rPr>
                        <a:t>铰链的材质及数量</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202564" algn="l" rtl="0" eaLnBrk="0">
                        <a:lnSpc>
                          <a:spcPct val="82000"/>
                        </a:lnSpc>
                        <a:spcBef>
                          <a:spcPts val="6"/>
                        </a:spcBef>
                        <a:tabLst/>
                      </a:pPr>
                      <a:r>
                        <a:rPr sz="800" kern="0" spc="10" dirty="0">
                          <a:solidFill>
                            <a:srgbClr val="000000">
                              <a:alpha val="100000"/>
                            </a:srgbClr>
                          </a:solidFill>
                          <a:latin typeface="SimSun"/>
                          <a:ea typeface="SimSun"/>
                          <a:cs typeface="SimSun"/>
                        </a:rPr>
                        <a:t>5.4.1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600" dirty="0"/>
                    </a:p>
                    <a:p>
                      <a:pPr marL="69214" algn="l" rtl="0" eaLnBrk="0">
                        <a:lnSpc>
                          <a:spcPct val="82000"/>
                        </a:lnSpc>
                        <a:spcBef>
                          <a:spcPts val="1"/>
                        </a:spcBef>
                        <a:tabLst/>
                      </a:pPr>
                      <a:r>
                        <a:rPr sz="800" kern="0" spc="20" dirty="0">
                          <a:solidFill>
                            <a:srgbClr val="000000">
                              <a:alpha val="100000"/>
                            </a:srgbClr>
                          </a:solidFill>
                          <a:latin typeface="SimSun"/>
                          <a:ea typeface="SimSun"/>
                          <a:cs typeface="SimSun"/>
                        </a:rPr>
                        <a:t>6.4.1、6.9</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600" dirty="0"/>
                    </a:p>
                    <a:p>
                      <a:pPr marL="374015" algn="l" rtl="0" eaLnBrk="0">
                        <a:lnSpc>
                          <a:spcPct val="83000"/>
                        </a:lnSpc>
                        <a:spcBef>
                          <a:spcPts val="2"/>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311150" algn="l" rtl="0" eaLnBrk="0">
                        <a:lnSpc>
                          <a:spcPts val="615"/>
                        </a:lnSpc>
                        <a:spcBef>
                          <a:spcPts val="3"/>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17000"/>
                        </a:lnSpc>
                        <a:tabLst/>
                      </a:pPr>
                      <a:endParaRPr lang="Arial" altLang="Arial" sz="500" dirty="0"/>
                    </a:p>
                    <a:p>
                      <a:pPr marL="116839" algn="l" rtl="0" eaLnBrk="0">
                        <a:lnSpc>
                          <a:spcPct val="82000"/>
                        </a:lnSpc>
                        <a:spcBef>
                          <a:spcPts val="2"/>
                        </a:spcBef>
                        <a:tabLst/>
                      </a:pPr>
                      <a:r>
                        <a:rPr sz="800" kern="0" spc="-20" dirty="0">
                          <a:solidFill>
                            <a:srgbClr val="000000">
                              <a:alpha val="100000"/>
                            </a:srgbClr>
                          </a:solidFill>
                          <a:latin typeface="SimSun"/>
                          <a:ea typeface="SimSun"/>
                          <a:cs typeface="SimSun"/>
                        </a:rPr>
                        <a:t>12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653415" algn="l" rtl="0" eaLnBrk="0">
                        <a:lnSpc>
                          <a:spcPct val="100000"/>
                        </a:lnSpc>
                        <a:spcBef>
                          <a:spcPts val="4"/>
                        </a:spcBef>
                        <a:tabLst/>
                      </a:pPr>
                      <a:r>
                        <a:rPr sz="800" kern="0" spc="40" dirty="0">
                          <a:solidFill>
                            <a:srgbClr val="000000">
                              <a:alpha val="100000"/>
                            </a:srgbClr>
                          </a:solidFill>
                          <a:latin typeface="SimSun"/>
                          <a:ea typeface="SimSun"/>
                          <a:cs typeface="SimSun"/>
                        </a:rPr>
                        <a:t>铰链的灵活性</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202564" algn="l" rtl="0" eaLnBrk="0">
                        <a:lnSpc>
                          <a:spcPct val="82000"/>
                        </a:lnSpc>
                        <a:spcBef>
                          <a:spcPts val="3"/>
                        </a:spcBef>
                        <a:tabLst/>
                      </a:pPr>
                      <a:r>
                        <a:rPr sz="800" kern="0" spc="10" dirty="0">
                          <a:solidFill>
                            <a:srgbClr val="000000">
                              <a:alpha val="100000"/>
                            </a:srgbClr>
                          </a:solidFill>
                          <a:latin typeface="SimSun"/>
                          <a:ea typeface="SimSun"/>
                          <a:cs typeface="SimSun"/>
                        </a:rPr>
                        <a:t>5.4.2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203200" algn="l" rtl="0" eaLnBrk="0">
                        <a:lnSpc>
                          <a:spcPct val="82000"/>
                        </a:lnSpc>
                        <a:spcBef>
                          <a:spcPts val="3"/>
                        </a:spcBef>
                        <a:tabLst/>
                      </a:pPr>
                      <a:r>
                        <a:rPr sz="800" kern="0" spc="10" dirty="0">
                          <a:solidFill>
                            <a:srgbClr val="000000">
                              <a:alpha val="100000"/>
                            </a:srgbClr>
                          </a:solidFill>
                          <a:latin typeface="SimSun"/>
                          <a:ea typeface="SimSun"/>
                          <a:cs typeface="SimSun"/>
                        </a:rPr>
                        <a:t>6.4.2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374015" algn="l" rtl="0" eaLnBrk="0">
                        <a:lnSpc>
                          <a:spcPct val="81000"/>
                        </a:lnSpc>
                        <a:spcBef>
                          <a:spcPts val="5"/>
                        </a:spcBef>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311150" algn="l" rtl="0" eaLnBrk="0">
                        <a:lnSpc>
                          <a:spcPts val="615"/>
                        </a:lnSpc>
                        <a:spcBef>
                          <a:spcPts val="3"/>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7000"/>
                        </a:lnSpc>
                        <a:tabLst/>
                      </a:pPr>
                      <a:endParaRPr lang="Arial" altLang="Arial" sz="500" dirty="0"/>
                    </a:p>
                    <a:p>
                      <a:pPr marL="116839" algn="l" rtl="0" eaLnBrk="0">
                        <a:lnSpc>
                          <a:spcPct val="82000"/>
                        </a:lnSpc>
                        <a:spcBef>
                          <a:spcPts val="2"/>
                        </a:spcBef>
                        <a:tabLst/>
                      </a:pPr>
                      <a:r>
                        <a:rPr sz="800" kern="0" spc="-20" dirty="0">
                          <a:solidFill>
                            <a:srgbClr val="000000">
                              <a:alpha val="100000"/>
                            </a:srgbClr>
                          </a:solidFill>
                          <a:latin typeface="SimSun"/>
                          <a:ea typeface="SimSun"/>
                          <a:cs typeface="SimSun"/>
                        </a:rPr>
                        <a:t>13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704215" algn="l" rtl="0" eaLnBrk="0">
                        <a:lnSpc>
                          <a:spcPct val="100000"/>
                        </a:lnSpc>
                        <a:spcBef>
                          <a:spcPts val="4"/>
                        </a:spcBef>
                        <a:tabLst/>
                      </a:pPr>
                      <a:r>
                        <a:rPr sz="800" kern="0" spc="40" dirty="0">
                          <a:solidFill>
                            <a:srgbClr val="000000">
                              <a:alpha val="100000"/>
                            </a:srgbClr>
                          </a:solidFill>
                          <a:latin typeface="SimSun"/>
                          <a:ea typeface="SimSun"/>
                          <a:cs typeface="SimSun"/>
                        </a:rPr>
                        <a:t>铰链的安装</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202564" algn="l" rtl="0" eaLnBrk="0">
                        <a:lnSpc>
                          <a:spcPct val="82000"/>
                        </a:lnSpc>
                        <a:spcBef>
                          <a:spcPts val="3"/>
                        </a:spcBef>
                        <a:tabLst/>
                      </a:pPr>
                      <a:r>
                        <a:rPr sz="800" kern="0" spc="10" dirty="0">
                          <a:solidFill>
                            <a:srgbClr val="000000">
                              <a:alpha val="100000"/>
                            </a:srgbClr>
                          </a:solidFill>
                          <a:latin typeface="SimSun"/>
                          <a:ea typeface="SimSun"/>
                          <a:cs typeface="SimSun"/>
                        </a:rPr>
                        <a:t>5.4.3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203200" algn="l" rtl="0" eaLnBrk="0">
                        <a:lnSpc>
                          <a:spcPct val="82000"/>
                        </a:lnSpc>
                        <a:spcBef>
                          <a:spcPts val="3"/>
                        </a:spcBef>
                        <a:tabLst/>
                      </a:pPr>
                      <a:r>
                        <a:rPr sz="800" kern="0" spc="10" dirty="0">
                          <a:solidFill>
                            <a:srgbClr val="000000">
                              <a:alpha val="100000"/>
                            </a:srgbClr>
                          </a:solidFill>
                          <a:latin typeface="SimSun"/>
                          <a:ea typeface="SimSun"/>
                          <a:cs typeface="SimSun"/>
                        </a:rPr>
                        <a:t>6.4.3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500" dirty="0"/>
                    </a:p>
                    <a:p>
                      <a:pPr marL="374015" algn="l" rtl="0" eaLnBrk="0">
                        <a:lnSpc>
                          <a:spcPct val="83000"/>
                        </a:lnSpc>
                        <a:spcBef>
                          <a:spcPts val="4"/>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500" dirty="0"/>
                    </a:p>
                    <a:p>
                      <a:pPr marL="310515" algn="l" rtl="0" eaLnBrk="0">
                        <a:lnSpc>
                          <a:spcPts val="615"/>
                        </a:lnSpc>
                        <a:spcBef>
                          <a:spcPts val="1"/>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500" dirty="0"/>
                    </a:p>
                    <a:p>
                      <a:pPr marL="311150" algn="l" rtl="0" eaLnBrk="0">
                        <a:lnSpc>
                          <a:spcPts val="615"/>
                        </a:lnSpc>
                        <a:spcBef>
                          <a:spcPts val="1"/>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4000"/>
                        </a:lnSpc>
                        <a:tabLst/>
                      </a:pPr>
                      <a:endParaRPr lang="Arial" altLang="Arial" sz="600" dirty="0"/>
                    </a:p>
                    <a:p>
                      <a:pPr marL="116839" algn="l" rtl="0" eaLnBrk="0">
                        <a:lnSpc>
                          <a:spcPct val="82000"/>
                        </a:lnSpc>
                        <a:spcBef>
                          <a:spcPts val="4"/>
                        </a:spcBef>
                        <a:tabLst/>
                      </a:pPr>
                      <a:r>
                        <a:rPr sz="800" kern="0" spc="-20" dirty="0">
                          <a:solidFill>
                            <a:srgbClr val="000000">
                              <a:alpha val="100000"/>
                            </a:srgbClr>
                          </a:solidFill>
                          <a:latin typeface="SimSun"/>
                          <a:ea typeface="SimSun"/>
                          <a:cs typeface="SimSun"/>
                        </a:rPr>
                        <a:t>14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400" dirty="0"/>
                    </a:p>
                    <a:p>
                      <a:pPr marL="812165" algn="l" rtl="0" eaLnBrk="0">
                        <a:lnSpc>
                          <a:spcPct val="100000"/>
                        </a:lnSpc>
                        <a:spcBef>
                          <a:spcPts val="2"/>
                        </a:spcBef>
                        <a:tabLst/>
                      </a:pPr>
                      <a:r>
                        <a:rPr sz="800" kern="0" spc="30" dirty="0">
                          <a:solidFill>
                            <a:srgbClr val="000000">
                              <a:alpha val="100000"/>
                            </a:srgbClr>
                          </a:solidFill>
                          <a:latin typeface="SimSun"/>
                          <a:ea typeface="SimSun"/>
                          <a:cs typeface="SimSun"/>
                        </a:rPr>
                        <a:t>锁定栓</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600" dirty="0"/>
                    </a:p>
                    <a:p>
                      <a:pPr marL="259715" algn="l" rtl="0" eaLnBrk="0">
                        <a:lnSpc>
                          <a:spcPct val="81000"/>
                        </a:lnSpc>
                        <a:tabLst/>
                      </a:pPr>
                      <a:r>
                        <a:rPr sz="800" kern="0" spc="0" dirty="0">
                          <a:solidFill>
                            <a:srgbClr val="000000">
                              <a:alpha val="100000"/>
                            </a:srgbClr>
                          </a:solidFill>
                          <a:latin typeface="SimSun"/>
                          <a:ea typeface="SimSun"/>
                          <a:cs typeface="SimSun"/>
                        </a:rPr>
                        <a:t>5.5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253365" algn="l" rtl="0" eaLnBrk="0">
                        <a:lnSpc>
                          <a:spcPct val="82000"/>
                        </a:lnSpc>
                        <a:spcBef>
                          <a:spcPts val="5"/>
                        </a:spcBef>
                        <a:tabLst/>
                      </a:pPr>
                      <a:r>
                        <a:rPr sz="800" kern="0" spc="0" dirty="0">
                          <a:solidFill>
                            <a:srgbClr val="000000">
                              <a:alpha val="100000"/>
                            </a:srgbClr>
                          </a:solidFill>
                          <a:latin typeface="SimSun"/>
                          <a:ea typeface="SimSun"/>
                          <a:cs typeface="SimSun"/>
                        </a:rPr>
                        <a:t>6.5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600" dirty="0"/>
                    </a:p>
                    <a:p>
                      <a:pPr marL="374015" algn="l" rtl="0" eaLnBrk="0">
                        <a:lnSpc>
                          <a:spcPct val="83000"/>
                        </a:lnSpc>
                        <a:spcBef>
                          <a:spcPts val="2"/>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310515" algn="l" rtl="0" eaLnBrk="0">
                        <a:lnSpc>
                          <a:spcPts val="615"/>
                        </a:lnSpc>
                        <a:spcBef>
                          <a:spcPts val="3"/>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311150" algn="l" rtl="0" eaLnBrk="0">
                        <a:lnSpc>
                          <a:spcPts val="615"/>
                        </a:lnSpc>
                        <a:spcBef>
                          <a:spcPts val="3"/>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425">
                <a:tc>
                  <a:txBody>
                    <a:bodyPr/>
                    <a:lstStyle/>
                    <a:p>
                      <a:pPr algn="l" rtl="0" eaLnBrk="0">
                        <a:lnSpc>
                          <a:spcPct val="117000"/>
                        </a:lnSpc>
                        <a:tabLst/>
                      </a:pPr>
                      <a:endParaRPr lang="Arial" altLang="Arial" sz="500" dirty="0"/>
                    </a:p>
                    <a:p>
                      <a:pPr marL="116839" algn="l" rtl="0" eaLnBrk="0">
                        <a:lnSpc>
                          <a:spcPct val="82000"/>
                        </a:lnSpc>
                        <a:spcBef>
                          <a:spcPts val="2"/>
                        </a:spcBef>
                        <a:tabLst/>
                      </a:pPr>
                      <a:r>
                        <a:rPr sz="800" kern="0" spc="-20" dirty="0">
                          <a:solidFill>
                            <a:srgbClr val="000000">
                              <a:alpha val="100000"/>
                            </a:srgbClr>
                          </a:solidFill>
                          <a:latin typeface="SimSun"/>
                          <a:ea typeface="SimSun"/>
                          <a:cs typeface="SimSun"/>
                        </a:rPr>
                        <a:t>15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400" dirty="0"/>
                    </a:p>
                    <a:p>
                      <a:pPr marL="596900" algn="l" rtl="0" eaLnBrk="0">
                        <a:lnSpc>
                          <a:spcPct val="100000"/>
                        </a:lnSpc>
                        <a:spcBef>
                          <a:spcPts val="1"/>
                        </a:spcBef>
                        <a:tabLst/>
                      </a:pPr>
                      <a:r>
                        <a:rPr sz="800" kern="0" spc="50" dirty="0">
                          <a:solidFill>
                            <a:srgbClr val="000000">
                              <a:alpha val="100000"/>
                            </a:srgbClr>
                          </a:solidFill>
                          <a:latin typeface="SimSun"/>
                          <a:ea typeface="SimSun"/>
                          <a:cs typeface="SimSun"/>
                        </a:rPr>
                        <a:t>门镜的视觉效果</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202564" algn="l" rtl="0" eaLnBrk="0">
                        <a:lnSpc>
                          <a:spcPct val="82000"/>
                        </a:lnSpc>
                        <a:spcBef>
                          <a:spcPts val="2"/>
                        </a:spcBef>
                        <a:tabLst/>
                      </a:pPr>
                      <a:r>
                        <a:rPr sz="800" kern="0" spc="10" dirty="0">
                          <a:solidFill>
                            <a:srgbClr val="000000">
                              <a:alpha val="100000"/>
                            </a:srgbClr>
                          </a:solidFill>
                          <a:latin typeface="SimSun"/>
                          <a:ea typeface="SimSun"/>
                          <a:cs typeface="SimSun"/>
                        </a:rPr>
                        <a:t>5.6.1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203200" algn="l" rtl="0" eaLnBrk="0">
                        <a:lnSpc>
                          <a:spcPct val="82000"/>
                        </a:lnSpc>
                        <a:spcBef>
                          <a:spcPts val="2"/>
                        </a:spcBef>
                        <a:tabLst/>
                      </a:pPr>
                      <a:r>
                        <a:rPr sz="800" kern="0" spc="10" dirty="0">
                          <a:solidFill>
                            <a:srgbClr val="000000">
                              <a:alpha val="100000"/>
                            </a:srgbClr>
                          </a:solidFill>
                          <a:latin typeface="SimSun"/>
                          <a:ea typeface="SimSun"/>
                          <a:cs typeface="SimSun"/>
                        </a:rPr>
                        <a:t>6.6.1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374015" algn="l" rtl="0" eaLnBrk="0">
                        <a:lnSpc>
                          <a:spcPct val="82000"/>
                        </a:lnSpc>
                        <a:spcBef>
                          <a:spcPts val="2"/>
                        </a:spcBef>
                        <a:tabLst/>
                      </a:pPr>
                      <a:r>
                        <a:rPr sz="800" kern="0" spc="-10" dirty="0">
                          <a:solidFill>
                            <a:srgbClr val="000000">
                              <a:alpha val="100000"/>
                            </a:srgbClr>
                          </a:solidFill>
                          <a:latin typeface="SimSun"/>
                          <a:ea typeface="SimSun"/>
                          <a:cs typeface="SimSun"/>
                        </a:rPr>
                        <a:t>C</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500" dirty="0"/>
                    </a:p>
                    <a:p>
                      <a:pPr marL="310515" algn="l" rtl="0" eaLnBrk="0">
                        <a:lnSpc>
                          <a:spcPts val="615"/>
                        </a:lnSpc>
                        <a:spcBef>
                          <a:spcPts val="1"/>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500" dirty="0"/>
                    </a:p>
                    <a:p>
                      <a:pPr marL="311150" algn="l" rtl="0" eaLnBrk="0">
                        <a:lnSpc>
                          <a:spcPts val="615"/>
                        </a:lnSpc>
                        <a:spcBef>
                          <a:spcPts val="1"/>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72" name="textbox 172"/>
          <p:cNvSpPr/>
          <p:nvPr/>
        </p:nvSpPr>
        <p:spPr>
          <a:xfrm>
            <a:off x="6438888" y="9875048"/>
            <a:ext cx="104775" cy="109854"/>
          </a:xfrm>
          <a:prstGeom prst="rect">
            <a:avLst/>
          </a:prstGeom>
        </p:spPr>
        <p:txBody>
          <a:bodyPr vert="horz" wrap="square" lIns="0" tIns="0" rIns="0" bIns="0"/>
          <a:lstStyle/>
          <a:p>
            <a:pPr algn="l" rtl="0" eaLnBrk="0">
              <a:lnSpc>
                <a:spcPct val="81521"/>
              </a:lnSpc>
              <a:tabLst/>
            </a:pPr>
            <a:endParaRPr lang="Arial" altLang="Arial" sz="100" dirty="0"/>
          </a:p>
          <a:p>
            <a:pPr marL="12700" algn="l" rtl="0" eaLnBrk="0">
              <a:lnSpc>
                <a:spcPct val="79000"/>
              </a:lnSpc>
              <a:tabLst/>
            </a:pPr>
            <a:r>
              <a:rPr sz="700" kern="0" spc="-30" dirty="0">
                <a:solidFill>
                  <a:srgbClr val="000000">
                    <a:alpha val="100000"/>
                  </a:srgbClr>
                </a:solidFill>
                <a:latin typeface="SimSun"/>
                <a:ea typeface="SimSun"/>
                <a:cs typeface="SimSun"/>
              </a:rPr>
              <a:t>15</a:t>
            </a:r>
            <a:endParaRPr lang="SimSun" altLang="SimSun" sz="7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 name="table 174"/>
          <p:cNvGraphicFramePr>
            <a:graphicFrameLocks noGrp="1"/>
          </p:cNvGraphicFramePr>
          <p:nvPr/>
        </p:nvGraphicFramePr>
        <p:xfrm>
          <a:off x="784212" y="1654194"/>
          <a:ext cx="5854700" cy="3879215"/>
        </p:xfrm>
        <a:graphic>
          <a:graphicData uri="http://schemas.openxmlformats.org/drawingml/2006/table">
            <a:tbl>
              <a:tblPr/>
              <a:tblGrid>
                <a:gridCol w="339725"/>
                <a:gridCol w="1955800"/>
                <a:gridCol w="685800"/>
                <a:gridCol w="679450"/>
                <a:gridCol w="812800"/>
                <a:gridCol w="685800"/>
                <a:gridCol w="695325"/>
              </a:tblGrid>
              <a:tr h="225425">
                <a:tc>
                  <a:txBody>
                    <a:bodyPr/>
                    <a:lstStyle/>
                    <a:p>
                      <a:pPr algn="l" rtl="0" eaLnBrk="0">
                        <a:lnSpc>
                          <a:spcPct val="107000"/>
                        </a:lnSpc>
                        <a:tabLst/>
                      </a:pPr>
                      <a:endParaRPr lang="Arial" altLang="Arial" sz="400" dirty="0"/>
                    </a:p>
                    <a:p>
                      <a:pPr marL="59689" algn="l" rtl="0" eaLnBrk="0">
                        <a:lnSpc>
                          <a:spcPts val="966"/>
                        </a:lnSpc>
                        <a:spcBef>
                          <a:spcPts val="2"/>
                        </a:spcBef>
                        <a:tabLst/>
                      </a:pPr>
                      <a:r>
                        <a:rPr sz="800" kern="0" spc="30" dirty="0">
                          <a:solidFill>
                            <a:srgbClr val="000000">
                              <a:alpha val="100000"/>
                            </a:srgbClr>
                          </a:solidFill>
                          <a:latin typeface="SimSun"/>
                          <a:ea typeface="SimSun"/>
                          <a:cs typeface="SimSun"/>
                        </a:rPr>
                        <a:t>序号</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400" dirty="0"/>
                    </a:p>
                    <a:p>
                      <a:pPr marL="869950" algn="l" rtl="0" eaLnBrk="0">
                        <a:lnSpc>
                          <a:spcPct val="100000"/>
                        </a:lnSpc>
                        <a:spcBef>
                          <a:spcPts val="2"/>
                        </a:spcBef>
                        <a:tabLst/>
                      </a:pPr>
                      <a:r>
                        <a:rPr sz="800" kern="0" spc="-10" dirty="0">
                          <a:solidFill>
                            <a:srgbClr val="000000">
                              <a:alpha val="100000"/>
                            </a:srgbClr>
                          </a:solidFill>
                          <a:latin typeface="SimSun"/>
                          <a:ea typeface="SimSun"/>
                          <a:cs typeface="SimSun"/>
                        </a:rPr>
                        <a:t>项 目</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400" dirty="0"/>
                    </a:p>
                    <a:p>
                      <a:pPr marL="127000" algn="l" rtl="0" eaLnBrk="0">
                        <a:lnSpc>
                          <a:spcPct val="100000"/>
                        </a:lnSpc>
                        <a:tabLst/>
                      </a:pPr>
                      <a:r>
                        <a:rPr sz="800" kern="0" spc="30" dirty="0">
                          <a:solidFill>
                            <a:srgbClr val="000000">
                              <a:alpha val="100000"/>
                            </a:srgbClr>
                          </a:solidFill>
                          <a:latin typeface="SimSun"/>
                          <a:ea typeface="SimSun"/>
                          <a:cs typeface="SimSun"/>
                        </a:rPr>
                        <a:t>技术要求</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400" dirty="0"/>
                    </a:p>
                    <a:p>
                      <a:pPr marL="120650" algn="l" rtl="0" eaLnBrk="0">
                        <a:lnSpc>
                          <a:spcPts val="966"/>
                        </a:lnSpc>
                        <a:spcBef>
                          <a:spcPts val="2"/>
                        </a:spcBef>
                        <a:tabLst/>
                      </a:pPr>
                      <a:r>
                        <a:rPr sz="800" kern="0" spc="30" dirty="0">
                          <a:solidFill>
                            <a:srgbClr val="000000">
                              <a:alpha val="100000"/>
                            </a:srgbClr>
                          </a:solidFill>
                          <a:latin typeface="SimSun"/>
                          <a:ea typeface="SimSun"/>
                          <a:cs typeface="SimSun"/>
                        </a:rPr>
                        <a:t>试验方法</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400" dirty="0"/>
                    </a:p>
                    <a:p>
                      <a:pPr marL="82550" algn="l" rtl="0" eaLnBrk="0">
                        <a:lnSpc>
                          <a:spcPct val="100000"/>
                        </a:lnSpc>
                        <a:tabLst/>
                      </a:pPr>
                      <a:r>
                        <a:rPr sz="800" kern="0" spc="40" dirty="0">
                          <a:solidFill>
                            <a:srgbClr val="000000">
                              <a:alpha val="100000"/>
                            </a:srgbClr>
                          </a:solidFill>
                          <a:latin typeface="SimSun"/>
                          <a:ea typeface="SimSun"/>
                          <a:cs typeface="SimSun"/>
                        </a:rPr>
                        <a:t>不合格项分类</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400" dirty="0"/>
                    </a:p>
                    <a:p>
                      <a:pPr marL="127000" algn="l" rtl="0" eaLnBrk="0">
                        <a:lnSpc>
                          <a:spcPct val="100000"/>
                        </a:lnSpc>
                        <a:tabLst/>
                      </a:pPr>
                      <a:r>
                        <a:rPr sz="800" kern="0" spc="30" dirty="0">
                          <a:solidFill>
                            <a:srgbClr val="000000">
                              <a:alpha val="100000"/>
                            </a:srgbClr>
                          </a:solidFill>
                          <a:latin typeface="SimSun"/>
                          <a:ea typeface="SimSun"/>
                          <a:cs typeface="SimSun"/>
                        </a:rPr>
                        <a:t>型式检验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400" dirty="0"/>
                    </a:p>
                    <a:p>
                      <a:pPr marL="127000" algn="l" rtl="0" eaLnBrk="0">
                        <a:lnSpc>
                          <a:spcPct val="100000"/>
                        </a:lnSpc>
                        <a:tabLst/>
                      </a:pPr>
                      <a:r>
                        <a:rPr sz="800" kern="0" spc="50" dirty="0">
                          <a:solidFill>
                            <a:srgbClr val="000000">
                              <a:alpha val="100000"/>
                            </a:srgbClr>
                          </a:solidFill>
                          <a:latin typeface="SimSun"/>
                          <a:ea typeface="SimSun"/>
                          <a:cs typeface="SimSun"/>
                        </a:rPr>
                        <a:t>出厂检验</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300">
                <a:tc>
                  <a:txBody>
                    <a:bodyPr/>
                    <a:lstStyle/>
                    <a:p>
                      <a:pPr algn="l" rtl="0" eaLnBrk="0">
                        <a:lnSpc>
                          <a:spcPct val="104000"/>
                        </a:lnSpc>
                        <a:tabLst/>
                      </a:pPr>
                      <a:endParaRPr lang="Arial" altLang="Arial" sz="600" dirty="0"/>
                    </a:p>
                    <a:p>
                      <a:pPr marL="117475" algn="l" rtl="0" eaLnBrk="0">
                        <a:lnSpc>
                          <a:spcPct val="82000"/>
                        </a:lnSpc>
                        <a:spcBef>
                          <a:spcPts val="6"/>
                        </a:spcBef>
                        <a:tabLst/>
                      </a:pPr>
                      <a:r>
                        <a:rPr sz="800" kern="0" spc="-20" dirty="0">
                          <a:solidFill>
                            <a:srgbClr val="000000">
                              <a:alpha val="100000"/>
                            </a:srgbClr>
                          </a:solidFill>
                          <a:latin typeface="SimSun"/>
                          <a:ea typeface="SimSun"/>
                          <a:cs typeface="SimSun"/>
                        </a:rPr>
                        <a:t>16</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400" dirty="0"/>
                    </a:p>
                    <a:p>
                      <a:pPr marL="596900" algn="l" rtl="0" eaLnBrk="0">
                        <a:lnSpc>
                          <a:spcPct val="100000"/>
                        </a:lnSpc>
                        <a:spcBef>
                          <a:spcPts val="3"/>
                        </a:spcBef>
                        <a:tabLst/>
                      </a:pPr>
                      <a:r>
                        <a:rPr sz="800" kern="0" spc="50" dirty="0">
                          <a:solidFill>
                            <a:srgbClr val="000000">
                              <a:alpha val="100000"/>
                            </a:srgbClr>
                          </a:solidFill>
                          <a:latin typeface="SimSun"/>
                          <a:ea typeface="SimSun"/>
                          <a:cs typeface="SimSun"/>
                        </a:rPr>
                        <a:t>门镜的安装强度</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202564" algn="l" rtl="0" eaLnBrk="0">
                        <a:lnSpc>
                          <a:spcPct val="82000"/>
                        </a:lnSpc>
                        <a:spcBef>
                          <a:spcPts val="6"/>
                        </a:spcBef>
                        <a:tabLst/>
                      </a:pPr>
                      <a:r>
                        <a:rPr sz="800" kern="0" spc="10" dirty="0">
                          <a:solidFill>
                            <a:srgbClr val="000000">
                              <a:alpha val="100000"/>
                            </a:srgbClr>
                          </a:solidFill>
                          <a:latin typeface="SimSun"/>
                          <a:ea typeface="SimSun"/>
                          <a:cs typeface="SimSun"/>
                        </a:rPr>
                        <a:t>5.6.2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203200" algn="l" rtl="0" eaLnBrk="0">
                        <a:lnSpc>
                          <a:spcPct val="82000"/>
                        </a:lnSpc>
                        <a:spcBef>
                          <a:spcPts val="6"/>
                        </a:spcBef>
                        <a:tabLst/>
                      </a:pPr>
                      <a:r>
                        <a:rPr sz="800" kern="0" spc="10" dirty="0">
                          <a:solidFill>
                            <a:srgbClr val="000000">
                              <a:alpha val="100000"/>
                            </a:srgbClr>
                          </a:solidFill>
                          <a:latin typeface="SimSun"/>
                          <a:ea typeface="SimSun"/>
                          <a:cs typeface="SimSun"/>
                        </a:rPr>
                        <a:t>6.6.2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600" dirty="0"/>
                    </a:p>
                    <a:p>
                      <a:pPr marL="374650" algn="l" rtl="0" eaLnBrk="0">
                        <a:lnSpc>
                          <a:spcPct val="83000"/>
                        </a:lnSpc>
                        <a:spcBef>
                          <a:spcPts val="3"/>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600" dirty="0"/>
                    </a:p>
                    <a:p>
                      <a:pPr marL="310515" algn="l" rtl="0" eaLnBrk="0">
                        <a:lnSpc>
                          <a:spcPts val="615"/>
                        </a:lnSpc>
                        <a:spcBef>
                          <a:spcPts val="3"/>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7000"/>
                        </a:lnSpc>
                        <a:tabLst/>
                      </a:pPr>
                      <a:endParaRPr lang="Arial" altLang="Arial" sz="500" dirty="0"/>
                    </a:p>
                    <a:p>
                      <a:pPr marL="117475" algn="l" rtl="0" eaLnBrk="0">
                        <a:lnSpc>
                          <a:spcPct val="82000"/>
                        </a:lnSpc>
                        <a:spcBef>
                          <a:spcPts val="2"/>
                        </a:spcBef>
                        <a:tabLst/>
                      </a:pPr>
                      <a:r>
                        <a:rPr sz="800" kern="0" spc="-20" dirty="0">
                          <a:solidFill>
                            <a:srgbClr val="000000">
                              <a:alpha val="100000"/>
                            </a:srgbClr>
                          </a:solidFill>
                          <a:latin typeface="SimSun"/>
                          <a:ea typeface="SimSun"/>
                          <a:cs typeface="SimSun"/>
                        </a:rPr>
                        <a:t>17</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32000"/>
                        </a:lnSpc>
                        <a:tabLst/>
                      </a:pPr>
                      <a:endParaRPr lang="Arial" altLang="Arial" sz="300" dirty="0"/>
                    </a:p>
                    <a:p>
                      <a:pPr marL="762000" algn="l" rtl="0" eaLnBrk="0">
                        <a:lnSpc>
                          <a:spcPct val="100000"/>
                        </a:lnSpc>
                        <a:spcBef>
                          <a:spcPts val="3"/>
                        </a:spcBef>
                        <a:tabLst/>
                      </a:pPr>
                      <a:r>
                        <a:rPr sz="800" kern="0" spc="40" dirty="0">
                          <a:solidFill>
                            <a:srgbClr val="000000">
                              <a:alpha val="100000"/>
                            </a:srgbClr>
                          </a:solidFill>
                          <a:latin typeface="SimSun"/>
                          <a:ea typeface="SimSun"/>
                          <a:cs typeface="SimSun"/>
                        </a:rPr>
                        <a:t>尺寸公差</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202564" algn="l" rtl="0" eaLnBrk="0">
                        <a:lnSpc>
                          <a:spcPct val="82000"/>
                        </a:lnSpc>
                        <a:spcBef>
                          <a:spcPts val="3"/>
                        </a:spcBef>
                        <a:tabLst/>
                      </a:pPr>
                      <a:r>
                        <a:rPr sz="800" kern="0" spc="10" dirty="0">
                          <a:solidFill>
                            <a:srgbClr val="000000">
                              <a:alpha val="100000"/>
                            </a:srgbClr>
                          </a:solidFill>
                          <a:latin typeface="SimSun"/>
                          <a:ea typeface="SimSun"/>
                          <a:cs typeface="SimSun"/>
                        </a:rPr>
                        <a:t>5.7.1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203200" algn="l" rtl="0" eaLnBrk="0">
                        <a:lnSpc>
                          <a:spcPct val="82000"/>
                        </a:lnSpc>
                        <a:spcBef>
                          <a:spcPts val="3"/>
                        </a:spcBef>
                        <a:tabLst/>
                      </a:pPr>
                      <a:r>
                        <a:rPr sz="800" kern="0" spc="10" dirty="0">
                          <a:solidFill>
                            <a:srgbClr val="000000">
                              <a:alpha val="100000"/>
                            </a:srgbClr>
                          </a:solidFill>
                          <a:latin typeface="SimSun"/>
                          <a:ea typeface="SimSun"/>
                          <a:cs typeface="SimSun"/>
                        </a:rPr>
                        <a:t>6.7.1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374650" algn="l" rtl="0" eaLnBrk="0">
                        <a:lnSpc>
                          <a:spcPct val="81000"/>
                        </a:lnSpc>
                        <a:spcBef>
                          <a:spcPts val="6"/>
                        </a:spcBef>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500" dirty="0"/>
                    </a:p>
                    <a:p>
                      <a:pPr marL="310515" algn="l" rtl="0" eaLnBrk="0">
                        <a:lnSpc>
                          <a:spcPts val="615"/>
                        </a:lnSpc>
                        <a:spcBef>
                          <a:spcPts val="1"/>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500" dirty="0"/>
                    </a:p>
                    <a:p>
                      <a:pPr marL="311150" algn="l" rtl="0" eaLnBrk="0">
                        <a:lnSpc>
                          <a:spcPts val="615"/>
                        </a:lnSpc>
                        <a:spcBef>
                          <a:spcPts val="1"/>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7000"/>
                        </a:lnSpc>
                        <a:tabLst/>
                      </a:pPr>
                      <a:endParaRPr lang="Arial" altLang="Arial" sz="500" dirty="0"/>
                    </a:p>
                    <a:p>
                      <a:pPr marL="117475" algn="l" rtl="0" eaLnBrk="0">
                        <a:lnSpc>
                          <a:spcPct val="82000"/>
                        </a:lnSpc>
                        <a:spcBef>
                          <a:spcPts val="2"/>
                        </a:spcBef>
                        <a:tabLst/>
                      </a:pPr>
                      <a:r>
                        <a:rPr sz="800" kern="0" spc="-20" dirty="0">
                          <a:solidFill>
                            <a:srgbClr val="000000">
                              <a:alpha val="100000"/>
                            </a:srgbClr>
                          </a:solidFill>
                          <a:latin typeface="SimSun"/>
                          <a:ea typeface="SimSun"/>
                          <a:cs typeface="SimSun"/>
                        </a:rPr>
                        <a:t>18</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400" dirty="0"/>
                    </a:p>
                    <a:p>
                      <a:pPr marL="762000" algn="l" rtl="0" eaLnBrk="0">
                        <a:lnSpc>
                          <a:spcPct val="100000"/>
                        </a:lnSpc>
                        <a:spcBef>
                          <a:spcPts val="1"/>
                        </a:spcBef>
                        <a:tabLst/>
                      </a:pPr>
                      <a:r>
                        <a:rPr sz="800" kern="0" spc="30" dirty="0">
                          <a:solidFill>
                            <a:srgbClr val="000000">
                              <a:alpha val="100000"/>
                            </a:srgbClr>
                          </a:solidFill>
                          <a:latin typeface="SimSun"/>
                          <a:ea typeface="SimSun"/>
                          <a:cs typeface="SimSun"/>
                        </a:rPr>
                        <a:t>搭接宽度</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202564" algn="l" rtl="0" eaLnBrk="0">
                        <a:lnSpc>
                          <a:spcPct val="82000"/>
                        </a:lnSpc>
                        <a:spcBef>
                          <a:spcPts val="2"/>
                        </a:spcBef>
                        <a:tabLst/>
                      </a:pPr>
                      <a:r>
                        <a:rPr sz="800" kern="0" spc="10" dirty="0">
                          <a:solidFill>
                            <a:srgbClr val="000000">
                              <a:alpha val="100000"/>
                            </a:srgbClr>
                          </a:solidFill>
                          <a:latin typeface="SimSun"/>
                          <a:ea typeface="SimSun"/>
                          <a:cs typeface="SimSun"/>
                        </a:rPr>
                        <a:t>5.7.2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203200" algn="l" rtl="0" eaLnBrk="0">
                        <a:lnSpc>
                          <a:spcPct val="82000"/>
                        </a:lnSpc>
                        <a:spcBef>
                          <a:spcPts val="2"/>
                        </a:spcBef>
                        <a:tabLst/>
                      </a:pPr>
                      <a:r>
                        <a:rPr sz="800" kern="0" spc="10" dirty="0">
                          <a:solidFill>
                            <a:srgbClr val="000000">
                              <a:alpha val="100000"/>
                            </a:srgbClr>
                          </a:solidFill>
                          <a:latin typeface="SimSun"/>
                          <a:ea typeface="SimSun"/>
                          <a:cs typeface="SimSun"/>
                        </a:rPr>
                        <a:t>6.7.2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374650" algn="l" rtl="0" eaLnBrk="0">
                        <a:lnSpc>
                          <a:spcPct val="81000"/>
                        </a:lnSpc>
                        <a:spcBef>
                          <a:spcPts val="5"/>
                        </a:spcBef>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500" dirty="0"/>
                    </a:p>
                    <a:p>
                      <a:pPr marL="310515" algn="l" rtl="0" eaLnBrk="0">
                        <a:lnSpc>
                          <a:spcPts val="615"/>
                        </a:lnSpc>
                        <a:spcBef>
                          <a:spcPts val="1"/>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500" dirty="0"/>
                    </a:p>
                    <a:p>
                      <a:pPr marL="311150" algn="l" rtl="0" eaLnBrk="0">
                        <a:lnSpc>
                          <a:spcPts val="615"/>
                        </a:lnSpc>
                        <a:spcBef>
                          <a:spcPts val="1"/>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4000"/>
                        </a:lnSpc>
                        <a:tabLst/>
                      </a:pPr>
                      <a:endParaRPr lang="Arial" altLang="Arial" sz="600" dirty="0"/>
                    </a:p>
                    <a:p>
                      <a:pPr marL="117475" algn="l" rtl="0" eaLnBrk="0">
                        <a:lnSpc>
                          <a:spcPct val="82000"/>
                        </a:lnSpc>
                        <a:spcBef>
                          <a:spcPts val="6"/>
                        </a:spcBef>
                        <a:tabLst/>
                      </a:pPr>
                      <a:r>
                        <a:rPr sz="800" kern="0" spc="-20" dirty="0">
                          <a:solidFill>
                            <a:srgbClr val="000000">
                              <a:alpha val="100000"/>
                            </a:srgbClr>
                          </a:solidFill>
                          <a:latin typeface="SimSun"/>
                          <a:ea typeface="SimSun"/>
                          <a:cs typeface="SimSun"/>
                        </a:rPr>
                        <a:t>19</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400" dirty="0"/>
                    </a:p>
                    <a:p>
                      <a:pPr marL="596900" algn="l" rtl="0" eaLnBrk="0">
                        <a:lnSpc>
                          <a:spcPct val="100000"/>
                        </a:lnSpc>
                        <a:spcBef>
                          <a:spcPts val="3"/>
                        </a:spcBef>
                        <a:tabLst/>
                      </a:pPr>
                      <a:r>
                        <a:rPr sz="800" kern="0" spc="40" dirty="0">
                          <a:solidFill>
                            <a:srgbClr val="000000">
                              <a:alpha val="100000"/>
                            </a:srgbClr>
                          </a:solidFill>
                          <a:latin typeface="SimSun"/>
                          <a:ea typeface="SimSun"/>
                          <a:cs typeface="SimSun"/>
                        </a:rPr>
                        <a:t>锁舌锁孔孔间隙</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202564" algn="l" rtl="0" eaLnBrk="0">
                        <a:lnSpc>
                          <a:spcPct val="82000"/>
                        </a:lnSpc>
                        <a:spcBef>
                          <a:spcPts val="6"/>
                        </a:spcBef>
                        <a:tabLst/>
                      </a:pPr>
                      <a:r>
                        <a:rPr sz="800" kern="0" spc="10" dirty="0">
                          <a:solidFill>
                            <a:srgbClr val="000000">
                              <a:alpha val="100000"/>
                            </a:srgbClr>
                          </a:solidFill>
                          <a:latin typeface="SimSun"/>
                          <a:ea typeface="SimSun"/>
                          <a:cs typeface="SimSun"/>
                        </a:rPr>
                        <a:t>5.7.3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203200" algn="l" rtl="0" eaLnBrk="0">
                        <a:lnSpc>
                          <a:spcPct val="82000"/>
                        </a:lnSpc>
                        <a:spcBef>
                          <a:spcPts val="6"/>
                        </a:spcBef>
                        <a:tabLst/>
                      </a:pPr>
                      <a:r>
                        <a:rPr sz="800" kern="0" spc="10" dirty="0">
                          <a:solidFill>
                            <a:srgbClr val="000000">
                              <a:alpha val="100000"/>
                            </a:srgbClr>
                          </a:solidFill>
                          <a:latin typeface="SimSun"/>
                          <a:ea typeface="SimSun"/>
                          <a:cs typeface="SimSun"/>
                        </a:rPr>
                        <a:t>6.7.3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600" dirty="0"/>
                    </a:p>
                    <a:p>
                      <a:pPr marL="374650" algn="l" rtl="0" eaLnBrk="0">
                        <a:lnSpc>
                          <a:spcPct val="81000"/>
                        </a:lnSpc>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310515" algn="l" rtl="0" eaLnBrk="0">
                        <a:lnSpc>
                          <a:spcPts val="615"/>
                        </a:lnSpc>
                        <a:spcBef>
                          <a:spcPts val="3"/>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311150" algn="l" rtl="0" eaLnBrk="0">
                        <a:lnSpc>
                          <a:spcPts val="615"/>
                        </a:lnSpc>
                        <a:spcBef>
                          <a:spcPts val="3"/>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965">
                <a:tc>
                  <a:txBody>
                    <a:bodyPr/>
                    <a:lstStyle/>
                    <a:p>
                      <a:pPr algn="l" rtl="0" eaLnBrk="0">
                        <a:lnSpc>
                          <a:spcPct val="117000"/>
                        </a:lnSpc>
                        <a:tabLst/>
                      </a:pPr>
                      <a:endParaRPr lang="Arial" altLang="Arial" sz="500" dirty="0"/>
                    </a:p>
                    <a:p>
                      <a:pPr marL="117475" algn="l" rtl="0" eaLnBrk="0">
                        <a:lnSpc>
                          <a:spcPct val="82000"/>
                        </a:lnSpc>
                        <a:spcBef>
                          <a:spcPts val="3"/>
                        </a:spcBef>
                        <a:tabLst/>
                      </a:pPr>
                      <a:r>
                        <a:rPr sz="800" kern="0" spc="-10" dirty="0">
                          <a:solidFill>
                            <a:srgbClr val="000000">
                              <a:alpha val="100000"/>
                            </a:srgbClr>
                          </a:solidFill>
                          <a:latin typeface="SimSun"/>
                          <a:ea typeface="SimSun"/>
                          <a:cs typeface="SimSun"/>
                        </a:rPr>
                        <a:t>20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546100" algn="l" rtl="0" eaLnBrk="0">
                        <a:lnSpc>
                          <a:spcPct val="100000"/>
                        </a:lnSpc>
                        <a:spcBef>
                          <a:spcPts val="4"/>
                        </a:spcBef>
                        <a:tabLst/>
                      </a:pPr>
                      <a:r>
                        <a:rPr sz="800" kern="0" spc="40" dirty="0">
                          <a:solidFill>
                            <a:srgbClr val="000000">
                              <a:alpha val="100000"/>
                            </a:srgbClr>
                          </a:solidFill>
                          <a:latin typeface="SimSun"/>
                          <a:ea typeface="SimSun"/>
                          <a:cs typeface="SimSun"/>
                        </a:rPr>
                        <a:t>胶合饰面耐水性能</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202564" algn="l" rtl="0" eaLnBrk="0">
                        <a:lnSpc>
                          <a:spcPct val="82000"/>
                        </a:lnSpc>
                        <a:spcBef>
                          <a:spcPts val="3"/>
                        </a:spcBef>
                        <a:tabLst/>
                      </a:pPr>
                      <a:r>
                        <a:rPr sz="800" kern="0" spc="10" dirty="0">
                          <a:solidFill>
                            <a:srgbClr val="000000">
                              <a:alpha val="100000"/>
                            </a:srgbClr>
                          </a:solidFill>
                          <a:latin typeface="SimSun"/>
                          <a:ea typeface="SimSun"/>
                          <a:cs typeface="SimSun"/>
                        </a:rPr>
                        <a:t>5.8.1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203200" algn="l" rtl="0" eaLnBrk="0">
                        <a:lnSpc>
                          <a:spcPct val="82000"/>
                        </a:lnSpc>
                        <a:spcBef>
                          <a:spcPts val="3"/>
                        </a:spcBef>
                        <a:tabLst/>
                      </a:pPr>
                      <a:r>
                        <a:rPr sz="800" kern="0" spc="10" dirty="0">
                          <a:solidFill>
                            <a:srgbClr val="000000">
                              <a:alpha val="100000"/>
                            </a:srgbClr>
                          </a:solidFill>
                          <a:latin typeface="SimSun"/>
                          <a:ea typeface="SimSun"/>
                          <a:cs typeface="SimSun"/>
                        </a:rPr>
                        <a:t>6.8.1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374650" algn="l" rtl="0" eaLnBrk="0">
                        <a:lnSpc>
                          <a:spcPct val="81000"/>
                        </a:lnSpc>
                        <a:spcBef>
                          <a:spcPts val="6"/>
                        </a:spcBef>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310515" algn="l" rtl="0" eaLnBrk="0">
                        <a:lnSpc>
                          <a:spcPts val="615"/>
                        </a:lnSpc>
                        <a:spcBef>
                          <a:spcPts val="3"/>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500" dirty="0"/>
                    </a:p>
                    <a:p>
                      <a:pPr marL="317500" algn="l" rtl="0" eaLnBrk="0">
                        <a:lnSpc>
                          <a:spcPct val="82000"/>
                        </a:lnSpc>
                        <a:spcBef>
                          <a:spcPts val="3"/>
                        </a:spcBef>
                        <a:tabLst/>
                      </a:pPr>
                      <a:r>
                        <a:rPr sz="800" kern="0" spc="-10" dirty="0">
                          <a:solidFill>
                            <a:srgbClr val="000000">
                              <a:alpha val="100000"/>
                            </a:srgbClr>
                          </a:solidFill>
                          <a:latin typeface="SimSun"/>
                          <a:ea typeface="SimSun"/>
                          <a:cs typeface="SimSun"/>
                        </a:rPr>
                        <a:t>O</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8000"/>
                        </a:lnSpc>
                        <a:tabLst/>
                      </a:pPr>
                      <a:endParaRPr lang="Arial" altLang="Arial" sz="500" dirty="0"/>
                    </a:p>
                    <a:p>
                      <a:pPr marL="117475" algn="l" rtl="0" eaLnBrk="0">
                        <a:lnSpc>
                          <a:spcPct val="82000"/>
                        </a:lnSpc>
                        <a:tabLst/>
                      </a:pPr>
                      <a:r>
                        <a:rPr sz="800" kern="0" spc="-10" dirty="0">
                          <a:solidFill>
                            <a:srgbClr val="000000">
                              <a:alpha val="100000"/>
                            </a:srgbClr>
                          </a:solidFill>
                          <a:latin typeface="SimSun"/>
                          <a:ea typeface="SimSun"/>
                          <a:cs typeface="SimSun"/>
                        </a:rPr>
                        <a:t>21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596900" algn="l" rtl="0" eaLnBrk="0">
                        <a:lnSpc>
                          <a:spcPct val="100000"/>
                        </a:lnSpc>
                        <a:spcBef>
                          <a:spcPts val="3"/>
                        </a:spcBef>
                        <a:tabLst/>
                      </a:pPr>
                      <a:r>
                        <a:rPr sz="800" kern="0" spc="50" dirty="0">
                          <a:solidFill>
                            <a:srgbClr val="000000">
                              <a:alpha val="100000"/>
                            </a:srgbClr>
                          </a:solidFill>
                          <a:latin typeface="SimSun"/>
                          <a:ea typeface="SimSun"/>
                          <a:cs typeface="SimSun"/>
                        </a:rPr>
                        <a:t>表面涂层附着力</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202564" algn="l" rtl="0" eaLnBrk="0">
                        <a:lnSpc>
                          <a:spcPct val="82000"/>
                        </a:lnSpc>
                        <a:spcBef>
                          <a:spcPts val="1"/>
                        </a:spcBef>
                        <a:tabLst/>
                      </a:pPr>
                      <a:r>
                        <a:rPr sz="800" kern="0" spc="10" dirty="0">
                          <a:solidFill>
                            <a:srgbClr val="000000">
                              <a:alpha val="100000"/>
                            </a:srgbClr>
                          </a:solidFill>
                          <a:latin typeface="SimSun"/>
                          <a:ea typeface="SimSun"/>
                          <a:cs typeface="SimSun"/>
                        </a:rPr>
                        <a:t>5.8.2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203200" algn="l" rtl="0" eaLnBrk="0">
                        <a:lnSpc>
                          <a:spcPct val="82000"/>
                        </a:lnSpc>
                        <a:spcBef>
                          <a:spcPts val="1"/>
                        </a:spcBef>
                        <a:tabLst/>
                      </a:pPr>
                      <a:r>
                        <a:rPr sz="800" kern="0" spc="10" dirty="0">
                          <a:solidFill>
                            <a:srgbClr val="000000">
                              <a:alpha val="100000"/>
                            </a:srgbClr>
                          </a:solidFill>
                          <a:latin typeface="SimSun"/>
                          <a:ea typeface="SimSun"/>
                          <a:cs typeface="SimSun"/>
                        </a:rPr>
                        <a:t>6.8.2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374650" algn="l" rtl="0" eaLnBrk="0">
                        <a:lnSpc>
                          <a:spcPct val="81000"/>
                        </a:lnSpc>
                        <a:spcBef>
                          <a:spcPts val="4"/>
                        </a:spcBef>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500" dirty="0"/>
                    </a:p>
                    <a:p>
                      <a:pPr marL="310515" algn="l" rtl="0" eaLnBrk="0">
                        <a:lnSpc>
                          <a:spcPts val="615"/>
                        </a:lnSpc>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317500" algn="l" rtl="0" eaLnBrk="0">
                        <a:lnSpc>
                          <a:spcPct val="82000"/>
                        </a:lnSpc>
                        <a:spcBef>
                          <a:spcPts val="1"/>
                        </a:spcBef>
                        <a:tabLst/>
                      </a:pPr>
                      <a:r>
                        <a:rPr sz="800" kern="0" spc="-10" dirty="0">
                          <a:solidFill>
                            <a:srgbClr val="000000">
                              <a:alpha val="100000"/>
                            </a:srgbClr>
                          </a:solidFill>
                          <a:latin typeface="SimSun"/>
                          <a:ea typeface="SimSun"/>
                          <a:cs typeface="SimSun"/>
                        </a:rPr>
                        <a:t>O</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18000"/>
                        </a:lnSpc>
                        <a:tabLst/>
                      </a:pPr>
                      <a:endParaRPr lang="Arial" altLang="Arial" sz="500" dirty="0"/>
                    </a:p>
                    <a:p>
                      <a:pPr marL="117475" algn="l" rtl="0" eaLnBrk="0">
                        <a:lnSpc>
                          <a:spcPct val="82000"/>
                        </a:lnSpc>
                        <a:spcBef>
                          <a:spcPts val="1"/>
                        </a:spcBef>
                        <a:tabLst/>
                      </a:pPr>
                      <a:r>
                        <a:rPr sz="800" kern="0" spc="-10" dirty="0">
                          <a:solidFill>
                            <a:srgbClr val="000000">
                              <a:alpha val="100000"/>
                            </a:srgbClr>
                          </a:solidFill>
                          <a:latin typeface="SimSun"/>
                          <a:ea typeface="SimSun"/>
                          <a:cs typeface="SimSun"/>
                        </a:rPr>
                        <a:t>22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400" dirty="0"/>
                    </a:p>
                    <a:p>
                      <a:pPr marL="704850" algn="l" rtl="0" eaLnBrk="0">
                        <a:lnSpc>
                          <a:spcPct val="100000"/>
                        </a:lnSpc>
                        <a:spcBef>
                          <a:spcPts val="1"/>
                        </a:spcBef>
                        <a:tabLst/>
                      </a:pPr>
                      <a:r>
                        <a:rPr sz="800" kern="0" spc="50" dirty="0">
                          <a:solidFill>
                            <a:srgbClr val="000000">
                              <a:alpha val="100000"/>
                            </a:srgbClr>
                          </a:solidFill>
                          <a:latin typeface="SimSun"/>
                          <a:ea typeface="SimSun"/>
                          <a:cs typeface="SimSun"/>
                        </a:rPr>
                        <a:t>防破坏性能</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260350" algn="l" rtl="0" eaLnBrk="0">
                        <a:lnSpc>
                          <a:spcPct val="82000"/>
                        </a:lnSpc>
                        <a:spcBef>
                          <a:spcPts val="2"/>
                        </a:spcBef>
                        <a:tabLst/>
                      </a:pPr>
                      <a:r>
                        <a:rPr sz="800" kern="0" spc="0" dirty="0">
                          <a:solidFill>
                            <a:srgbClr val="000000">
                              <a:alpha val="100000"/>
                            </a:srgbClr>
                          </a:solidFill>
                          <a:latin typeface="SimSun"/>
                          <a:ea typeface="SimSun"/>
                          <a:cs typeface="SimSun"/>
                        </a:rPr>
                        <a:t>5.9</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253365" algn="l" rtl="0" eaLnBrk="0">
                        <a:lnSpc>
                          <a:spcPct val="82000"/>
                        </a:lnSpc>
                        <a:spcBef>
                          <a:spcPts val="2"/>
                        </a:spcBef>
                        <a:tabLst/>
                      </a:pPr>
                      <a:r>
                        <a:rPr sz="800" kern="0" spc="0" dirty="0">
                          <a:solidFill>
                            <a:srgbClr val="000000">
                              <a:alpha val="100000"/>
                            </a:srgbClr>
                          </a:solidFill>
                          <a:latin typeface="SimSun"/>
                          <a:ea typeface="SimSun"/>
                          <a:cs typeface="SimSun"/>
                        </a:rPr>
                        <a:t>6.9</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500" dirty="0"/>
                    </a:p>
                    <a:p>
                      <a:pPr marL="374650" algn="l" rtl="0" eaLnBrk="0">
                        <a:lnSpc>
                          <a:spcPct val="83000"/>
                        </a:lnSpc>
                        <a:spcBef>
                          <a:spcPts val="3"/>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600" dirty="0"/>
                    </a:p>
                    <a:p>
                      <a:pPr marL="310515" algn="l" rtl="0" eaLnBrk="0">
                        <a:lnSpc>
                          <a:spcPts val="615"/>
                        </a:lnSpc>
                        <a:spcBef>
                          <a:spcPts val="2"/>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5000"/>
                        </a:lnSpc>
                        <a:tabLst/>
                      </a:pPr>
                      <a:endParaRPr lang="Arial" altLang="Arial" sz="600" dirty="0"/>
                    </a:p>
                    <a:p>
                      <a:pPr marL="117475" algn="l" rtl="0" eaLnBrk="0">
                        <a:lnSpc>
                          <a:spcPct val="82000"/>
                        </a:lnSpc>
                        <a:spcBef>
                          <a:spcPts val="3"/>
                        </a:spcBef>
                        <a:tabLst/>
                      </a:pPr>
                      <a:r>
                        <a:rPr sz="800" kern="0" spc="-10" dirty="0">
                          <a:solidFill>
                            <a:srgbClr val="000000">
                              <a:alpha val="100000"/>
                            </a:srgbClr>
                          </a:solidFill>
                          <a:latin typeface="SimSun"/>
                          <a:ea typeface="SimSun"/>
                          <a:cs typeface="SimSun"/>
                        </a:rPr>
                        <a:t>23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3000"/>
                        </a:lnSpc>
                        <a:tabLst/>
                      </a:pPr>
                      <a:endParaRPr lang="Arial" altLang="Arial" sz="400" dirty="0"/>
                    </a:p>
                    <a:p>
                      <a:pPr marL="704850" algn="l" rtl="0" eaLnBrk="0">
                        <a:lnSpc>
                          <a:spcPct val="100000"/>
                        </a:lnSpc>
                        <a:spcBef>
                          <a:spcPts val="3"/>
                        </a:spcBef>
                        <a:tabLst/>
                      </a:pPr>
                      <a:r>
                        <a:rPr sz="800" kern="0" spc="50" dirty="0">
                          <a:solidFill>
                            <a:srgbClr val="000000">
                              <a:alpha val="100000"/>
                            </a:srgbClr>
                          </a:solidFill>
                          <a:latin typeface="SimSun"/>
                          <a:ea typeface="SimSun"/>
                          <a:cs typeface="SimSun"/>
                        </a:rPr>
                        <a:t>防闯入性能</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234950" algn="l" rtl="0" eaLnBrk="0">
                        <a:lnSpc>
                          <a:spcPct val="82000"/>
                        </a:lnSpc>
                        <a:spcBef>
                          <a:spcPts val="4"/>
                        </a:spcBef>
                        <a:tabLst/>
                      </a:pPr>
                      <a:r>
                        <a:rPr sz="800" kern="0" spc="0" dirty="0">
                          <a:solidFill>
                            <a:srgbClr val="000000">
                              <a:alpha val="100000"/>
                            </a:srgbClr>
                          </a:solidFill>
                          <a:latin typeface="SimSun"/>
                          <a:ea typeface="SimSun"/>
                          <a:cs typeface="SimSun"/>
                        </a:rPr>
                        <a:t>5.10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228600" algn="l" rtl="0" eaLnBrk="0">
                        <a:lnSpc>
                          <a:spcPct val="82000"/>
                        </a:lnSpc>
                        <a:spcBef>
                          <a:spcPts val="4"/>
                        </a:spcBef>
                        <a:tabLst/>
                      </a:pPr>
                      <a:r>
                        <a:rPr sz="800" kern="0" spc="10" dirty="0">
                          <a:solidFill>
                            <a:srgbClr val="000000">
                              <a:alpha val="100000"/>
                            </a:srgbClr>
                          </a:solidFill>
                          <a:latin typeface="SimSun"/>
                          <a:ea typeface="SimSun"/>
                          <a:cs typeface="SimSun"/>
                        </a:rPr>
                        <a:t>6.10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374650" algn="l" rtl="0" eaLnBrk="0">
                        <a:lnSpc>
                          <a:spcPct val="83000"/>
                        </a:lnSpc>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600" dirty="0"/>
                    </a:p>
                    <a:p>
                      <a:pPr marL="310515" algn="l" rtl="0" eaLnBrk="0">
                        <a:lnSpc>
                          <a:spcPts val="615"/>
                        </a:lnSpc>
                        <a:spcBef>
                          <a:spcPts val="2"/>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700" dirty="0"/>
                    </a:p>
                    <a:p>
                      <a:pPr marL="323215" algn="l" rtl="0" eaLnBrk="0">
                        <a:lnSpc>
                          <a:spcPts val="188"/>
                        </a:lnSpc>
                        <a:spcBef>
                          <a:spcPts val="6"/>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8000"/>
                        </a:lnSpc>
                        <a:tabLst/>
                      </a:pPr>
                      <a:endParaRPr lang="Arial" altLang="Arial" sz="500" dirty="0"/>
                    </a:p>
                    <a:p>
                      <a:pPr marL="117475" algn="l" rtl="0" eaLnBrk="0">
                        <a:lnSpc>
                          <a:spcPct val="82000"/>
                        </a:lnSpc>
                        <a:spcBef>
                          <a:spcPts val="1"/>
                        </a:spcBef>
                        <a:tabLst/>
                      </a:pPr>
                      <a:r>
                        <a:rPr sz="800" kern="0" spc="-10" dirty="0">
                          <a:solidFill>
                            <a:srgbClr val="000000">
                              <a:alpha val="100000"/>
                            </a:srgbClr>
                          </a:solidFill>
                          <a:latin typeface="SimSun"/>
                          <a:ea typeface="SimSun"/>
                          <a:cs typeface="SimSun"/>
                        </a:rPr>
                        <a:t>24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400" dirty="0"/>
                    </a:p>
                    <a:p>
                      <a:pPr marL="704850" algn="l" rtl="0" eaLnBrk="0">
                        <a:lnSpc>
                          <a:spcPct val="100000"/>
                        </a:lnSpc>
                        <a:spcBef>
                          <a:spcPts val="1"/>
                        </a:spcBef>
                        <a:tabLst/>
                      </a:pPr>
                      <a:r>
                        <a:rPr sz="800" kern="0" spc="30" dirty="0">
                          <a:solidFill>
                            <a:srgbClr val="000000">
                              <a:alpha val="100000"/>
                            </a:srgbClr>
                          </a:solidFill>
                          <a:latin typeface="SimSun"/>
                          <a:ea typeface="SimSun"/>
                          <a:cs typeface="SimSun"/>
                        </a:rPr>
                        <a:t>软冲击性能</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234950" algn="l" rtl="0" eaLnBrk="0">
                        <a:lnSpc>
                          <a:spcPct val="82000"/>
                        </a:lnSpc>
                        <a:spcBef>
                          <a:spcPts val="2"/>
                        </a:spcBef>
                        <a:tabLst/>
                      </a:pPr>
                      <a:r>
                        <a:rPr sz="800" kern="0" spc="0" dirty="0">
                          <a:solidFill>
                            <a:srgbClr val="000000">
                              <a:alpha val="100000"/>
                            </a:srgbClr>
                          </a:solidFill>
                          <a:latin typeface="SimSun"/>
                          <a:ea typeface="SimSun"/>
                          <a:cs typeface="SimSun"/>
                        </a:rPr>
                        <a:t>5.11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228600" algn="l" rtl="0" eaLnBrk="0">
                        <a:lnSpc>
                          <a:spcPct val="82000"/>
                        </a:lnSpc>
                        <a:spcBef>
                          <a:spcPts val="2"/>
                        </a:spcBef>
                        <a:tabLst/>
                      </a:pPr>
                      <a:r>
                        <a:rPr sz="800" kern="0" spc="10" dirty="0">
                          <a:solidFill>
                            <a:srgbClr val="000000">
                              <a:alpha val="100000"/>
                            </a:srgbClr>
                          </a:solidFill>
                          <a:latin typeface="SimSun"/>
                          <a:ea typeface="SimSun"/>
                          <a:cs typeface="SimSun"/>
                        </a:rPr>
                        <a:t>6.11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374650" algn="l" rtl="0" eaLnBrk="0">
                        <a:lnSpc>
                          <a:spcPct val="81000"/>
                        </a:lnSpc>
                        <a:spcBef>
                          <a:spcPts val="5"/>
                        </a:spcBef>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500" dirty="0"/>
                    </a:p>
                    <a:p>
                      <a:pPr marL="310515" algn="l" rtl="0" eaLnBrk="0">
                        <a:lnSpc>
                          <a:spcPts val="615"/>
                        </a:lnSpc>
                        <a:spcBef>
                          <a:spcPts val="6"/>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23215" algn="l" rtl="0" eaLnBrk="0">
                        <a:lnSpc>
                          <a:spcPts val="1117"/>
                        </a:lnSpc>
                        <a:tabLst>
                          <a:tab pos="360679" algn="l"/>
                        </a:tabLst>
                      </a:pPr>
                      <a:r>
                        <a:rPr sz="1000" u="sng" kern="0" spc="0" dirty="0">
                          <a:solidFill>
                            <a:srgbClr val="000000">
                              <a:alpha val="100000"/>
                            </a:srgbClr>
                          </a:solidFill>
                          <a:latin typeface="Arial"/>
                          <a:ea typeface="Arial"/>
                          <a:cs typeface="Arial"/>
                        </a:rPr>
                        <a:t>	</a:t>
                      </a: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8000"/>
                        </a:lnSpc>
                        <a:tabLst/>
                      </a:pPr>
                      <a:endParaRPr lang="Arial" altLang="Arial" sz="500" dirty="0"/>
                    </a:p>
                    <a:p>
                      <a:pPr marL="117475" algn="l" rtl="0" eaLnBrk="0">
                        <a:lnSpc>
                          <a:spcPct val="82000"/>
                        </a:lnSpc>
                        <a:spcBef>
                          <a:spcPts val="1"/>
                        </a:spcBef>
                        <a:tabLst/>
                      </a:pPr>
                      <a:r>
                        <a:rPr sz="800" kern="0" spc="-10" dirty="0">
                          <a:solidFill>
                            <a:srgbClr val="000000">
                              <a:alpha val="100000"/>
                            </a:srgbClr>
                          </a:solidFill>
                          <a:latin typeface="SimSun"/>
                          <a:ea typeface="SimSun"/>
                          <a:cs typeface="SimSun"/>
                        </a:rPr>
                        <a:t>25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400" dirty="0"/>
                    </a:p>
                    <a:p>
                      <a:pPr marL="653415" algn="l" rtl="0" eaLnBrk="0">
                        <a:lnSpc>
                          <a:spcPct val="100000"/>
                        </a:lnSpc>
                        <a:spcBef>
                          <a:spcPts val="4"/>
                        </a:spcBef>
                        <a:tabLst/>
                      </a:pPr>
                      <a:r>
                        <a:rPr sz="800" kern="0" spc="40" dirty="0">
                          <a:solidFill>
                            <a:srgbClr val="000000">
                              <a:alpha val="100000"/>
                            </a:srgbClr>
                          </a:solidFill>
                          <a:latin typeface="SimSun"/>
                          <a:ea typeface="SimSun"/>
                          <a:cs typeface="SimSun"/>
                        </a:rPr>
                        <a:t>悬端吊重性能</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234950" algn="l" rtl="0" eaLnBrk="0">
                        <a:lnSpc>
                          <a:spcPct val="82000"/>
                        </a:lnSpc>
                        <a:spcBef>
                          <a:spcPts val="1"/>
                        </a:spcBef>
                        <a:tabLst/>
                      </a:pPr>
                      <a:r>
                        <a:rPr sz="800" kern="0" spc="0" dirty="0">
                          <a:solidFill>
                            <a:srgbClr val="000000">
                              <a:alpha val="100000"/>
                            </a:srgbClr>
                          </a:solidFill>
                          <a:latin typeface="SimSun"/>
                          <a:ea typeface="SimSun"/>
                          <a:cs typeface="SimSun"/>
                        </a:rPr>
                        <a:t>5.12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228600" algn="l" rtl="0" eaLnBrk="0">
                        <a:lnSpc>
                          <a:spcPct val="82000"/>
                        </a:lnSpc>
                        <a:spcBef>
                          <a:spcPts val="1"/>
                        </a:spcBef>
                        <a:tabLst/>
                      </a:pPr>
                      <a:r>
                        <a:rPr sz="800" kern="0" spc="10" dirty="0">
                          <a:solidFill>
                            <a:srgbClr val="000000">
                              <a:alpha val="100000"/>
                            </a:srgbClr>
                          </a:solidFill>
                          <a:latin typeface="SimSun"/>
                          <a:ea typeface="SimSun"/>
                          <a:cs typeface="SimSun"/>
                        </a:rPr>
                        <a:t>6.12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500" dirty="0"/>
                    </a:p>
                    <a:p>
                      <a:pPr marL="374650" algn="l" rtl="0" eaLnBrk="0">
                        <a:lnSpc>
                          <a:spcPct val="83000"/>
                        </a:lnSpc>
                        <a:spcBef>
                          <a:spcPts val="3"/>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500" dirty="0"/>
                    </a:p>
                    <a:p>
                      <a:pPr marL="310515" algn="l" rtl="0" eaLnBrk="0">
                        <a:lnSpc>
                          <a:spcPts val="615"/>
                        </a:lnSpc>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700" dirty="0"/>
                    </a:p>
                    <a:p>
                      <a:pPr marL="323215" algn="l" rtl="0" eaLnBrk="0">
                        <a:lnSpc>
                          <a:spcPts val="188"/>
                        </a:lnSpc>
                        <a:spcBef>
                          <a:spcPts val="7"/>
                        </a:spcBef>
                        <a:tabLst/>
                      </a:pPr>
                      <a:r>
                        <a:rPr sz="300" kern="0" spc="-10" dirty="0">
                          <a:solidFill>
                            <a:srgbClr val="000000">
                              <a:alpha val="100000"/>
                            </a:srgbClr>
                          </a:solidFill>
                          <a:latin typeface="SimSun"/>
                          <a:ea typeface="SimSun"/>
                          <a:cs typeface="SimSun"/>
                        </a:rPr>
                        <a:t>—</a:t>
                      </a:r>
                      <a:endParaRPr lang="SimSun" altLang="SimSun" sz="3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300">
                <a:tc>
                  <a:txBody>
                    <a:bodyPr/>
                    <a:lstStyle/>
                    <a:p>
                      <a:pPr algn="l" rtl="0" eaLnBrk="0">
                        <a:lnSpc>
                          <a:spcPct val="105000"/>
                        </a:lnSpc>
                        <a:tabLst/>
                      </a:pPr>
                      <a:endParaRPr lang="Arial" altLang="Arial" sz="600" dirty="0"/>
                    </a:p>
                    <a:p>
                      <a:pPr marL="117475" algn="l" rtl="0" eaLnBrk="0">
                        <a:lnSpc>
                          <a:spcPct val="82000"/>
                        </a:lnSpc>
                        <a:spcBef>
                          <a:spcPts val="3"/>
                        </a:spcBef>
                        <a:tabLst/>
                      </a:pPr>
                      <a:r>
                        <a:rPr sz="800" kern="0" spc="-10" dirty="0">
                          <a:solidFill>
                            <a:srgbClr val="000000">
                              <a:alpha val="100000"/>
                            </a:srgbClr>
                          </a:solidFill>
                          <a:latin typeface="SimSun"/>
                          <a:ea typeface="SimSun"/>
                          <a:cs typeface="SimSun"/>
                        </a:rPr>
                        <a:t>26</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400" dirty="0"/>
                    </a:p>
                    <a:p>
                      <a:pPr marL="596900" algn="l" rtl="0" eaLnBrk="0">
                        <a:lnSpc>
                          <a:spcPct val="100000"/>
                        </a:lnSpc>
                        <a:spcBef>
                          <a:spcPts val="1"/>
                        </a:spcBef>
                        <a:tabLst/>
                      </a:pPr>
                      <a:r>
                        <a:rPr sz="800" kern="0" spc="40" dirty="0">
                          <a:solidFill>
                            <a:srgbClr val="000000">
                              <a:alpha val="100000"/>
                            </a:srgbClr>
                          </a:solidFill>
                          <a:latin typeface="SimSun"/>
                          <a:ea typeface="SimSun"/>
                          <a:cs typeface="SimSun"/>
                        </a:rPr>
                        <a:t>撞击障碍物性能</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234950" algn="l" rtl="0" eaLnBrk="0">
                        <a:lnSpc>
                          <a:spcPct val="82000"/>
                        </a:lnSpc>
                        <a:spcBef>
                          <a:spcPts val="4"/>
                        </a:spcBef>
                        <a:tabLst/>
                      </a:pPr>
                      <a:r>
                        <a:rPr sz="800" kern="0" spc="0" dirty="0">
                          <a:solidFill>
                            <a:srgbClr val="000000">
                              <a:alpha val="100000"/>
                            </a:srgbClr>
                          </a:solidFill>
                          <a:latin typeface="SimSun"/>
                          <a:ea typeface="SimSun"/>
                          <a:cs typeface="SimSun"/>
                        </a:rPr>
                        <a:t>5.13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228600" algn="l" rtl="0" eaLnBrk="0">
                        <a:lnSpc>
                          <a:spcPct val="82000"/>
                        </a:lnSpc>
                        <a:spcBef>
                          <a:spcPts val="4"/>
                        </a:spcBef>
                        <a:tabLst/>
                      </a:pPr>
                      <a:r>
                        <a:rPr sz="800" kern="0" spc="10" dirty="0">
                          <a:solidFill>
                            <a:srgbClr val="000000">
                              <a:alpha val="100000"/>
                            </a:srgbClr>
                          </a:solidFill>
                          <a:latin typeface="SimSun"/>
                          <a:ea typeface="SimSun"/>
                          <a:cs typeface="SimSun"/>
                        </a:rPr>
                        <a:t>6.13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374650" algn="l" rtl="0" eaLnBrk="0">
                        <a:lnSpc>
                          <a:spcPct val="83000"/>
                        </a:lnSpc>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8000"/>
                        </a:lnSpc>
                        <a:tabLst/>
                      </a:pPr>
                      <a:endParaRPr lang="Arial" altLang="Arial" sz="500" dirty="0"/>
                    </a:p>
                    <a:p>
                      <a:pPr marL="117475" algn="l" rtl="0" eaLnBrk="0">
                        <a:lnSpc>
                          <a:spcPct val="82000"/>
                        </a:lnSpc>
                        <a:spcBef>
                          <a:spcPts val="1"/>
                        </a:spcBef>
                        <a:tabLst/>
                      </a:pPr>
                      <a:r>
                        <a:rPr sz="800" kern="0" spc="-10" dirty="0">
                          <a:solidFill>
                            <a:srgbClr val="000000">
                              <a:alpha val="100000"/>
                            </a:srgbClr>
                          </a:solidFill>
                          <a:latin typeface="SimSun"/>
                          <a:ea typeface="SimSun"/>
                          <a:cs typeface="SimSun"/>
                        </a:rPr>
                        <a:t>27</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653415" algn="l" rtl="0" eaLnBrk="0">
                        <a:lnSpc>
                          <a:spcPct val="100000"/>
                        </a:lnSpc>
                        <a:spcBef>
                          <a:spcPts val="3"/>
                        </a:spcBef>
                        <a:tabLst/>
                      </a:pPr>
                      <a:r>
                        <a:rPr sz="800" kern="0" spc="40" dirty="0">
                          <a:solidFill>
                            <a:srgbClr val="000000">
                              <a:alpha val="100000"/>
                            </a:srgbClr>
                          </a:solidFill>
                          <a:latin typeface="SimSun"/>
                          <a:ea typeface="SimSun"/>
                          <a:cs typeface="SimSun"/>
                        </a:rPr>
                        <a:t>其他附加功能</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234950" algn="l" rtl="0" eaLnBrk="0">
                        <a:lnSpc>
                          <a:spcPct val="82000"/>
                        </a:lnSpc>
                        <a:spcBef>
                          <a:spcPts val="2"/>
                        </a:spcBef>
                        <a:tabLst/>
                      </a:pPr>
                      <a:r>
                        <a:rPr sz="800" kern="0" spc="0" dirty="0">
                          <a:solidFill>
                            <a:srgbClr val="000000">
                              <a:alpha val="100000"/>
                            </a:srgbClr>
                          </a:solidFill>
                          <a:latin typeface="SimSun"/>
                          <a:ea typeface="SimSun"/>
                          <a:cs typeface="SimSun"/>
                        </a:rPr>
                        <a:t>5.14</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500" dirty="0"/>
                    </a:p>
                    <a:p>
                      <a:pPr marL="94614" algn="l" rtl="0" eaLnBrk="0">
                        <a:lnSpc>
                          <a:spcPct val="82000"/>
                        </a:lnSpc>
                        <a:spcBef>
                          <a:spcPts val="1"/>
                        </a:spcBef>
                        <a:tabLst/>
                      </a:pPr>
                      <a:r>
                        <a:rPr sz="800" kern="0" spc="20" dirty="0">
                          <a:solidFill>
                            <a:srgbClr val="000000">
                              <a:alpha val="100000"/>
                            </a:srgbClr>
                          </a:solidFill>
                          <a:latin typeface="SimSun"/>
                          <a:ea typeface="SimSun"/>
                          <a:cs typeface="SimSun"/>
                        </a:rPr>
                        <a:t>6.14、6.9</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500" dirty="0"/>
                    </a:p>
                    <a:p>
                      <a:pPr marL="374650" algn="l" rtl="0" eaLnBrk="0">
                        <a:lnSpc>
                          <a:spcPct val="83000"/>
                        </a:lnSpc>
                        <a:spcBef>
                          <a:spcPts val="3"/>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500" dirty="0"/>
                    </a:p>
                    <a:p>
                      <a:pPr marL="310515" algn="l" rtl="0" eaLnBrk="0">
                        <a:lnSpc>
                          <a:spcPts val="615"/>
                        </a:lnSpc>
                        <a:spcBef>
                          <a:spcPts val="6"/>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8000"/>
                        </a:lnSpc>
                        <a:tabLst/>
                      </a:pPr>
                      <a:endParaRPr lang="Arial" altLang="Arial" sz="500" dirty="0"/>
                    </a:p>
                    <a:p>
                      <a:pPr marL="117475" algn="l" rtl="0" eaLnBrk="0">
                        <a:lnSpc>
                          <a:spcPct val="82000"/>
                        </a:lnSpc>
                        <a:spcBef>
                          <a:spcPts val="1"/>
                        </a:spcBef>
                        <a:tabLst/>
                      </a:pPr>
                      <a:r>
                        <a:rPr sz="800" kern="0" spc="-10" dirty="0">
                          <a:solidFill>
                            <a:srgbClr val="000000">
                              <a:alpha val="100000"/>
                            </a:srgbClr>
                          </a:solidFill>
                          <a:latin typeface="SimSun"/>
                          <a:ea typeface="SimSun"/>
                          <a:cs typeface="SimSun"/>
                        </a:rPr>
                        <a:t>28</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400" dirty="0"/>
                    </a:p>
                    <a:p>
                      <a:pPr marL="762000" algn="l" rtl="0" eaLnBrk="0">
                        <a:lnSpc>
                          <a:spcPts val="966"/>
                        </a:lnSpc>
                        <a:spcBef>
                          <a:spcPts val="1"/>
                        </a:spcBef>
                        <a:tabLst/>
                      </a:pPr>
                      <a:r>
                        <a:rPr sz="800" kern="0" spc="40" dirty="0">
                          <a:solidFill>
                            <a:srgbClr val="000000">
                              <a:alpha val="100000"/>
                            </a:srgbClr>
                          </a:solidFill>
                          <a:latin typeface="SimSun"/>
                          <a:ea typeface="SimSun"/>
                          <a:cs typeface="SimSun"/>
                        </a:rPr>
                        <a:t>接触电压</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177164" algn="l" rtl="0" eaLnBrk="0">
                        <a:lnSpc>
                          <a:spcPct val="82000"/>
                        </a:lnSpc>
                        <a:spcBef>
                          <a:spcPts val="1"/>
                        </a:spcBef>
                        <a:tabLst/>
                      </a:pPr>
                      <a:r>
                        <a:rPr sz="800" kern="0" spc="10" dirty="0">
                          <a:solidFill>
                            <a:srgbClr val="000000">
                              <a:alpha val="100000"/>
                            </a:srgbClr>
                          </a:solidFill>
                          <a:latin typeface="SimSun"/>
                          <a:ea typeface="SimSun"/>
                          <a:cs typeface="SimSun"/>
                        </a:rPr>
                        <a:t>5.15.1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177800" algn="l" rtl="0" eaLnBrk="0">
                        <a:lnSpc>
                          <a:spcPct val="82000"/>
                        </a:lnSpc>
                        <a:spcBef>
                          <a:spcPts val="1"/>
                        </a:spcBef>
                        <a:tabLst/>
                      </a:pPr>
                      <a:r>
                        <a:rPr sz="800" kern="0" spc="10" dirty="0">
                          <a:solidFill>
                            <a:srgbClr val="000000">
                              <a:alpha val="100000"/>
                            </a:srgbClr>
                          </a:solidFill>
                          <a:latin typeface="SimSun"/>
                          <a:ea typeface="SimSun"/>
                          <a:cs typeface="SimSun"/>
                        </a:rPr>
                        <a:t>6.15.1</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500" dirty="0"/>
                    </a:p>
                    <a:p>
                      <a:pPr marL="374650" algn="l" rtl="0" eaLnBrk="0">
                        <a:lnSpc>
                          <a:spcPct val="83000"/>
                        </a:lnSpc>
                        <a:spcBef>
                          <a:spcPts val="3"/>
                        </a:spcBef>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500" dirty="0"/>
                    </a:p>
                    <a:p>
                      <a:pPr marL="310515" algn="l" rtl="0" eaLnBrk="0">
                        <a:lnSpc>
                          <a:spcPts val="615"/>
                        </a:lnSpc>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500" dirty="0"/>
                    </a:p>
                    <a:p>
                      <a:pPr marL="311150" algn="l" rtl="0" eaLnBrk="0">
                        <a:lnSpc>
                          <a:spcPts val="615"/>
                        </a:lnSpc>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5000"/>
                        </a:lnSpc>
                        <a:tabLst/>
                      </a:pPr>
                      <a:endParaRPr lang="Arial" altLang="Arial" sz="600" dirty="0"/>
                    </a:p>
                    <a:p>
                      <a:pPr marL="117475" algn="l" rtl="0" eaLnBrk="0">
                        <a:lnSpc>
                          <a:spcPct val="82000"/>
                        </a:lnSpc>
                        <a:spcBef>
                          <a:spcPts val="3"/>
                        </a:spcBef>
                        <a:tabLst/>
                      </a:pPr>
                      <a:r>
                        <a:rPr sz="800" kern="0" spc="-10" dirty="0">
                          <a:solidFill>
                            <a:srgbClr val="000000">
                              <a:alpha val="100000"/>
                            </a:srgbClr>
                          </a:solidFill>
                          <a:latin typeface="SimSun"/>
                          <a:ea typeface="SimSun"/>
                          <a:cs typeface="SimSun"/>
                        </a:rPr>
                        <a:t>29</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3000"/>
                        </a:lnSpc>
                        <a:tabLst/>
                      </a:pPr>
                      <a:endParaRPr lang="Arial" altLang="Arial" sz="400" dirty="0"/>
                    </a:p>
                    <a:p>
                      <a:pPr marL="762000" algn="l" rtl="0" eaLnBrk="0">
                        <a:lnSpc>
                          <a:spcPts val="966"/>
                        </a:lnSpc>
                        <a:spcBef>
                          <a:spcPts val="3"/>
                        </a:spcBef>
                        <a:tabLst/>
                      </a:pPr>
                      <a:r>
                        <a:rPr sz="800" kern="0" spc="30" dirty="0">
                          <a:solidFill>
                            <a:srgbClr val="000000">
                              <a:alpha val="100000"/>
                            </a:srgbClr>
                          </a:solidFill>
                          <a:latin typeface="SimSun"/>
                          <a:ea typeface="SimSun"/>
                          <a:cs typeface="SimSun"/>
                        </a:rPr>
                        <a:t>绝缘电阻</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177164" algn="l" rtl="0" eaLnBrk="0">
                        <a:lnSpc>
                          <a:spcPct val="82000"/>
                        </a:lnSpc>
                        <a:spcBef>
                          <a:spcPts val="3"/>
                        </a:spcBef>
                        <a:tabLst/>
                      </a:pPr>
                      <a:r>
                        <a:rPr sz="800" kern="0" spc="10" dirty="0">
                          <a:solidFill>
                            <a:srgbClr val="000000">
                              <a:alpha val="100000"/>
                            </a:srgbClr>
                          </a:solidFill>
                          <a:latin typeface="SimSun"/>
                          <a:ea typeface="SimSun"/>
                          <a:cs typeface="SimSun"/>
                        </a:rPr>
                        <a:t>5.15.2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600" dirty="0"/>
                    </a:p>
                    <a:p>
                      <a:pPr marL="177800" algn="l" rtl="0" eaLnBrk="0">
                        <a:lnSpc>
                          <a:spcPct val="82000"/>
                        </a:lnSpc>
                        <a:spcBef>
                          <a:spcPts val="3"/>
                        </a:spcBef>
                        <a:tabLst/>
                      </a:pPr>
                      <a:r>
                        <a:rPr sz="800" kern="0" spc="10" dirty="0">
                          <a:solidFill>
                            <a:srgbClr val="000000">
                              <a:alpha val="100000"/>
                            </a:srgbClr>
                          </a:solidFill>
                          <a:latin typeface="SimSun"/>
                          <a:ea typeface="SimSun"/>
                          <a:cs typeface="SimSun"/>
                        </a:rPr>
                        <a:t>6.15.2</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374650" algn="l" rtl="0" eaLnBrk="0">
                        <a:lnSpc>
                          <a:spcPct val="83000"/>
                        </a:lnSpc>
                        <a:tabLst/>
                      </a:pPr>
                      <a:r>
                        <a:rPr sz="800" kern="0" spc="0" dirty="0">
                          <a:solidFill>
                            <a:srgbClr val="000000">
                              <a:alpha val="100000"/>
                            </a:srgbClr>
                          </a:solidFill>
                          <a:latin typeface="SimSun"/>
                          <a:ea typeface="SimSun"/>
                          <a:cs typeface="SimSun"/>
                        </a:rPr>
                        <a:t>A</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600" dirty="0"/>
                    </a:p>
                    <a:p>
                      <a:pPr marL="310515" algn="l" rtl="0" eaLnBrk="0">
                        <a:lnSpc>
                          <a:spcPts val="615"/>
                        </a:lnSpc>
                        <a:spcBef>
                          <a:spcPts val="2"/>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600" dirty="0"/>
                    </a:p>
                    <a:p>
                      <a:pPr marL="311150" algn="l" rtl="0" eaLnBrk="0">
                        <a:lnSpc>
                          <a:spcPts val="615"/>
                        </a:lnSpc>
                        <a:spcBef>
                          <a:spcPts val="2"/>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18000"/>
                        </a:lnSpc>
                        <a:tabLst/>
                      </a:pPr>
                      <a:endParaRPr lang="Arial" altLang="Arial" sz="500" dirty="0"/>
                    </a:p>
                    <a:p>
                      <a:pPr marL="117475" algn="l" rtl="0" eaLnBrk="0">
                        <a:lnSpc>
                          <a:spcPct val="82000"/>
                        </a:lnSpc>
                        <a:spcBef>
                          <a:spcPts val="1"/>
                        </a:spcBef>
                        <a:tabLst/>
                      </a:pPr>
                      <a:r>
                        <a:rPr sz="800" kern="0" spc="-10" dirty="0">
                          <a:solidFill>
                            <a:srgbClr val="000000">
                              <a:alpha val="100000"/>
                            </a:srgbClr>
                          </a:solidFill>
                          <a:latin typeface="SimSun"/>
                          <a:ea typeface="SimSun"/>
                          <a:cs typeface="SimSun"/>
                        </a:rPr>
                        <a:t>30</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400" dirty="0"/>
                    </a:p>
                    <a:p>
                      <a:pPr marL="546100" algn="l" rtl="0" eaLnBrk="0">
                        <a:lnSpc>
                          <a:spcPct val="100000"/>
                        </a:lnSpc>
                        <a:spcBef>
                          <a:spcPts val="4"/>
                        </a:spcBef>
                        <a:tabLst/>
                      </a:pPr>
                      <a:r>
                        <a:rPr sz="800" kern="0" spc="60" dirty="0">
                          <a:solidFill>
                            <a:srgbClr val="000000">
                              <a:alpha val="100000"/>
                            </a:srgbClr>
                          </a:solidFill>
                          <a:latin typeface="SimSun"/>
                          <a:ea typeface="SimSun"/>
                          <a:cs typeface="SimSun"/>
                        </a:rPr>
                        <a:t>外部应急电源接口</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177164" algn="l" rtl="0" eaLnBrk="0">
                        <a:lnSpc>
                          <a:spcPct val="82000"/>
                        </a:lnSpc>
                        <a:spcBef>
                          <a:spcPts val="2"/>
                        </a:spcBef>
                        <a:tabLst/>
                      </a:pPr>
                      <a:r>
                        <a:rPr sz="800" kern="0" spc="10" dirty="0">
                          <a:solidFill>
                            <a:srgbClr val="000000">
                              <a:alpha val="100000"/>
                            </a:srgbClr>
                          </a:solidFill>
                          <a:latin typeface="SimSun"/>
                          <a:ea typeface="SimSun"/>
                          <a:cs typeface="SimSun"/>
                        </a:rPr>
                        <a:t>5.15.3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177800" algn="l" rtl="0" eaLnBrk="0">
                        <a:lnSpc>
                          <a:spcPct val="82000"/>
                        </a:lnSpc>
                        <a:spcBef>
                          <a:spcPts val="2"/>
                        </a:spcBef>
                        <a:tabLst/>
                      </a:pPr>
                      <a:r>
                        <a:rPr sz="800" kern="0" spc="10" dirty="0">
                          <a:solidFill>
                            <a:srgbClr val="000000">
                              <a:alpha val="100000"/>
                            </a:srgbClr>
                          </a:solidFill>
                          <a:latin typeface="SimSun"/>
                          <a:ea typeface="SimSun"/>
                          <a:cs typeface="SimSun"/>
                        </a:rPr>
                        <a:t>6.15.3</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500" dirty="0"/>
                    </a:p>
                    <a:p>
                      <a:pPr marL="374650" algn="l" rtl="0" eaLnBrk="0">
                        <a:lnSpc>
                          <a:spcPct val="81000"/>
                        </a:lnSpc>
                        <a:spcBef>
                          <a:spcPts val="4"/>
                        </a:spcBef>
                        <a:tabLst/>
                      </a:pPr>
                      <a:r>
                        <a:rPr sz="800" kern="0" spc="0" dirty="0">
                          <a:solidFill>
                            <a:srgbClr val="000000">
                              <a:alpha val="100000"/>
                            </a:srgbClr>
                          </a:solidFill>
                          <a:latin typeface="SimSun"/>
                          <a:ea typeface="SimSun"/>
                          <a:cs typeface="SimSun"/>
                        </a:rPr>
                        <a:t>B</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600" dirty="0"/>
                    </a:p>
                    <a:p>
                      <a:pPr marL="310515" algn="l" rtl="0" eaLnBrk="0">
                        <a:lnSpc>
                          <a:spcPts val="615"/>
                        </a:lnSpc>
                        <a:spcBef>
                          <a:spcPts val="2"/>
                        </a:spcBef>
                        <a:tabLst/>
                      </a:pPr>
                      <a:r>
                        <a:rPr sz="500" kern="0" spc="-10" dirty="0">
                          <a:solidFill>
                            <a:srgbClr val="000000">
                              <a:alpha val="100000"/>
                            </a:srgbClr>
                          </a:solidFill>
                          <a:latin typeface="SimSun"/>
                          <a:ea typeface="SimSun"/>
                          <a:cs typeface="SimSun"/>
                        </a:rPr>
                        <a:t>●</a:t>
                      </a:r>
                      <a:endParaRPr lang="SimSun" altLang="SimSun" sz="5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317500" algn="l" rtl="0" eaLnBrk="0">
                        <a:lnSpc>
                          <a:spcPct val="82000"/>
                        </a:lnSpc>
                        <a:spcBef>
                          <a:spcPts val="1"/>
                        </a:spcBef>
                        <a:tabLst/>
                      </a:pPr>
                      <a:r>
                        <a:rPr sz="800" kern="0" spc="-10" dirty="0">
                          <a:solidFill>
                            <a:srgbClr val="000000">
                              <a:alpha val="100000"/>
                            </a:srgbClr>
                          </a:solidFill>
                          <a:latin typeface="SimSun"/>
                          <a:ea typeface="SimSun"/>
                          <a:cs typeface="SimSun"/>
                        </a:rPr>
                        <a:t>O</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425">
                <a:tc gridSpan="7">
                  <a:txBody>
                    <a:bodyPr/>
                    <a:lstStyle/>
                    <a:p>
                      <a:pPr algn="l" rtl="0" eaLnBrk="0">
                        <a:lnSpc>
                          <a:spcPct val="101000"/>
                        </a:lnSpc>
                        <a:tabLst/>
                      </a:pPr>
                      <a:endParaRPr lang="Arial" altLang="Arial" sz="400" dirty="0"/>
                    </a:p>
                    <a:p>
                      <a:pPr marL="314325" algn="l" rtl="0" eaLnBrk="0">
                        <a:lnSpc>
                          <a:spcPct val="100000"/>
                        </a:lnSpc>
                        <a:spcBef>
                          <a:spcPts val="4"/>
                        </a:spcBef>
                        <a:tabLst/>
                      </a:pPr>
                      <a:r>
                        <a:rPr sz="800" kern="0" spc="40" dirty="0">
                          <a:solidFill>
                            <a:srgbClr val="000000">
                              <a:alpha val="100000"/>
                            </a:srgbClr>
                          </a:solidFill>
                          <a:latin typeface="SimSun"/>
                          <a:ea typeface="SimSun"/>
                          <a:cs typeface="SimSun"/>
                        </a:rPr>
                        <a:t>注：“●”为必检项目，“o”</a:t>
                      </a:r>
                      <a:r>
                        <a:rPr sz="800" kern="0" spc="30" dirty="0">
                          <a:solidFill>
                            <a:srgbClr val="000000">
                              <a:alpha val="100000"/>
                            </a:srgbClr>
                          </a:solidFill>
                          <a:latin typeface="SimSun"/>
                          <a:ea typeface="SimSun"/>
                          <a:cs typeface="SimSun"/>
                        </a:rPr>
                        <a:t>为抽检项目，“—”为不检项目。</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76" name="textbox 176"/>
          <p:cNvSpPr/>
          <p:nvPr/>
        </p:nvSpPr>
        <p:spPr>
          <a:xfrm>
            <a:off x="774687" y="5800981"/>
            <a:ext cx="5875020" cy="1880235"/>
          </a:xfrm>
          <a:prstGeom prst="rect">
            <a:avLst/>
          </a:prstGeom>
        </p:spPr>
        <p:txBody>
          <a:bodyPr vert="horz" wrap="square" lIns="0" tIns="0" rIns="0" bIns="0"/>
          <a:lstStyle/>
          <a:p>
            <a:pPr algn="l" rtl="0" eaLnBrk="0">
              <a:lnSpc>
                <a:spcPct val="82906"/>
              </a:lnSpc>
              <a:tabLst/>
            </a:pPr>
            <a:endParaRPr lang="Arial" altLang="Arial" sz="100" dirty="0"/>
          </a:p>
          <a:p>
            <a:pPr marL="13970" algn="l" rtl="0" eaLnBrk="0">
              <a:lnSpc>
                <a:spcPct val="99000"/>
              </a:lnSpc>
              <a:tabLst/>
            </a:pPr>
            <a:r>
              <a:rPr sz="1000" b="1" kern="0" spc="10" dirty="0">
                <a:solidFill>
                  <a:srgbClr val="000000">
                    <a:alpha val="100000"/>
                  </a:srgbClr>
                </a:solidFill>
                <a:latin typeface="SimSun"/>
                <a:ea typeface="SimSun"/>
                <a:cs typeface="SimSun"/>
              </a:rPr>
              <a:t>7.4</a:t>
            </a:r>
            <a:r>
              <a:rPr sz="1000" kern="0" spc="1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检验及判定</a:t>
            </a:r>
            <a:r>
              <a:rPr sz="1000" b="1" kern="0" spc="0" dirty="0">
                <a:solidFill>
                  <a:srgbClr val="000000">
                    <a:alpha val="100000"/>
                  </a:srgbClr>
                </a:solidFill>
                <a:latin typeface="SimSun"/>
                <a:ea typeface="SimSun"/>
                <a:cs typeface="SimSun"/>
              </a:rPr>
              <a:t>规则</a:t>
            </a:r>
            <a:endParaRPr lang="SimSun" altLang="SimSun" sz="1000" dirty="0"/>
          </a:p>
          <a:p>
            <a:pPr marL="12700" indent="1270" algn="l" rtl="0" eaLnBrk="0">
              <a:lnSpc>
                <a:spcPct val="116000"/>
              </a:lnSpc>
              <a:spcBef>
                <a:spcPts val="1172"/>
              </a:spcBef>
              <a:tabLst/>
            </a:pPr>
            <a:r>
              <a:rPr sz="1000" b="1" kern="0" spc="70" dirty="0">
                <a:solidFill>
                  <a:srgbClr val="000000">
                    <a:alpha val="100000"/>
                  </a:srgbClr>
                </a:solidFill>
                <a:latin typeface="SimSun"/>
                <a:ea typeface="SimSun"/>
                <a:cs typeface="SimSun"/>
              </a:rPr>
              <a:t>7.4.1</a:t>
            </a:r>
            <a:r>
              <a:rPr sz="1000" kern="0" spc="10" dirty="0">
                <a:solidFill>
                  <a:srgbClr val="000000">
                    <a:alpha val="100000"/>
                  </a:srgbClr>
                </a:solidFill>
                <a:latin typeface="SimSun"/>
                <a:ea typeface="SimSun"/>
                <a:cs typeface="SimSun"/>
              </a:rPr>
              <a:t>  </a:t>
            </a:r>
            <a:r>
              <a:rPr sz="1000" kern="0" spc="70" dirty="0">
                <a:solidFill>
                  <a:srgbClr val="000000">
                    <a:alpha val="100000"/>
                  </a:srgbClr>
                </a:solidFill>
                <a:latin typeface="SimSun"/>
                <a:ea typeface="SimSun"/>
                <a:cs typeface="SimSun"/>
              </a:rPr>
              <a:t>型式检验应从成品库的相同材质、相同防盗安全级别</a:t>
            </a:r>
            <a:r>
              <a:rPr sz="1000" kern="0" spc="60" dirty="0">
                <a:solidFill>
                  <a:srgbClr val="000000">
                    <a:alpha val="100000"/>
                  </a:srgbClr>
                </a:solidFill>
                <a:latin typeface="SimSun"/>
                <a:ea typeface="SimSun"/>
                <a:cs typeface="SimSun"/>
              </a:rPr>
              <a:t>的产品中随机抽取2樘门框带下框的防</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盗门。</a:t>
            </a:r>
            <a:endParaRPr lang="SimSun" altLang="SimSun" sz="1000" dirty="0"/>
          </a:p>
          <a:p>
            <a:pPr marL="278765" indent="-264795" algn="l" rtl="0" eaLnBrk="0">
              <a:lnSpc>
                <a:spcPct val="108000"/>
              </a:lnSpc>
              <a:spcBef>
                <a:spcPts val="414"/>
              </a:spcBef>
              <a:tabLst/>
            </a:pPr>
            <a:r>
              <a:rPr sz="1000" b="1" kern="0" spc="10" dirty="0">
                <a:solidFill>
                  <a:srgbClr val="000000">
                    <a:alpha val="100000"/>
                  </a:srgbClr>
                </a:solidFill>
                <a:latin typeface="SimSun"/>
                <a:ea typeface="SimSun"/>
                <a:cs typeface="SimSun"/>
              </a:rPr>
              <a:t>7.4.2</a:t>
            </a:r>
            <a:r>
              <a:rPr sz="1000" kern="0" spc="10" dirty="0">
                <a:solidFill>
                  <a:srgbClr val="000000">
                    <a:alpha val="100000"/>
                  </a:srgbClr>
                </a:solidFill>
                <a:latin typeface="SimSun"/>
                <a:ea typeface="SimSun"/>
                <a:cs typeface="SimSun"/>
              </a:rPr>
              <a:t>  按表6规定的检验项目进行合</a:t>
            </a:r>
            <a:r>
              <a:rPr sz="1000" kern="0" spc="0" dirty="0">
                <a:solidFill>
                  <a:srgbClr val="000000">
                    <a:alpha val="100000"/>
                  </a:srgbClr>
                </a:solidFill>
                <a:latin typeface="SimSun"/>
                <a:ea typeface="SimSun"/>
                <a:cs typeface="SimSun"/>
              </a:rPr>
              <a:t>格性的判定，有下列情况之一时，判定产品不合格：              </a:t>
            </a:r>
            <a:r>
              <a:rPr sz="1000" kern="0" spc="10" dirty="0">
                <a:solidFill>
                  <a:srgbClr val="000000">
                    <a:alpha val="100000"/>
                  </a:srgbClr>
                </a:solidFill>
                <a:latin typeface="Times New Roman"/>
                <a:ea typeface="Times New Roman"/>
                <a:cs typeface="Times New Roman"/>
              </a:rPr>
              <a:t>a)     </a:t>
            </a:r>
            <a:r>
              <a:rPr sz="1000" kern="0" spc="10" dirty="0">
                <a:solidFill>
                  <a:srgbClr val="000000">
                    <a:alpha val="100000"/>
                  </a:srgbClr>
                </a:solidFill>
                <a:latin typeface="SimSun"/>
                <a:ea typeface="SimSun"/>
                <a:cs typeface="SimSun"/>
              </a:rPr>
              <a:t>出现</a:t>
            </a:r>
            <a:r>
              <a:rPr sz="1000" kern="0" spc="-12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A </a:t>
            </a:r>
            <a:r>
              <a:rPr sz="1000" kern="0" spc="0" dirty="0">
                <a:solidFill>
                  <a:srgbClr val="000000">
                    <a:alpha val="100000"/>
                  </a:srgbClr>
                </a:solidFill>
                <a:latin typeface="SimSun"/>
                <a:ea typeface="SimSun"/>
                <a:cs typeface="SimSun"/>
              </a:rPr>
              <a:t>类不合格；</a:t>
            </a:r>
            <a:endParaRPr lang="SimSun" altLang="SimSun" sz="1000" dirty="0"/>
          </a:p>
          <a:p>
            <a:pPr marL="279400" algn="l" rtl="0" eaLnBrk="0">
              <a:lnSpc>
                <a:spcPct val="94000"/>
              </a:lnSpc>
              <a:spcBef>
                <a:spcPts val="396"/>
              </a:spcBef>
              <a:tabLst/>
            </a:pPr>
            <a:r>
              <a:rPr sz="1000" kern="0" spc="10" dirty="0">
                <a:solidFill>
                  <a:srgbClr val="000000">
                    <a:alpha val="100000"/>
                  </a:srgbClr>
                </a:solidFill>
                <a:latin typeface="Times New Roman"/>
                <a:ea typeface="Times New Roman"/>
                <a:cs typeface="Times New Roman"/>
              </a:rPr>
              <a:t>b)    </a:t>
            </a:r>
            <a:r>
              <a:rPr sz="1000" kern="0" spc="10" dirty="0">
                <a:solidFill>
                  <a:srgbClr val="000000">
                    <a:alpha val="100000"/>
                  </a:srgbClr>
                </a:solidFill>
                <a:latin typeface="SimSun"/>
                <a:ea typeface="SimSun"/>
                <a:cs typeface="SimSun"/>
              </a:rPr>
              <a:t>有两项及以上</a:t>
            </a:r>
            <a:r>
              <a:rPr sz="1000" kern="0" spc="-26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B</a:t>
            </a:r>
            <a:r>
              <a:rPr sz="1000" kern="0" spc="-8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SimSun"/>
                <a:ea typeface="SimSun"/>
                <a:cs typeface="SimSun"/>
              </a:rPr>
              <a:t>类不合格；</a:t>
            </a:r>
            <a:endParaRPr lang="SimSun" altLang="SimSun" sz="1000" dirty="0"/>
          </a:p>
          <a:p>
            <a:pPr marL="279400" algn="l" rtl="0" eaLnBrk="0">
              <a:lnSpc>
                <a:spcPts val="1599"/>
              </a:lnSpc>
              <a:tabLst/>
            </a:pPr>
            <a:r>
              <a:rPr sz="1000" kern="0" spc="10" dirty="0">
                <a:solidFill>
                  <a:srgbClr val="000000">
                    <a:alpha val="100000"/>
                  </a:srgbClr>
                </a:solidFill>
                <a:latin typeface="Times New Roman"/>
                <a:ea typeface="Times New Roman"/>
                <a:cs typeface="Times New Roman"/>
              </a:rPr>
              <a:t>c)</a:t>
            </a:r>
            <a:r>
              <a:rPr sz="1000" kern="0" spc="4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有三项及以上</a:t>
            </a:r>
            <a:r>
              <a:rPr sz="1000" kern="0" spc="10" dirty="0">
                <a:solidFill>
                  <a:srgbClr val="000000">
                    <a:alpha val="100000"/>
                  </a:srgbClr>
                </a:solidFill>
                <a:latin typeface="Times New Roman"/>
                <a:ea typeface="Times New Roman"/>
                <a:cs typeface="Times New Roman"/>
              </a:rPr>
              <a:t>C</a:t>
            </a:r>
            <a:r>
              <a:rPr sz="1000" kern="0" spc="10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类</a:t>
            </a:r>
            <a:r>
              <a:rPr sz="1000" kern="0" spc="0" dirty="0">
                <a:solidFill>
                  <a:srgbClr val="000000">
                    <a:alpha val="100000"/>
                  </a:srgbClr>
                </a:solidFill>
                <a:latin typeface="SimSun"/>
                <a:ea typeface="SimSun"/>
                <a:cs typeface="SimSun"/>
              </a:rPr>
              <a:t>不合格；</a:t>
            </a:r>
            <a:endParaRPr lang="SimSun" altLang="SimSun" sz="1000" dirty="0"/>
          </a:p>
          <a:p>
            <a:pPr marL="279400" algn="l" rtl="0" eaLnBrk="0">
              <a:lnSpc>
                <a:spcPct val="96000"/>
              </a:lnSpc>
              <a:spcBef>
                <a:spcPts val="424"/>
              </a:spcBef>
              <a:tabLst/>
            </a:pPr>
            <a:r>
              <a:rPr sz="1000" kern="0" spc="20" dirty="0">
                <a:solidFill>
                  <a:srgbClr val="000000">
                    <a:alpha val="100000"/>
                  </a:srgbClr>
                </a:solidFill>
                <a:latin typeface="Times New Roman"/>
                <a:ea typeface="Times New Roman"/>
                <a:cs typeface="Times New Roman"/>
              </a:rPr>
              <a:t>d)    </a:t>
            </a:r>
            <a:r>
              <a:rPr sz="1000" kern="0" spc="20" dirty="0">
                <a:solidFill>
                  <a:srgbClr val="000000">
                    <a:alpha val="100000"/>
                  </a:srgbClr>
                </a:solidFill>
                <a:latin typeface="SimSun"/>
                <a:ea typeface="SimSun"/>
                <a:cs typeface="SimSun"/>
              </a:rPr>
              <a:t>有一项及以上</a:t>
            </a:r>
            <a:r>
              <a:rPr sz="1000" kern="0" spc="-240" dirty="0">
                <a:solidFill>
                  <a:srgbClr val="000000">
                    <a:alpha val="100000"/>
                  </a:srgbClr>
                </a:solidFill>
                <a:latin typeface="SimSun"/>
                <a:ea typeface="SimSun"/>
                <a:cs typeface="SimSun"/>
              </a:rPr>
              <a:t> </a:t>
            </a:r>
            <a:r>
              <a:rPr sz="1000" kern="0" spc="20" dirty="0">
                <a:solidFill>
                  <a:srgbClr val="000000">
                    <a:alpha val="100000"/>
                  </a:srgbClr>
                </a:solidFill>
                <a:latin typeface="Times New Roman"/>
                <a:ea typeface="Times New Roman"/>
                <a:cs typeface="Times New Roman"/>
              </a:rPr>
              <a:t>B </a:t>
            </a:r>
            <a:r>
              <a:rPr sz="1000" kern="0" spc="20" dirty="0">
                <a:solidFill>
                  <a:srgbClr val="000000">
                    <a:alpha val="100000"/>
                  </a:srgbClr>
                </a:solidFill>
                <a:latin typeface="SimSun"/>
                <a:ea typeface="SimSun"/>
                <a:cs typeface="SimSun"/>
              </a:rPr>
              <a:t>类和两项及以上</a:t>
            </a:r>
            <a:r>
              <a:rPr sz="1000" kern="0" spc="20" dirty="0">
                <a:solidFill>
                  <a:srgbClr val="000000">
                    <a:alpha val="100000"/>
                  </a:srgbClr>
                </a:solidFill>
                <a:latin typeface="Times New Roman"/>
                <a:ea typeface="Times New Roman"/>
                <a:cs typeface="Times New Roman"/>
              </a:rPr>
              <a:t>C</a:t>
            </a:r>
            <a:r>
              <a:rPr sz="1000" kern="0" spc="90" dirty="0">
                <a:solidFill>
                  <a:srgbClr val="000000">
                    <a:alpha val="100000"/>
                  </a:srgbClr>
                </a:solidFill>
                <a:latin typeface="Times New Roman"/>
                <a:ea typeface="Times New Roman"/>
                <a:cs typeface="Times New Roman"/>
              </a:rPr>
              <a:t> </a:t>
            </a:r>
            <a:r>
              <a:rPr sz="1000" kern="0" spc="20" dirty="0">
                <a:solidFill>
                  <a:srgbClr val="000000">
                    <a:alpha val="100000"/>
                  </a:srgbClr>
                </a:solidFill>
                <a:latin typeface="SimSun"/>
                <a:ea typeface="SimSun"/>
                <a:cs typeface="SimSun"/>
              </a:rPr>
              <a:t>类不合格。</a:t>
            </a:r>
            <a:endParaRPr lang="SimSun" altLang="SimSun" sz="1000" dirty="0"/>
          </a:p>
          <a:p>
            <a:pPr algn="l" rtl="0" eaLnBrk="0">
              <a:lnSpc>
                <a:spcPct val="117000"/>
              </a:lnSpc>
              <a:tabLst/>
            </a:pPr>
            <a:endParaRPr lang="Arial" altLang="Arial" sz="400" dirty="0"/>
          </a:p>
          <a:p>
            <a:pPr marL="13970" algn="l" rtl="0" eaLnBrk="0">
              <a:lnSpc>
                <a:spcPct val="99000"/>
              </a:lnSpc>
              <a:spcBef>
                <a:spcPts val="4"/>
              </a:spcBef>
              <a:tabLst/>
            </a:pPr>
            <a:r>
              <a:rPr sz="1000" b="1" kern="0" spc="-20" dirty="0">
                <a:solidFill>
                  <a:srgbClr val="000000">
                    <a:alpha val="100000"/>
                  </a:srgbClr>
                </a:solidFill>
                <a:latin typeface="SimSun"/>
                <a:ea typeface="SimSun"/>
                <a:cs typeface="SimSun"/>
              </a:rPr>
              <a:t>7.4.3</a:t>
            </a:r>
            <a:r>
              <a:rPr sz="1000" kern="0" spc="-20" dirty="0">
                <a:solidFill>
                  <a:srgbClr val="000000">
                    <a:alpha val="100000"/>
                  </a:srgbClr>
                </a:solidFill>
                <a:latin typeface="SimSun"/>
                <a:ea typeface="SimSun"/>
                <a:cs typeface="SimSun"/>
              </a:rPr>
              <a:t>  出厂检验按</a:t>
            </a:r>
            <a:r>
              <a:rPr sz="1000" kern="0" spc="-30" dirty="0">
                <a:solidFill>
                  <a:srgbClr val="000000">
                    <a:alpha val="100000"/>
                  </a:srgbClr>
                </a:solidFill>
                <a:latin typeface="SimSun"/>
                <a:ea typeface="SimSun"/>
                <a:cs typeface="SimSun"/>
              </a:rPr>
              <a:t>企业规定，合格后方能出厂。</a:t>
            </a:r>
            <a:endParaRPr lang="SimSun" altLang="SimSun" sz="1000" dirty="0"/>
          </a:p>
        </p:txBody>
      </p:sp>
      <p:sp>
        <p:nvSpPr>
          <p:cNvPr id="178" name="textbox 178"/>
          <p:cNvSpPr/>
          <p:nvPr/>
        </p:nvSpPr>
        <p:spPr>
          <a:xfrm>
            <a:off x="776594" y="907362"/>
            <a:ext cx="4009390" cy="613409"/>
          </a:xfrm>
          <a:prstGeom prst="rect">
            <a:avLst/>
          </a:prstGeom>
        </p:spPr>
        <p:txBody>
          <a:bodyPr vert="horz" wrap="square" lIns="0" tIns="0" rIns="0" bIns="0"/>
          <a:lstStyle/>
          <a:p>
            <a:pPr algn="l" rtl="0" eaLnBrk="0">
              <a:lnSpc>
                <a:spcPct val="79789"/>
              </a:lnSpc>
              <a:tabLst/>
            </a:pPr>
            <a:endParaRPr lang="Arial" altLang="Arial" sz="100" dirty="0"/>
          </a:p>
          <a:p>
            <a:pPr marL="12700" algn="l" rtl="0" eaLnBrk="0">
              <a:lnSpc>
                <a:spcPct val="82000"/>
              </a:lnSpc>
              <a:tabLst/>
            </a:pPr>
            <a:r>
              <a:rPr sz="1000" b="1" kern="0" spc="0" dirty="0">
                <a:solidFill>
                  <a:srgbClr val="000000">
                    <a:alpha val="100000"/>
                  </a:srgbClr>
                </a:solidFill>
                <a:latin typeface="SimSun"/>
                <a:ea typeface="SimSun"/>
                <a:cs typeface="SimSun"/>
              </a:rPr>
              <a:t>GB</a:t>
            </a:r>
            <a:r>
              <a:rPr sz="1000" kern="0" spc="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17565—2022</a:t>
            </a:r>
            <a:endParaRPr lang="SimSun" altLang="SimSun" sz="1000" dirty="0"/>
          </a:p>
          <a:p>
            <a:pPr algn="l" rtl="0" eaLnBrk="0">
              <a:lnSpc>
                <a:spcPct val="179000"/>
              </a:lnSpc>
              <a:tabLst/>
            </a:pPr>
            <a:endParaRPr lang="Arial" altLang="Arial" sz="1000" dirty="0"/>
          </a:p>
          <a:p>
            <a:pPr algn="l" rtl="0" eaLnBrk="0">
              <a:lnSpc>
                <a:spcPct val="125000"/>
              </a:lnSpc>
              <a:tabLst/>
            </a:pPr>
            <a:endParaRPr lang="Arial" altLang="Arial" sz="200" dirty="0"/>
          </a:p>
          <a:p>
            <a:pPr algn="r" rtl="0" eaLnBrk="0">
              <a:lnSpc>
                <a:spcPct val="100000"/>
              </a:lnSpc>
              <a:spcBef>
                <a:spcPts val="2"/>
              </a:spcBef>
              <a:tabLst/>
            </a:pPr>
            <a:r>
              <a:rPr sz="1000" b="1" kern="0" spc="40" dirty="0">
                <a:solidFill>
                  <a:srgbClr val="000000">
                    <a:alpha val="100000"/>
                  </a:srgbClr>
                </a:solidFill>
                <a:latin typeface="SimHei"/>
                <a:ea typeface="SimHei"/>
                <a:cs typeface="SimHei"/>
              </a:rPr>
              <a:t>表6</a:t>
            </a:r>
            <a:r>
              <a:rPr sz="1000" kern="0" spc="40" dirty="0">
                <a:solidFill>
                  <a:srgbClr val="000000">
                    <a:alpha val="100000"/>
                  </a:srgbClr>
                </a:solidFill>
                <a:latin typeface="SimHei"/>
                <a:ea typeface="SimHei"/>
                <a:cs typeface="SimHei"/>
              </a:rPr>
              <a:t>  </a:t>
            </a:r>
            <a:r>
              <a:rPr sz="1000" b="1" kern="0" spc="40" dirty="0">
                <a:solidFill>
                  <a:srgbClr val="000000">
                    <a:alpha val="100000"/>
                  </a:srgbClr>
                </a:solidFill>
                <a:latin typeface="SimHei"/>
                <a:ea typeface="SimHei"/>
                <a:cs typeface="SimHei"/>
              </a:rPr>
              <a:t>型式检验、出厂检验项目</a:t>
            </a:r>
            <a:r>
              <a:rPr sz="1000" kern="0" spc="40" dirty="0">
                <a:solidFill>
                  <a:srgbClr val="000000">
                    <a:alpha val="100000"/>
                  </a:srgbClr>
                </a:solidFill>
                <a:latin typeface="SimSun"/>
                <a:ea typeface="SimSun"/>
                <a:cs typeface="SimSun"/>
              </a:rPr>
              <a:t>(续)</a:t>
            </a:r>
            <a:endParaRPr lang="SimSun" altLang="SimSun" sz="1000" dirty="0"/>
          </a:p>
        </p:txBody>
      </p:sp>
      <p:sp>
        <p:nvSpPr>
          <p:cNvPr id="180" name="textbox 180"/>
          <p:cNvSpPr/>
          <p:nvPr/>
        </p:nvSpPr>
        <p:spPr>
          <a:xfrm>
            <a:off x="946144" y="9873215"/>
            <a:ext cx="99060" cy="102235"/>
          </a:xfrm>
          <a:prstGeom prst="rect">
            <a:avLst/>
          </a:prstGeom>
        </p:spPr>
        <p:txBody>
          <a:bodyPr vert="horz" wrap="square" lIns="0" tIns="0" rIns="0" bIns="0"/>
          <a:lstStyle/>
          <a:p>
            <a:pPr algn="l" rtl="0" eaLnBrk="0">
              <a:lnSpc>
                <a:spcPct val="80825"/>
              </a:lnSpc>
              <a:tabLst/>
            </a:pPr>
            <a:endParaRPr lang="Arial" altLang="Arial" sz="100" dirty="0"/>
          </a:p>
          <a:p>
            <a:pPr marL="12700" algn="l" rtl="0" eaLnBrk="0">
              <a:lnSpc>
                <a:spcPct val="84000"/>
              </a:lnSpc>
              <a:tabLst/>
            </a:pPr>
            <a:r>
              <a:rPr sz="600" kern="0" spc="-20" dirty="0">
                <a:solidFill>
                  <a:srgbClr val="000000">
                    <a:alpha val="100000"/>
                  </a:srgbClr>
                </a:solidFill>
                <a:latin typeface="SimSun"/>
                <a:ea typeface="SimSun"/>
                <a:cs typeface="SimSun"/>
              </a:rPr>
              <a:t>16</a:t>
            </a:r>
            <a:endParaRPr lang="SimSun" altLang="SimSun" sz="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2" name="picture 182"/>
          <p:cNvPicPr>
            <a:picLocks noChangeAspect="1"/>
          </p:cNvPicPr>
          <p:nvPr/>
        </p:nvPicPr>
        <p:blipFill>
          <a:blip r:embed="rId2"/>
          <a:stretch>
            <a:fillRect/>
          </a:stretch>
        </p:blipFill>
        <p:spPr>
          <a:xfrm rot="21600000">
            <a:off x="4000486" y="3067081"/>
            <a:ext cx="2654295" cy="3054356"/>
          </a:xfrm>
          <a:prstGeom prst="rect">
            <a:avLst/>
          </a:prstGeom>
        </p:spPr>
      </p:pic>
      <p:sp>
        <p:nvSpPr>
          <p:cNvPr id="184" name="textbox 184"/>
          <p:cNvSpPr/>
          <p:nvPr/>
        </p:nvSpPr>
        <p:spPr>
          <a:xfrm>
            <a:off x="895364" y="1558518"/>
            <a:ext cx="5867400" cy="1344294"/>
          </a:xfrm>
          <a:prstGeom prst="rect">
            <a:avLst/>
          </a:prstGeom>
        </p:spPr>
        <p:txBody>
          <a:bodyPr vert="horz" wrap="square" lIns="0" tIns="0" rIns="0" bIns="0"/>
          <a:lstStyle/>
          <a:p>
            <a:pPr algn="l" rtl="0" eaLnBrk="0">
              <a:lnSpc>
                <a:spcPct val="85960"/>
              </a:lnSpc>
              <a:tabLst/>
            </a:pPr>
            <a:endParaRPr lang="Arial" altLang="Arial" sz="100" dirty="0"/>
          </a:p>
          <a:p>
            <a:pPr marL="2623820" algn="l" rtl="0" eaLnBrk="0">
              <a:lnSpc>
                <a:spcPct val="89000"/>
              </a:lnSpc>
              <a:tabLst/>
            </a:pPr>
            <a:r>
              <a:rPr sz="900" b="1" kern="0" spc="-10" dirty="0">
                <a:solidFill>
                  <a:srgbClr val="000000">
                    <a:alpha val="100000"/>
                  </a:srgbClr>
                </a:solidFill>
                <a:latin typeface="SimHei"/>
                <a:ea typeface="SimHei"/>
                <a:cs typeface="SimHei"/>
              </a:rPr>
              <a:t>附</a:t>
            </a:r>
            <a:r>
              <a:rPr sz="900" kern="0" spc="90" dirty="0">
                <a:solidFill>
                  <a:srgbClr val="000000">
                    <a:alpha val="100000"/>
                  </a:srgbClr>
                </a:solidFill>
                <a:latin typeface="SimHei"/>
                <a:ea typeface="SimHei"/>
                <a:cs typeface="SimHei"/>
              </a:rPr>
              <a:t>  </a:t>
            </a:r>
            <a:r>
              <a:rPr sz="900" b="1" kern="0" spc="-10" dirty="0">
                <a:solidFill>
                  <a:srgbClr val="000000">
                    <a:alpha val="100000"/>
                  </a:srgbClr>
                </a:solidFill>
                <a:latin typeface="SimHei"/>
                <a:ea typeface="SimHei"/>
                <a:cs typeface="SimHei"/>
              </a:rPr>
              <a:t>录</a:t>
            </a:r>
            <a:r>
              <a:rPr sz="900" kern="0" spc="110" dirty="0">
                <a:solidFill>
                  <a:srgbClr val="000000">
                    <a:alpha val="100000"/>
                  </a:srgbClr>
                </a:solidFill>
                <a:latin typeface="SimHei"/>
                <a:ea typeface="SimHei"/>
                <a:cs typeface="SimHei"/>
              </a:rPr>
              <a:t>  </a:t>
            </a:r>
            <a:r>
              <a:rPr sz="900" b="1" kern="0" spc="-10" dirty="0">
                <a:solidFill>
                  <a:srgbClr val="000000">
                    <a:alpha val="100000"/>
                  </a:srgbClr>
                </a:solidFill>
                <a:latin typeface="Times New Roman"/>
                <a:ea typeface="Times New Roman"/>
                <a:cs typeface="Times New Roman"/>
              </a:rPr>
              <a:t>A</a:t>
            </a:r>
            <a:endParaRPr lang="Times New Roman" altLang="Times New Roman" sz="900" dirty="0"/>
          </a:p>
          <a:p>
            <a:pPr marL="2668270" algn="l" rtl="0" eaLnBrk="0">
              <a:lnSpc>
                <a:spcPts val="1606"/>
              </a:lnSpc>
              <a:tabLst/>
            </a:pPr>
            <a:r>
              <a:rPr sz="900" b="1" kern="0" spc="110" dirty="0">
                <a:solidFill>
                  <a:srgbClr val="000000">
                    <a:alpha val="100000"/>
                  </a:srgbClr>
                </a:solidFill>
                <a:latin typeface="SimHei"/>
                <a:ea typeface="SimHei"/>
                <a:cs typeface="SimHei"/>
              </a:rPr>
              <a:t>(规范性)</a:t>
            </a:r>
            <a:endParaRPr lang="SimHei" altLang="SimHei" sz="900" dirty="0"/>
          </a:p>
          <a:p>
            <a:pPr marL="2007870" algn="l" rtl="0" eaLnBrk="0">
              <a:lnSpc>
                <a:spcPct val="100000"/>
              </a:lnSpc>
              <a:spcBef>
                <a:spcPts val="577"/>
              </a:spcBef>
              <a:tabLst/>
            </a:pPr>
            <a:r>
              <a:rPr sz="900" b="1" kern="0" spc="130" dirty="0">
                <a:solidFill>
                  <a:srgbClr val="000000">
                    <a:alpha val="100000"/>
                  </a:srgbClr>
                </a:solidFill>
                <a:latin typeface="SimHei"/>
                <a:ea typeface="SimHei"/>
                <a:cs typeface="SimHei"/>
              </a:rPr>
              <a:t>通用型锁具分类及相关尺寸要求</a:t>
            </a:r>
            <a:endParaRPr lang="SimHei" altLang="SimHei" sz="900" dirty="0"/>
          </a:p>
          <a:p>
            <a:pPr algn="r" rtl="0" eaLnBrk="0">
              <a:lnSpc>
                <a:spcPct val="88000"/>
              </a:lnSpc>
              <a:spcBef>
                <a:spcPts val="1334"/>
              </a:spcBef>
              <a:tabLst/>
            </a:pPr>
            <a:r>
              <a:rPr sz="900" kern="0" spc="130" dirty="0">
                <a:solidFill>
                  <a:srgbClr val="000000">
                    <a:alpha val="100000"/>
                  </a:srgbClr>
                </a:solidFill>
                <a:latin typeface="SimSun"/>
                <a:ea typeface="SimSun"/>
                <a:cs typeface="SimSun"/>
              </a:rPr>
              <a:t>通用型锁具按照外观分为</a:t>
            </a:r>
            <a:r>
              <a:rPr sz="900" kern="0" spc="-210" dirty="0">
                <a:solidFill>
                  <a:srgbClr val="000000">
                    <a:alpha val="100000"/>
                  </a:srgbClr>
                </a:solidFill>
                <a:latin typeface="SimSun"/>
                <a:ea typeface="SimSun"/>
                <a:cs typeface="SimSun"/>
              </a:rPr>
              <a:t> </a:t>
            </a:r>
            <a:r>
              <a:rPr sz="900" kern="0" spc="130" dirty="0">
                <a:solidFill>
                  <a:srgbClr val="000000">
                    <a:alpha val="100000"/>
                  </a:srgbClr>
                </a:solidFill>
                <a:latin typeface="Times New Roman"/>
                <a:ea typeface="Times New Roman"/>
                <a:cs typeface="Times New Roman"/>
              </a:rPr>
              <a:t>A</a:t>
            </a:r>
            <a:r>
              <a:rPr sz="900" kern="0" spc="-130" dirty="0">
                <a:solidFill>
                  <a:srgbClr val="000000">
                    <a:alpha val="100000"/>
                  </a:srgbClr>
                </a:solidFill>
                <a:latin typeface="Times New Roman"/>
                <a:ea typeface="Times New Roman"/>
                <a:cs typeface="Times New Roman"/>
              </a:rPr>
              <a:t> </a:t>
            </a:r>
            <a:r>
              <a:rPr sz="900" kern="0" spc="130" dirty="0">
                <a:solidFill>
                  <a:srgbClr val="000000">
                    <a:alpha val="100000"/>
                  </a:srgbClr>
                </a:solidFill>
                <a:latin typeface="SimSun"/>
                <a:ea typeface="SimSun"/>
                <a:cs typeface="SimSun"/>
              </a:rPr>
              <a:t>、</a:t>
            </a:r>
            <a:r>
              <a:rPr sz="900" kern="0" spc="130" dirty="0">
                <a:solidFill>
                  <a:srgbClr val="000000">
                    <a:alpha val="100000"/>
                  </a:srgbClr>
                </a:solidFill>
                <a:latin typeface="Times New Roman"/>
                <a:ea typeface="Times New Roman"/>
                <a:cs typeface="Times New Roman"/>
              </a:rPr>
              <a:t>B</a:t>
            </a:r>
            <a:r>
              <a:rPr sz="900" kern="0" spc="130" dirty="0">
                <a:solidFill>
                  <a:srgbClr val="000000">
                    <a:alpha val="100000"/>
                  </a:srgbClr>
                </a:solidFill>
                <a:latin typeface="SimSun"/>
                <a:ea typeface="SimSun"/>
                <a:cs typeface="SimSun"/>
              </a:rPr>
              <a:t>两种类型，按照</a:t>
            </a:r>
            <a:r>
              <a:rPr sz="900" kern="0" spc="120" dirty="0">
                <a:solidFill>
                  <a:srgbClr val="000000">
                    <a:alpha val="100000"/>
                  </a:srgbClr>
                </a:solidFill>
                <a:latin typeface="SimSun"/>
                <a:ea typeface="SimSun"/>
                <a:cs typeface="SimSun"/>
              </a:rPr>
              <a:t>锁边距(门边距)和锁舌面板宽度尺寸的不同划分为</a:t>
            </a:r>
            <a:endParaRPr lang="SimSun" altLang="SimSun" sz="900" dirty="0"/>
          </a:p>
          <a:p>
            <a:pPr marL="12700" algn="l" rtl="0" eaLnBrk="0">
              <a:lnSpc>
                <a:spcPct val="179000"/>
              </a:lnSpc>
              <a:spcBef>
                <a:spcPts val="5"/>
              </a:spcBef>
              <a:tabLst/>
            </a:pPr>
            <a:r>
              <a:rPr sz="900" kern="0" spc="80" dirty="0">
                <a:solidFill>
                  <a:srgbClr val="000000">
                    <a:alpha val="100000"/>
                  </a:srgbClr>
                </a:solidFill>
                <a:latin typeface="SimSun"/>
                <a:ea typeface="SimSun"/>
                <a:cs typeface="SimSun"/>
              </a:rPr>
              <a:t>A6024、A6030、B60</a:t>
            </a:r>
            <a:r>
              <a:rPr sz="900" kern="0" spc="70" dirty="0">
                <a:solidFill>
                  <a:srgbClr val="000000">
                    <a:alpha val="100000"/>
                  </a:srgbClr>
                </a:solidFill>
                <a:latin typeface="SimSun"/>
                <a:ea typeface="SimSun"/>
                <a:cs typeface="SimSun"/>
              </a:rPr>
              <a:t>35、B6040、B7035、B7040 六个规格，各规格型号锁体的外形和尺寸应符合图</a:t>
            </a:r>
            <a:r>
              <a:rPr sz="900" kern="0" spc="-230" dirty="0">
                <a:solidFill>
                  <a:srgbClr val="000000">
                    <a:alpha val="100000"/>
                  </a:srgbClr>
                </a:solidFill>
                <a:latin typeface="SimSun"/>
                <a:ea typeface="SimSun"/>
                <a:cs typeface="SimSun"/>
              </a:rPr>
              <a:t> </a:t>
            </a:r>
            <a:r>
              <a:rPr sz="900" kern="0" spc="70" dirty="0">
                <a:solidFill>
                  <a:srgbClr val="000000">
                    <a:alpha val="100000"/>
                  </a:srgbClr>
                </a:solidFill>
                <a:latin typeface="Times New Roman"/>
                <a:ea typeface="Times New Roman"/>
                <a:cs typeface="Times New Roman"/>
              </a:rPr>
              <a:t>A.1</a:t>
            </a:r>
            <a:r>
              <a:rPr sz="900" kern="0" spc="100" dirty="0">
                <a:solidFill>
                  <a:srgbClr val="000000">
                    <a:alpha val="100000"/>
                  </a:srgbClr>
                </a:solidFill>
                <a:latin typeface="Times New Roman"/>
                <a:ea typeface="Times New Roman"/>
                <a:cs typeface="Times New Roman"/>
              </a:rPr>
              <a:t>  </a:t>
            </a:r>
            <a:r>
              <a:rPr sz="900" kern="0" spc="70" dirty="0">
                <a:solidFill>
                  <a:srgbClr val="000000">
                    <a:alpha val="100000"/>
                  </a:srgbClr>
                </a:solidFill>
                <a:latin typeface="SimSun"/>
                <a:ea typeface="SimSun"/>
                <a:cs typeface="SimSun"/>
              </a:rPr>
              <a:t>和</a:t>
            </a:r>
            <a:r>
              <a:rPr sz="900" kern="0" spc="0" dirty="0">
                <a:solidFill>
                  <a:srgbClr val="000000">
                    <a:alpha val="100000"/>
                  </a:srgbClr>
                </a:solidFill>
                <a:latin typeface="SimSun"/>
                <a:ea typeface="SimSun"/>
                <a:cs typeface="SimSun"/>
              </a:rPr>
              <a:t> </a:t>
            </a:r>
            <a:r>
              <a:rPr sz="900" kern="0" spc="90" dirty="0">
                <a:solidFill>
                  <a:srgbClr val="000000">
                    <a:alpha val="100000"/>
                  </a:srgbClr>
                </a:solidFill>
                <a:latin typeface="SimSun"/>
                <a:ea typeface="SimSun"/>
                <a:cs typeface="SimSun"/>
              </a:rPr>
              <a:t>表</a:t>
            </a:r>
            <a:r>
              <a:rPr sz="900" kern="0" spc="-50" dirty="0">
                <a:solidFill>
                  <a:srgbClr val="000000">
                    <a:alpha val="100000"/>
                  </a:srgbClr>
                </a:solidFill>
                <a:latin typeface="SimSun"/>
                <a:ea typeface="SimSun"/>
                <a:cs typeface="SimSun"/>
              </a:rPr>
              <a:t> </a:t>
            </a:r>
            <a:r>
              <a:rPr sz="900" kern="0" spc="90" dirty="0">
                <a:solidFill>
                  <a:srgbClr val="000000">
                    <a:alpha val="100000"/>
                  </a:srgbClr>
                </a:solidFill>
                <a:latin typeface="Times New Roman"/>
                <a:ea typeface="Times New Roman"/>
                <a:cs typeface="Times New Roman"/>
              </a:rPr>
              <a:t>A.1</a:t>
            </a:r>
            <a:r>
              <a:rPr sz="900" kern="0" spc="0" dirty="0">
                <a:solidFill>
                  <a:srgbClr val="000000">
                    <a:alpha val="100000"/>
                  </a:srgbClr>
                </a:solidFill>
                <a:latin typeface="Times New Roman"/>
                <a:ea typeface="Times New Roman"/>
                <a:cs typeface="Times New Roman"/>
              </a:rPr>
              <a:t>  </a:t>
            </a:r>
            <a:r>
              <a:rPr sz="900" kern="0" spc="90" dirty="0">
                <a:solidFill>
                  <a:srgbClr val="000000">
                    <a:alpha val="100000"/>
                  </a:srgbClr>
                </a:solidFill>
                <a:latin typeface="SimSun"/>
                <a:ea typeface="SimSun"/>
                <a:cs typeface="SimSun"/>
              </a:rPr>
              <a:t>的规定；通用</a:t>
            </a:r>
            <a:r>
              <a:rPr sz="900" kern="0" spc="80" dirty="0">
                <a:solidFill>
                  <a:srgbClr val="000000">
                    <a:alpha val="100000"/>
                  </a:srgbClr>
                </a:solidFill>
                <a:latin typeface="SimSun"/>
                <a:ea typeface="SimSun"/>
                <a:cs typeface="SimSun"/>
              </a:rPr>
              <a:t>型锁具的锁芯为葫芦形拨叉锁芯，外形和尺寸应符合图</a:t>
            </a:r>
            <a:r>
              <a:rPr sz="900" kern="0" spc="-220" dirty="0">
                <a:solidFill>
                  <a:srgbClr val="000000">
                    <a:alpha val="100000"/>
                  </a:srgbClr>
                </a:solidFill>
                <a:latin typeface="SimSun"/>
                <a:ea typeface="SimSun"/>
                <a:cs typeface="SimSun"/>
              </a:rPr>
              <a:t> </a:t>
            </a:r>
            <a:r>
              <a:rPr sz="900" kern="0" spc="80" dirty="0">
                <a:solidFill>
                  <a:srgbClr val="000000">
                    <a:alpha val="100000"/>
                  </a:srgbClr>
                </a:solidFill>
                <a:latin typeface="Times New Roman"/>
                <a:ea typeface="Times New Roman"/>
                <a:cs typeface="Times New Roman"/>
              </a:rPr>
              <a:t>A.2  </a:t>
            </a:r>
            <a:r>
              <a:rPr sz="900" kern="0" spc="80" dirty="0">
                <a:solidFill>
                  <a:srgbClr val="000000">
                    <a:alpha val="100000"/>
                  </a:srgbClr>
                </a:solidFill>
                <a:latin typeface="SimSun"/>
                <a:ea typeface="SimSun"/>
                <a:cs typeface="SimSun"/>
              </a:rPr>
              <a:t>和</a:t>
            </a:r>
            <a:r>
              <a:rPr sz="900" kern="0" spc="-180" dirty="0">
                <a:solidFill>
                  <a:srgbClr val="000000">
                    <a:alpha val="100000"/>
                  </a:srgbClr>
                </a:solidFill>
                <a:latin typeface="SimSun"/>
                <a:ea typeface="SimSun"/>
                <a:cs typeface="SimSun"/>
              </a:rPr>
              <a:t> </a:t>
            </a:r>
            <a:r>
              <a:rPr sz="900" kern="0" spc="80" dirty="0">
                <a:solidFill>
                  <a:srgbClr val="000000">
                    <a:alpha val="100000"/>
                  </a:srgbClr>
                </a:solidFill>
                <a:latin typeface="SimSun"/>
                <a:ea typeface="SimSun"/>
                <a:cs typeface="SimSun"/>
              </a:rPr>
              <a:t>表</a:t>
            </a:r>
            <a:r>
              <a:rPr sz="900" kern="0" spc="-90" dirty="0">
                <a:solidFill>
                  <a:srgbClr val="000000">
                    <a:alpha val="100000"/>
                  </a:srgbClr>
                </a:solidFill>
                <a:latin typeface="SimSun"/>
                <a:ea typeface="SimSun"/>
                <a:cs typeface="SimSun"/>
              </a:rPr>
              <a:t> </a:t>
            </a:r>
            <a:r>
              <a:rPr sz="900" kern="0" spc="80" dirty="0">
                <a:solidFill>
                  <a:srgbClr val="000000">
                    <a:alpha val="100000"/>
                  </a:srgbClr>
                </a:solidFill>
                <a:latin typeface="Times New Roman"/>
                <a:ea typeface="Times New Roman"/>
                <a:cs typeface="Times New Roman"/>
              </a:rPr>
              <a:t>A.2</a:t>
            </a:r>
            <a:r>
              <a:rPr sz="900" kern="0" spc="0" dirty="0">
                <a:solidFill>
                  <a:srgbClr val="000000">
                    <a:alpha val="100000"/>
                  </a:srgbClr>
                </a:solidFill>
                <a:latin typeface="Times New Roman"/>
                <a:ea typeface="Times New Roman"/>
                <a:cs typeface="Times New Roman"/>
              </a:rPr>
              <a:t>  </a:t>
            </a:r>
            <a:r>
              <a:rPr sz="900" kern="0" spc="80" dirty="0">
                <a:solidFill>
                  <a:srgbClr val="000000">
                    <a:alpha val="100000"/>
                  </a:srgbClr>
                </a:solidFill>
                <a:latin typeface="SimSun"/>
                <a:ea typeface="SimSun"/>
                <a:cs typeface="SimSun"/>
              </a:rPr>
              <a:t>的规定。</a:t>
            </a:r>
            <a:endParaRPr lang="SimSun" altLang="SimSun" sz="900" dirty="0"/>
          </a:p>
        </p:txBody>
      </p:sp>
      <p:pic>
        <p:nvPicPr>
          <p:cNvPr id="186" name="picture 186"/>
          <p:cNvPicPr>
            <a:picLocks noChangeAspect="1"/>
          </p:cNvPicPr>
          <p:nvPr/>
        </p:nvPicPr>
        <p:blipFill>
          <a:blip r:embed="rId3"/>
          <a:stretch>
            <a:fillRect/>
          </a:stretch>
        </p:blipFill>
        <p:spPr>
          <a:xfrm rot="21600000">
            <a:off x="990581" y="3289289"/>
            <a:ext cx="1892298" cy="2603522"/>
          </a:xfrm>
          <a:prstGeom prst="rect">
            <a:avLst/>
          </a:prstGeom>
        </p:spPr>
      </p:pic>
      <p:sp>
        <p:nvSpPr>
          <p:cNvPr id="188" name="textbox 188"/>
          <p:cNvSpPr/>
          <p:nvPr/>
        </p:nvSpPr>
        <p:spPr>
          <a:xfrm>
            <a:off x="3689380" y="6165229"/>
            <a:ext cx="2531110" cy="1888489"/>
          </a:xfrm>
          <a:prstGeom prst="rect">
            <a:avLst/>
          </a:prstGeom>
        </p:spPr>
        <p:txBody>
          <a:bodyPr vert="horz" wrap="square" lIns="0" tIns="0" rIns="0" bIns="0"/>
          <a:lstStyle/>
          <a:p>
            <a:pPr algn="l" rtl="0" eaLnBrk="0">
              <a:lnSpc>
                <a:spcPct val="86843"/>
              </a:lnSpc>
              <a:tabLst/>
            </a:pPr>
            <a:endParaRPr lang="Arial" altLang="Arial" sz="100" dirty="0"/>
          </a:p>
          <a:p>
            <a:pPr marL="1504314" algn="l" rtl="0" eaLnBrk="0">
              <a:lnSpc>
                <a:spcPct val="96000"/>
              </a:lnSpc>
              <a:tabLst/>
            </a:pPr>
            <a:r>
              <a:rPr sz="900" b="1" kern="0" spc="20" dirty="0">
                <a:solidFill>
                  <a:srgbClr val="000000">
                    <a:alpha val="100000"/>
                  </a:srgbClr>
                </a:solidFill>
                <a:latin typeface="Times New Roman"/>
                <a:ea typeface="Times New Roman"/>
                <a:cs typeface="Times New Roman"/>
              </a:rPr>
              <a:t>b)    B</a:t>
            </a:r>
            <a:r>
              <a:rPr sz="900" b="1" kern="0" spc="20" dirty="0">
                <a:solidFill>
                  <a:srgbClr val="000000">
                    <a:alpha val="100000"/>
                  </a:srgbClr>
                </a:solidFill>
                <a:latin typeface="FangSong"/>
                <a:ea typeface="FangSong"/>
                <a:cs typeface="FangSong"/>
              </a:rPr>
              <a:t>型</a:t>
            </a:r>
            <a:endParaRPr lang="FangSong" altLang="FangSong" sz="900" dirty="0"/>
          </a:p>
          <a:p>
            <a:pPr algn="l" rtl="0" eaLnBrk="0">
              <a:lnSpc>
                <a:spcPct val="173000"/>
              </a:lnSpc>
              <a:tabLst/>
            </a:pPr>
            <a:endParaRPr lang="Arial" altLang="Arial" sz="1000" dirty="0"/>
          </a:p>
          <a:p>
            <a:pPr marL="12700" algn="l" rtl="0" eaLnBrk="0">
              <a:lnSpc>
                <a:spcPct val="96000"/>
              </a:lnSpc>
              <a:spcBef>
                <a:spcPts val="273"/>
              </a:spcBef>
              <a:tabLst/>
            </a:pPr>
            <a:r>
              <a:rPr sz="900" kern="0" spc="-30" dirty="0">
                <a:solidFill>
                  <a:srgbClr val="000000">
                    <a:alpha val="100000"/>
                  </a:srgbClr>
                </a:solidFill>
                <a:latin typeface="Times New Roman"/>
                <a:ea typeface="Times New Roman"/>
                <a:cs typeface="Times New Roman"/>
              </a:rPr>
              <a:t>g—— </a:t>
            </a:r>
            <a:r>
              <a:rPr sz="900" kern="0" spc="-30" dirty="0">
                <a:solidFill>
                  <a:srgbClr val="000000">
                    <a:alpha val="100000"/>
                  </a:srgbClr>
                </a:solidFill>
                <a:latin typeface="SimSun"/>
                <a:ea typeface="SimSun"/>
                <a:cs typeface="SimSun"/>
              </a:rPr>
              <a:t>执手孔到锁体中心的距离；</a:t>
            </a:r>
            <a:endParaRPr lang="SimSun" altLang="SimSun" sz="900" dirty="0"/>
          </a:p>
          <a:p>
            <a:pPr marL="12700" algn="l" rtl="0" eaLnBrk="0">
              <a:lnSpc>
                <a:spcPct val="129000"/>
              </a:lnSpc>
              <a:spcBef>
                <a:spcPts val="711"/>
              </a:spcBef>
              <a:tabLst/>
            </a:pPr>
            <a:r>
              <a:rPr sz="900" kern="0" spc="-10" dirty="0">
                <a:solidFill>
                  <a:srgbClr val="000000">
                    <a:alpha val="100000"/>
                  </a:srgbClr>
                </a:solidFill>
                <a:latin typeface="Times New Roman"/>
                <a:ea typeface="Times New Roman"/>
                <a:cs typeface="Times New Roman"/>
              </a:rPr>
              <a:t>h—— </a:t>
            </a:r>
            <a:r>
              <a:rPr sz="900" kern="0" spc="-10" dirty="0">
                <a:solidFill>
                  <a:srgbClr val="000000">
                    <a:alpha val="100000"/>
                  </a:srgbClr>
                </a:solidFill>
                <a:latin typeface="SimSun"/>
                <a:ea typeface="SimSun"/>
                <a:cs typeface="SimSun"/>
              </a:rPr>
              <a:t>锁芯孔两边固定孔</a:t>
            </a:r>
            <a:r>
              <a:rPr sz="900" kern="0" spc="-20" dirty="0">
                <a:solidFill>
                  <a:srgbClr val="000000">
                    <a:alpha val="100000"/>
                  </a:srgbClr>
                </a:solidFill>
                <a:latin typeface="SimSun"/>
                <a:ea typeface="SimSun"/>
                <a:cs typeface="SimSun"/>
              </a:rPr>
              <a:t>到锁芯孔大圆的中心距；</a:t>
            </a:r>
            <a:r>
              <a:rPr sz="900" kern="0" spc="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i——</a:t>
            </a:r>
            <a:r>
              <a:rPr sz="900" kern="0" spc="17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SimSun"/>
                <a:ea typeface="SimSun"/>
                <a:cs typeface="SimSun"/>
              </a:rPr>
              <a:t>锁芯孔两边固定孔中心距</a:t>
            </a:r>
            <a:r>
              <a:rPr sz="900" kern="0" spc="-10" dirty="0">
                <a:solidFill>
                  <a:srgbClr val="000000">
                    <a:alpha val="100000"/>
                  </a:srgbClr>
                </a:solidFill>
                <a:latin typeface="SimSun"/>
                <a:ea typeface="SimSun"/>
                <a:cs typeface="SimSun"/>
              </a:rPr>
              <a:t>；</a:t>
            </a:r>
            <a:endParaRPr lang="SimSun" altLang="SimSun" sz="900" dirty="0"/>
          </a:p>
          <a:p>
            <a:pPr marL="12700" algn="l" rtl="0" eaLnBrk="0">
              <a:lnSpc>
                <a:spcPct val="94000"/>
              </a:lnSpc>
              <a:spcBef>
                <a:spcPts val="516"/>
              </a:spcBef>
              <a:tabLst/>
            </a:pPr>
            <a:r>
              <a:rPr sz="900" kern="0" spc="-30" dirty="0">
                <a:solidFill>
                  <a:srgbClr val="000000">
                    <a:alpha val="100000"/>
                  </a:srgbClr>
                </a:solidFill>
                <a:latin typeface="Times New Roman"/>
                <a:ea typeface="Times New Roman"/>
                <a:cs typeface="Times New Roman"/>
              </a:rPr>
              <a:t>j——</a:t>
            </a:r>
            <a:r>
              <a:rPr sz="900" kern="0" spc="250" dirty="0">
                <a:solidFill>
                  <a:srgbClr val="000000">
                    <a:alpha val="100000"/>
                  </a:srgbClr>
                </a:solidFill>
                <a:latin typeface="Times New Roman"/>
                <a:ea typeface="Times New Roman"/>
                <a:cs typeface="Times New Roman"/>
              </a:rPr>
              <a:t> </a:t>
            </a:r>
            <a:r>
              <a:rPr sz="900" kern="0" spc="-30" dirty="0">
                <a:solidFill>
                  <a:srgbClr val="000000">
                    <a:alpha val="100000"/>
                  </a:srgbClr>
                </a:solidFill>
                <a:latin typeface="SimSun"/>
                <a:ea typeface="SimSun"/>
                <a:cs typeface="SimSun"/>
              </a:rPr>
              <a:t>天地钩缩回状态总长；</a:t>
            </a:r>
            <a:endParaRPr lang="SimSun" altLang="SimSun" sz="900" dirty="0"/>
          </a:p>
          <a:p>
            <a:pPr marL="12700" algn="l" rtl="0" eaLnBrk="0">
              <a:lnSpc>
                <a:spcPts val="1740"/>
              </a:lnSpc>
              <a:tabLst/>
            </a:pPr>
            <a:r>
              <a:rPr sz="900" kern="0" spc="-40" dirty="0">
                <a:solidFill>
                  <a:srgbClr val="000000">
                    <a:alpha val="100000"/>
                  </a:srgbClr>
                </a:solidFill>
                <a:latin typeface="Times New Roman"/>
                <a:ea typeface="Times New Roman"/>
                <a:cs typeface="Times New Roman"/>
              </a:rPr>
              <a:t>k ——</a:t>
            </a:r>
            <a:r>
              <a:rPr sz="900" kern="0" spc="-40" dirty="0">
                <a:solidFill>
                  <a:srgbClr val="000000">
                    <a:alpha val="100000"/>
                  </a:srgbClr>
                </a:solidFill>
                <a:latin typeface="SimSun"/>
                <a:ea typeface="SimSun"/>
                <a:cs typeface="SimSun"/>
              </a:rPr>
              <a:t>天地钩行程；</a:t>
            </a:r>
            <a:endParaRPr lang="SimSun" altLang="SimSun" sz="900" dirty="0"/>
          </a:p>
          <a:p>
            <a:pPr algn="l" rtl="0" eaLnBrk="0">
              <a:lnSpc>
                <a:spcPct val="117000"/>
              </a:lnSpc>
              <a:tabLst/>
            </a:pPr>
            <a:endParaRPr lang="Arial" altLang="Arial" sz="500" dirty="0"/>
          </a:p>
          <a:p>
            <a:pPr marL="12700" algn="l" rtl="0" eaLnBrk="0">
              <a:lnSpc>
                <a:spcPct val="128000"/>
              </a:lnSpc>
              <a:spcBef>
                <a:spcPts val="5"/>
              </a:spcBef>
              <a:tabLst/>
            </a:pPr>
            <a:r>
              <a:rPr sz="900" kern="0" spc="-20" dirty="0">
                <a:solidFill>
                  <a:srgbClr val="000000">
                    <a:alpha val="100000"/>
                  </a:srgbClr>
                </a:solidFill>
                <a:latin typeface="Times New Roman"/>
                <a:ea typeface="Times New Roman"/>
                <a:cs typeface="Times New Roman"/>
              </a:rPr>
              <a:t>l——</a:t>
            </a:r>
            <a:r>
              <a:rPr sz="900" kern="0" spc="170" dirty="0">
                <a:solidFill>
                  <a:srgbClr val="000000">
                    <a:alpha val="100000"/>
                  </a:srgbClr>
                </a:solidFill>
                <a:latin typeface="Times New Roman"/>
                <a:ea typeface="Times New Roman"/>
                <a:cs typeface="Times New Roman"/>
              </a:rPr>
              <a:t> </a:t>
            </a:r>
            <a:r>
              <a:rPr sz="900" kern="0" spc="-20" dirty="0">
                <a:solidFill>
                  <a:srgbClr val="000000">
                    <a:alpha val="100000"/>
                  </a:srgbClr>
                </a:solidFill>
                <a:latin typeface="SimSun"/>
                <a:ea typeface="SimSun"/>
                <a:cs typeface="SimSun"/>
              </a:rPr>
              <a:t>执手上安装过孔</a:t>
            </a:r>
            <a:r>
              <a:rPr sz="900" kern="0" spc="-30" dirty="0">
                <a:solidFill>
                  <a:srgbClr val="000000">
                    <a:alpha val="100000"/>
                  </a:srgbClr>
                </a:solidFill>
                <a:latin typeface="SimSun"/>
                <a:ea typeface="SimSun"/>
                <a:cs typeface="SimSun"/>
              </a:rPr>
              <a:t>到执手孔的中心距；</a:t>
            </a:r>
            <a:r>
              <a:rPr sz="900" kern="0" spc="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m——</a:t>
            </a:r>
            <a:r>
              <a:rPr sz="900" kern="0" spc="-20" dirty="0">
                <a:solidFill>
                  <a:srgbClr val="000000">
                    <a:alpha val="100000"/>
                  </a:srgbClr>
                </a:solidFill>
                <a:latin typeface="SimSun"/>
                <a:ea typeface="SimSun"/>
                <a:cs typeface="SimSun"/>
              </a:rPr>
              <a:t>执手上、下安</a:t>
            </a:r>
            <a:r>
              <a:rPr sz="900" kern="0" spc="-30" dirty="0">
                <a:solidFill>
                  <a:srgbClr val="000000">
                    <a:alpha val="100000"/>
                  </a:srgbClr>
                </a:solidFill>
                <a:latin typeface="SimSun"/>
                <a:ea typeface="SimSun"/>
                <a:cs typeface="SimSun"/>
              </a:rPr>
              <a:t>装过孔的中心距。</a:t>
            </a:r>
            <a:endParaRPr lang="SimSun" altLang="SimSun" sz="900" dirty="0"/>
          </a:p>
        </p:txBody>
      </p:sp>
      <p:sp>
        <p:nvSpPr>
          <p:cNvPr id="190" name="textbox 190"/>
          <p:cNvSpPr/>
          <p:nvPr/>
        </p:nvSpPr>
        <p:spPr>
          <a:xfrm>
            <a:off x="1092211" y="6163540"/>
            <a:ext cx="1959610" cy="2103120"/>
          </a:xfrm>
          <a:prstGeom prst="rect">
            <a:avLst/>
          </a:prstGeom>
        </p:spPr>
        <p:txBody>
          <a:bodyPr vert="horz" wrap="square" lIns="0" tIns="0" rIns="0" bIns="0"/>
          <a:lstStyle/>
          <a:p>
            <a:pPr algn="l" rtl="0" eaLnBrk="0">
              <a:lnSpc>
                <a:spcPct val="87672"/>
              </a:lnSpc>
              <a:tabLst/>
            </a:pPr>
            <a:endParaRPr lang="Arial" altLang="Arial" sz="100" dirty="0"/>
          </a:p>
          <a:p>
            <a:pPr marL="1130300" algn="l" rtl="0" eaLnBrk="0">
              <a:lnSpc>
                <a:spcPct val="96000"/>
              </a:lnSpc>
              <a:tabLst/>
            </a:pPr>
            <a:r>
              <a:rPr sz="900" kern="0" spc="0" dirty="0">
                <a:solidFill>
                  <a:srgbClr val="000000">
                    <a:alpha val="100000"/>
                  </a:srgbClr>
                </a:solidFill>
                <a:latin typeface="Times New Roman"/>
                <a:ea typeface="Times New Roman"/>
                <a:cs typeface="Times New Roman"/>
              </a:rPr>
              <a:t>a)</a:t>
            </a:r>
            <a:r>
              <a:rPr sz="900" kern="0" spc="2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Times New Roman"/>
                <a:ea typeface="Times New Roman"/>
                <a:cs typeface="Times New Roman"/>
              </a:rPr>
              <a:t>A</a:t>
            </a:r>
            <a:r>
              <a:rPr sz="900" kern="0" spc="-3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SimSun"/>
                <a:ea typeface="SimSun"/>
                <a:cs typeface="SimSun"/>
              </a:rPr>
              <a:t>型</a:t>
            </a:r>
            <a:endParaRPr lang="SimSun" altLang="SimSun" sz="900" dirty="0"/>
          </a:p>
          <a:p>
            <a:pPr marL="12700" algn="l" rtl="0" eaLnBrk="0">
              <a:lnSpc>
                <a:spcPts val="1059"/>
              </a:lnSpc>
              <a:spcBef>
                <a:spcPts val="765"/>
              </a:spcBef>
              <a:tabLst/>
            </a:pPr>
            <a:r>
              <a:rPr sz="800" kern="0" spc="10" dirty="0">
                <a:solidFill>
                  <a:srgbClr val="000000">
                    <a:alpha val="100000"/>
                  </a:srgbClr>
                </a:solidFill>
                <a:latin typeface="SimSun"/>
                <a:ea typeface="SimSun"/>
                <a:cs typeface="SimSun"/>
              </a:rPr>
              <a:t>标引序号说明：</a:t>
            </a:r>
            <a:endParaRPr lang="SimSun" altLang="SimSun" sz="800" dirty="0"/>
          </a:p>
          <a:p>
            <a:pPr marL="12700" algn="l" rtl="0" eaLnBrk="0">
              <a:lnSpc>
                <a:spcPct val="88000"/>
              </a:lnSpc>
              <a:spcBef>
                <a:spcPts val="647"/>
              </a:spcBef>
              <a:tabLst/>
            </a:pPr>
            <a:r>
              <a:rPr sz="900" kern="0" spc="20" dirty="0">
                <a:solidFill>
                  <a:srgbClr val="000000">
                    <a:alpha val="100000"/>
                  </a:srgbClr>
                </a:solidFill>
                <a:latin typeface="Times New Roman"/>
                <a:ea typeface="Times New Roman"/>
                <a:cs typeface="Times New Roman"/>
              </a:rPr>
              <a:t>a</a:t>
            </a:r>
            <a:r>
              <a:rPr sz="900" kern="0" spc="210" dirty="0">
                <a:solidFill>
                  <a:srgbClr val="000000">
                    <a:alpha val="100000"/>
                  </a:srgbClr>
                </a:solidFill>
                <a:latin typeface="Times New Roman"/>
                <a:ea typeface="Times New Roman"/>
                <a:cs typeface="Times New Roman"/>
              </a:rPr>
              <a:t> </a:t>
            </a:r>
            <a:r>
              <a:rPr sz="900" kern="0" spc="20" dirty="0">
                <a:solidFill>
                  <a:srgbClr val="000000">
                    <a:alpha val="100000"/>
                  </a:srgbClr>
                </a:solidFill>
                <a:latin typeface="Times New Roman"/>
                <a:ea typeface="Times New Roman"/>
                <a:cs typeface="Times New Roman"/>
              </a:rPr>
              <a:t>——</a:t>
            </a:r>
            <a:r>
              <a:rPr sz="900" kern="0" spc="20" dirty="0">
                <a:solidFill>
                  <a:srgbClr val="000000">
                    <a:alpha val="100000"/>
                  </a:srgbClr>
                </a:solidFill>
                <a:latin typeface="SimSun"/>
                <a:ea typeface="SimSun"/>
                <a:cs typeface="SimSun"/>
              </a:rPr>
              <a:t>锁边距(门边距);</a:t>
            </a:r>
            <a:endParaRPr lang="SimSun" altLang="SimSun" sz="900" dirty="0"/>
          </a:p>
          <a:p>
            <a:pPr marL="12700" algn="l" rtl="0" eaLnBrk="0">
              <a:lnSpc>
                <a:spcPts val="1639"/>
              </a:lnSpc>
              <a:tabLst/>
            </a:pPr>
            <a:r>
              <a:rPr sz="900" kern="0" spc="-30" dirty="0">
                <a:solidFill>
                  <a:srgbClr val="000000">
                    <a:alpha val="100000"/>
                  </a:srgbClr>
                </a:solidFill>
                <a:latin typeface="Times New Roman"/>
                <a:ea typeface="Times New Roman"/>
                <a:cs typeface="Times New Roman"/>
              </a:rPr>
              <a:t>b ——</a:t>
            </a:r>
            <a:r>
              <a:rPr sz="900" kern="0" spc="-40" dirty="0">
                <a:solidFill>
                  <a:srgbClr val="000000">
                    <a:alpha val="100000"/>
                  </a:srgbClr>
                </a:solidFill>
                <a:latin typeface="Times New Roman"/>
                <a:ea typeface="Times New Roman"/>
                <a:cs typeface="Times New Roman"/>
              </a:rPr>
              <a:t> </a:t>
            </a:r>
            <a:r>
              <a:rPr sz="900" kern="0" spc="-30" dirty="0">
                <a:solidFill>
                  <a:srgbClr val="000000">
                    <a:alpha val="100000"/>
                  </a:srgbClr>
                </a:solidFill>
                <a:latin typeface="SimSun"/>
                <a:ea typeface="SimSun"/>
                <a:cs typeface="SimSun"/>
              </a:rPr>
              <a:t>锁舌面板的宽度；</a:t>
            </a:r>
            <a:endParaRPr lang="SimSun" altLang="SimSun" sz="900" dirty="0"/>
          </a:p>
          <a:p>
            <a:pPr marL="12700" algn="l" rtl="0" eaLnBrk="0">
              <a:lnSpc>
                <a:spcPts val="1699"/>
              </a:lnSpc>
              <a:tabLst/>
            </a:pPr>
            <a:r>
              <a:rPr sz="900" kern="0" spc="-30" dirty="0">
                <a:solidFill>
                  <a:srgbClr val="000000">
                    <a:alpha val="100000"/>
                  </a:srgbClr>
                </a:solidFill>
                <a:latin typeface="Times New Roman"/>
                <a:ea typeface="Times New Roman"/>
                <a:cs typeface="Times New Roman"/>
              </a:rPr>
              <a:t>c</a:t>
            </a:r>
            <a:r>
              <a:rPr sz="900" kern="0" spc="190" dirty="0">
                <a:solidFill>
                  <a:srgbClr val="000000">
                    <a:alpha val="100000"/>
                  </a:srgbClr>
                </a:solidFill>
                <a:latin typeface="Times New Roman"/>
                <a:ea typeface="Times New Roman"/>
                <a:cs typeface="Times New Roman"/>
              </a:rPr>
              <a:t> </a:t>
            </a:r>
            <a:r>
              <a:rPr sz="900" kern="0" spc="-30" dirty="0">
                <a:solidFill>
                  <a:srgbClr val="000000">
                    <a:alpha val="100000"/>
                  </a:srgbClr>
                </a:solidFill>
                <a:latin typeface="Times New Roman"/>
                <a:ea typeface="Times New Roman"/>
                <a:cs typeface="Times New Roman"/>
              </a:rPr>
              <a:t>——</a:t>
            </a:r>
            <a:r>
              <a:rPr sz="900" kern="0" spc="-30" dirty="0">
                <a:solidFill>
                  <a:srgbClr val="000000">
                    <a:alpha val="100000"/>
                  </a:srgbClr>
                </a:solidFill>
                <a:latin typeface="SimSun"/>
                <a:ea typeface="SimSun"/>
                <a:cs typeface="SimSun"/>
              </a:rPr>
              <a:t>锁舌面板的高度；</a:t>
            </a:r>
            <a:endParaRPr lang="SimSun" altLang="SimSun" sz="900" dirty="0"/>
          </a:p>
          <a:p>
            <a:pPr marL="12700" algn="l" rtl="0" eaLnBrk="0">
              <a:lnSpc>
                <a:spcPct val="135000"/>
              </a:lnSpc>
              <a:spcBef>
                <a:spcPts val="798"/>
              </a:spcBef>
              <a:tabLst/>
            </a:pPr>
            <a:r>
              <a:rPr sz="900" kern="0" spc="-30" dirty="0">
                <a:solidFill>
                  <a:srgbClr val="000000">
                    <a:alpha val="100000"/>
                  </a:srgbClr>
                </a:solidFill>
                <a:latin typeface="Times New Roman"/>
                <a:ea typeface="Times New Roman"/>
                <a:cs typeface="Times New Roman"/>
              </a:rPr>
              <a:t>b'——</a:t>
            </a:r>
            <a:r>
              <a:rPr sz="900" kern="0" spc="-10" dirty="0">
                <a:solidFill>
                  <a:srgbClr val="000000">
                    <a:alpha val="100000"/>
                  </a:srgbClr>
                </a:solidFill>
                <a:latin typeface="Times New Roman"/>
                <a:ea typeface="Times New Roman"/>
                <a:cs typeface="Times New Roman"/>
              </a:rPr>
              <a:t> </a:t>
            </a:r>
            <a:r>
              <a:rPr sz="900" kern="0" spc="-30" dirty="0">
                <a:solidFill>
                  <a:srgbClr val="000000">
                    <a:alpha val="100000"/>
                  </a:srgbClr>
                </a:solidFill>
                <a:latin typeface="SimSun"/>
                <a:ea typeface="SimSun"/>
                <a:cs typeface="SimSun"/>
              </a:rPr>
              <a:t>锁舌面板沉孔左右间距；</a:t>
            </a:r>
            <a:r>
              <a:rPr sz="900" kern="0" spc="0" dirty="0">
                <a:solidFill>
                  <a:srgbClr val="000000">
                    <a:alpha val="100000"/>
                  </a:srgbClr>
                </a:solidFill>
                <a:latin typeface="SimSun"/>
                <a:ea typeface="SimSun"/>
                <a:cs typeface="SimSun"/>
              </a:rPr>
              <a:t>        </a:t>
            </a:r>
            <a:r>
              <a:rPr sz="900" kern="0" spc="-30" dirty="0">
                <a:solidFill>
                  <a:srgbClr val="000000">
                    <a:alpha val="100000"/>
                  </a:srgbClr>
                </a:solidFill>
                <a:latin typeface="Times New Roman"/>
                <a:ea typeface="Times New Roman"/>
                <a:cs typeface="Times New Roman"/>
              </a:rPr>
              <a:t>c'——  </a:t>
            </a:r>
            <a:r>
              <a:rPr sz="900" kern="0" spc="-30" dirty="0">
                <a:solidFill>
                  <a:srgbClr val="000000">
                    <a:alpha val="100000"/>
                  </a:srgbClr>
                </a:solidFill>
                <a:latin typeface="SimSun"/>
                <a:ea typeface="SimSun"/>
                <a:cs typeface="SimSun"/>
              </a:rPr>
              <a:t>锁舌面板</a:t>
            </a:r>
            <a:r>
              <a:rPr sz="900" kern="0" spc="-40" dirty="0">
                <a:solidFill>
                  <a:srgbClr val="000000">
                    <a:alpha val="100000"/>
                  </a:srgbClr>
                </a:solidFill>
                <a:latin typeface="SimSun"/>
                <a:ea typeface="SimSun"/>
                <a:cs typeface="SimSun"/>
              </a:rPr>
              <a:t>沉孔上下间距；        </a:t>
            </a:r>
            <a:r>
              <a:rPr sz="900" kern="0" spc="0" dirty="0">
                <a:solidFill>
                  <a:srgbClr val="000000">
                    <a:alpha val="100000"/>
                  </a:srgbClr>
                </a:solidFill>
                <a:latin typeface="Times New Roman"/>
                <a:ea typeface="Times New Roman"/>
                <a:cs typeface="Times New Roman"/>
              </a:rPr>
              <a:t>d</a:t>
            </a:r>
            <a:r>
              <a:rPr sz="900" kern="0" spc="16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Times New Roman"/>
                <a:ea typeface="Times New Roman"/>
                <a:cs typeface="Times New Roman"/>
              </a:rPr>
              <a:t>——</a:t>
            </a:r>
            <a:r>
              <a:rPr sz="900" kern="0" spc="0" dirty="0">
                <a:solidFill>
                  <a:srgbClr val="000000">
                    <a:alpha val="100000"/>
                  </a:srgbClr>
                </a:solidFill>
                <a:latin typeface="SimSun"/>
                <a:ea typeface="SimSun"/>
                <a:cs typeface="SimSun"/>
              </a:rPr>
              <a:t>锁舌面板沉孔直径；</a:t>
            </a:r>
            <a:endParaRPr lang="SimSun" altLang="SimSun" sz="900" dirty="0"/>
          </a:p>
          <a:p>
            <a:pPr marL="12700" algn="l" rtl="0" eaLnBrk="0">
              <a:lnSpc>
                <a:spcPct val="88000"/>
              </a:lnSpc>
              <a:spcBef>
                <a:spcPts val="631"/>
              </a:spcBef>
              <a:tabLst/>
            </a:pPr>
            <a:r>
              <a:rPr sz="900" kern="0" spc="-20" dirty="0">
                <a:solidFill>
                  <a:srgbClr val="000000">
                    <a:alpha val="100000"/>
                  </a:srgbClr>
                </a:solidFill>
                <a:latin typeface="Times New Roman"/>
                <a:ea typeface="Times New Roman"/>
                <a:cs typeface="Times New Roman"/>
              </a:rPr>
              <a:t>e</a:t>
            </a:r>
            <a:r>
              <a:rPr sz="900" kern="0" spc="170" dirty="0">
                <a:solidFill>
                  <a:srgbClr val="000000">
                    <a:alpha val="100000"/>
                  </a:srgbClr>
                </a:solidFill>
                <a:latin typeface="Times New Roman"/>
                <a:ea typeface="Times New Roman"/>
                <a:cs typeface="Times New Roman"/>
              </a:rPr>
              <a:t> </a:t>
            </a:r>
            <a:r>
              <a:rPr sz="900" kern="0" spc="-20" dirty="0">
                <a:solidFill>
                  <a:srgbClr val="000000">
                    <a:alpha val="100000"/>
                  </a:srgbClr>
                </a:solidFill>
                <a:latin typeface="Times New Roman"/>
                <a:ea typeface="Times New Roman"/>
                <a:cs typeface="Times New Roman"/>
              </a:rPr>
              <a:t>——</a:t>
            </a:r>
            <a:r>
              <a:rPr sz="900" kern="0" spc="-20" dirty="0">
                <a:solidFill>
                  <a:srgbClr val="000000">
                    <a:alpha val="100000"/>
                  </a:srgbClr>
                </a:solidFill>
                <a:latin typeface="SimSun"/>
                <a:ea typeface="SimSun"/>
                <a:cs typeface="SimSun"/>
              </a:rPr>
              <a:t>锁芯孔大圆到</a:t>
            </a:r>
            <a:r>
              <a:rPr sz="900" kern="0" spc="-30" dirty="0">
                <a:solidFill>
                  <a:srgbClr val="000000">
                    <a:alpha val="100000"/>
                  </a:srgbClr>
                </a:solidFill>
                <a:latin typeface="SimSun"/>
                <a:ea typeface="SimSun"/>
                <a:cs typeface="SimSun"/>
              </a:rPr>
              <a:t>执手孔的中心距；</a:t>
            </a:r>
            <a:endParaRPr lang="SimSun" altLang="SimSun" sz="900" dirty="0"/>
          </a:p>
          <a:p>
            <a:pPr marL="12700" algn="l" rtl="0" eaLnBrk="0">
              <a:lnSpc>
                <a:spcPts val="1803"/>
              </a:lnSpc>
              <a:tabLst/>
            </a:pPr>
            <a:r>
              <a:rPr sz="900" kern="0" spc="-20" dirty="0">
                <a:solidFill>
                  <a:srgbClr val="000000">
                    <a:alpha val="100000"/>
                  </a:srgbClr>
                </a:solidFill>
                <a:latin typeface="Times New Roman"/>
                <a:ea typeface="Times New Roman"/>
                <a:cs typeface="Times New Roman"/>
              </a:rPr>
              <a:t>f——  </a:t>
            </a:r>
            <a:r>
              <a:rPr sz="900" kern="0" spc="-20" dirty="0">
                <a:solidFill>
                  <a:srgbClr val="000000">
                    <a:alpha val="100000"/>
                  </a:srgbClr>
                </a:solidFill>
                <a:latin typeface="SimSun"/>
                <a:ea typeface="SimSun"/>
                <a:cs typeface="SimSun"/>
              </a:rPr>
              <a:t>锁芯孔大圆到保险孔的中心距；</a:t>
            </a:r>
            <a:endParaRPr lang="SimSun" altLang="SimSun" sz="900" dirty="0"/>
          </a:p>
        </p:txBody>
      </p:sp>
      <p:pic>
        <p:nvPicPr>
          <p:cNvPr id="192" name="picture 192"/>
          <p:cNvPicPr>
            <a:picLocks noChangeAspect="1"/>
          </p:cNvPicPr>
          <p:nvPr/>
        </p:nvPicPr>
        <p:blipFill>
          <a:blip r:embed="rId4"/>
          <a:stretch>
            <a:fillRect/>
          </a:stretch>
        </p:blipFill>
        <p:spPr>
          <a:xfrm rot="21600000">
            <a:off x="3003557" y="3155943"/>
            <a:ext cx="755650" cy="2736868"/>
          </a:xfrm>
          <a:prstGeom prst="rect">
            <a:avLst/>
          </a:prstGeom>
        </p:spPr>
      </p:pic>
      <p:sp>
        <p:nvSpPr>
          <p:cNvPr id="194" name="textbox 194"/>
          <p:cNvSpPr/>
          <p:nvPr/>
        </p:nvSpPr>
        <p:spPr>
          <a:xfrm>
            <a:off x="3170387" y="8441377"/>
            <a:ext cx="1306194" cy="163195"/>
          </a:xfrm>
          <a:prstGeom prst="rect">
            <a:avLst/>
          </a:prstGeom>
        </p:spPr>
        <p:txBody>
          <a:bodyPr vert="horz" wrap="square" lIns="0" tIns="0" rIns="0" bIns="0"/>
          <a:lstStyle/>
          <a:p>
            <a:pPr algn="l" rtl="0" eaLnBrk="0">
              <a:lnSpc>
                <a:spcPct val="84919"/>
              </a:lnSpc>
              <a:tabLst/>
            </a:pPr>
            <a:endParaRPr lang="Arial" altLang="Arial" sz="100" dirty="0"/>
          </a:p>
          <a:p>
            <a:pPr marL="12700" algn="l" rtl="0" eaLnBrk="0">
              <a:lnSpc>
                <a:spcPct val="100000"/>
              </a:lnSpc>
              <a:tabLst/>
            </a:pPr>
            <a:r>
              <a:rPr sz="900" b="1" kern="0" spc="80" dirty="0">
                <a:solidFill>
                  <a:srgbClr val="000000">
                    <a:alpha val="100000"/>
                  </a:srgbClr>
                </a:solidFill>
                <a:latin typeface="SimHei"/>
                <a:ea typeface="SimHei"/>
                <a:cs typeface="SimHei"/>
              </a:rPr>
              <a:t>图</a:t>
            </a:r>
            <a:r>
              <a:rPr sz="900" kern="0" spc="80" dirty="0">
                <a:solidFill>
                  <a:srgbClr val="000000">
                    <a:alpha val="100000"/>
                  </a:srgbClr>
                </a:solidFill>
                <a:latin typeface="SimHei"/>
                <a:ea typeface="SimHei"/>
                <a:cs typeface="SimHei"/>
              </a:rPr>
              <a:t> </a:t>
            </a:r>
            <a:r>
              <a:rPr sz="900" b="1" kern="0" spc="80" dirty="0">
                <a:solidFill>
                  <a:srgbClr val="000000">
                    <a:alpha val="100000"/>
                  </a:srgbClr>
                </a:solidFill>
                <a:latin typeface="SimSun"/>
                <a:ea typeface="SimSun"/>
                <a:cs typeface="SimSun"/>
              </a:rPr>
              <a:t>A.1</a:t>
            </a:r>
            <a:r>
              <a:rPr sz="900" kern="0" spc="80" dirty="0">
                <a:solidFill>
                  <a:srgbClr val="000000">
                    <a:alpha val="100000"/>
                  </a:srgbClr>
                </a:solidFill>
                <a:latin typeface="SimSun"/>
                <a:ea typeface="SimSun"/>
                <a:cs typeface="SimSun"/>
              </a:rPr>
              <a:t>  </a:t>
            </a:r>
            <a:r>
              <a:rPr sz="900" b="1" kern="0" spc="80" dirty="0">
                <a:solidFill>
                  <a:srgbClr val="000000">
                    <a:alpha val="100000"/>
                  </a:srgbClr>
                </a:solidFill>
                <a:latin typeface="SimHei"/>
                <a:ea typeface="SimHei"/>
                <a:cs typeface="SimHei"/>
              </a:rPr>
              <a:t>锁体外形</a:t>
            </a:r>
            <a:r>
              <a:rPr sz="900" b="1" kern="0" spc="70" dirty="0">
                <a:solidFill>
                  <a:srgbClr val="000000">
                    <a:alpha val="100000"/>
                  </a:srgbClr>
                </a:solidFill>
                <a:latin typeface="SimHei"/>
                <a:ea typeface="SimHei"/>
                <a:cs typeface="SimHei"/>
              </a:rPr>
              <a:t>尺寸</a:t>
            </a:r>
            <a:endParaRPr lang="SimHei" altLang="SimHei" sz="900" dirty="0"/>
          </a:p>
        </p:txBody>
      </p:sp>
      <p:sp>
        <p:nvSpPr>
          <p:cNvPr id="196" name="textbox 196"/>
          <p:cNvSpPr/>
          <p:nvPr/>
        </p:nvSpPr>
        <p:spPr>
          <a:xfrm>
            <a:off x="5767556" y="922911"/>
            <a:ext cx="995044" cy="138429"/>
          </a:xfrm>
          <a:prstGeom prst="rect">
            <a:avLst/>
          </a:prstGeom>
        </p:spPr>
        <p:txBody>
          <a:bodyPr vert="horz" wrap="square" lIns="0" tIns="0" rIns="0" bIns="0"/>
          <a:lstStyle/>
          <a:p>
            <a:pPr algn="l" rtl="0" eaLnBrk="0">
              <a:lnSpc>
                <a:spcPct val="83047"/>
              </a:lnSpc>
              <a:tabLst/>
            </a:pPr>
            <a:endParaRPr lang="Arial" altLang="Arial" sz="100" dirty="0"/>
          </a:p>
          <a:p>
            <a:pPr marL="12700" algn="l" rtl="0" eaLnBrk="0">
              <a:lnSpc>
                <a:spcPct val="82000"/>
              </a:lnSpc>
              <a:tabLst/>
            </a:pPr>
            <a:r>
              <a:rPr sz="900" b="1" kern="0" spc="0" dirty="0">
                <a:solidFill>
                  <a:srgbClr val="000000">
                    <a:alpha val="100000"/>
                  </a:srgbClr>
                </a:solidFill>
                <a:latin typeface="SimSun"/>
                <a:ea typeface="SimSun"/>
                <a:cs typeface="SimSun"/>
              </a:rPr>
              <a:t>GB</a:t>
            </a:r>
            <a:r>
              <a:rPr sz="900" kern="0" spc="80" dirty="0">
                <a:solidFill>
                  <a:srgbClr val="000000">
                    <a:alpha val="100000"/>
                  </a:srgbClr>
                </a:solidFill>
                <a:latin typeface="SimSun"/>
                <a:ea typeface="SimSun"/>
                <a:cs typeface="SimSun"/>
              </a:rPr>
              <a:t>   </a:t>
            </a:r>
            <a:r>
              <a:rPr sz="900" b="1" kern="0" spc="10" dirty="0">
                <a:solidFill>
                  <a:srgbClr val="000000">
                    <a:alpha val="100000"/>
                  </a:srgbClr>
                </a:solidFill>
                <a:latin typeface="SimSun"/>
                <a:ea typeface="SimSun"/>
                <a:cs typeface="SimSun"/>
              </a:rPr>
              <a:t>17565—2022</a:t>
            </a:r>
            <a:endParaRPr lang="SimSun" altLang="SimSun" sz="900" dirty="0"/>
          </a:p>
        </p:txBody>
      </p:sp>
      <p:sp>
        <p:nvSpPr>
          <p:cNvPr id="198" name="textbox 198"/>
          <p:cNvSpPr/>
          <p:nvPr/>
        </p:nvSpPr>
        <p:spPr>
          <a:xfrm>
            <a:off x="6032499" y="2968809"/>
            <a:ext cx="94614" cy="121285"/>
          </a:xfrm>
          <a:prstGeom prst="rect">
            <a:avLst/>
          </a:prstGeom>
        </p:spPr>
        <p:txBody>
          <a:bodyPr vert="horz" wrap="square" lIns="0" tIns="0" rIns="0" bIns="0"/>
          <a:lstStyle/>
          <a:p>
            <a:pPr algn="l" rtl="0" eaLnBrk="0">
              <a:lnSpc>
                <a:spcPct val="80273"/>
              </a:lnSpc>
              <a:tabLst/>
            </a:pPr>
            <a:endParaRPr lang="Arial" altLang="Arial" sz="100" dirty="0"/>
          </a:p>
          <a:p>
            <a:pPr marL="12700" algn="l" rtl="0" eaLnBrk="0">
              <a:lnSpc>
                <a:spcPct val="79000"/>
              </a:lnSpc>
              <a:tabLst/>
            </a:pPr>
            <a:r>
              <a:rPr sz="800" kern="0" spc="-10" dirty="0">
                <a:solidFill>
                  <a:srgbClr val="000000">
                    <a:alpha val="100000"/>
                  </a:srgbClr>
                </a:solidFill>
                <a:latin typeface="Times New Roman"/>
                <a:ea typeface="Times New Roman"/>
                <a:cs typeface="Times New Roman"/>
              </a:rPr>
              <a:t>b'</a:t>
            </a:r>
            <a:endParaRPr lang="Times New Roman" altLang="Times New Roman" sz="800" dirty="0"/>
          </a:p>
        </p:txBody>
      </p:sp>
      <p:sp>
        <p:nvSpPr>
          <p:cNvPr id="200" name="textbox 200"/>
          <p:cNvSpPr/>
          <p:nvPr/>
        </p:nvSpPr>
        <p:spPr>
          <a:xfrm>
            <a:off x="6438888" y="9875048"/>
            <a:ext cx="104775" cy="109854"/>
          </a:xfrm>
          <a:prstGeom prst="rect">
            <a:avLst/>
          </a:prstGeom>
        </p:spPr>
        <p:txBody>
          <a:bodyPr vert="horz" wrap="square" lIns="0" tIns="0" rIns="0" bIns="0"/>
          <a:lstStyle/>
          <a:p>
            <a:pPr algn="l" rtl="0" eaLnBrk="0">
              <a:lnSpc>
                <a:spcPct val="81521"/>
              </a:lnSpc>
              <a:tabLst/>
            </a:pPr>
            <a:endParaRPr lang="Arial" altLang="Arial" sz="100" dirty="0"/>
          </a:p>
          <a:p>
            <a:pPr marL="12700" algn="l" rtl="0" eaLnBrk="0">
              <a:lnSpc>
                <a:spcPct val="79000"/>
              </a:lnSpc>
              <a:tabLst/>
            </a:pPr>
            <a:r>
              <a:rPr sz="700" kern="0" spc="-30" dirty="0">
                <a:solidFill>
                  <a:srgbClr val="000000">
                    <a:alpha val="100000"/>
                  </a:srgbClr>
                </a:solidFill>
                <a:latin typeface="SimSun"/>
                <a:ea typeface="SimSun"/>
                <a:cs typeface="SimSun"/>
              </a:rPr>
              <a:t>17</a:t>
            </a:r>
            <a:endParaRPr lang="SimSun" altLang="SimSun" sz="7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2" name="table 202"/>
          <p:cNvGraphicFramePr>
            <a:graphicFrameLocks noGrp="1"/>
          </p:cNvGraphicFramePr>
          <p:nvPr/>
        </p:nvGraphicFramePr>
        <p:xfrm>
          <a:off x="790559" y="1838335"/>
          <a:ext cx="5854700" cy="3891915"/>
        </p:xfrm>
        <a:graphic>
          <a:graphicData uri="http://schemas.openxmlformats.org/drawingml/2006/table">
            <a:tbl>
              <a:tblPr/>
              <a:tblGrid>
                <a:gridCol w="454025"/>
                <a:gridCol w="920750"/>
                <a:gridCol w="908050"/>
                <a:gridCol w="920750"/>
                <a:gridCol w="914400"/>
                <a:gridCol w="920750"/>
                <a:gridCol w="815975"/>
              </a:tblGrid>
              <a:tr h="231775">
                <a:tc>
                  <a:txBody>
                    <a:bodyPr/>
                    <a:lstStyle/>
                    <a:p>
                      <a:pPr algn="l" rtl="0" eaLnBrk="0">
                        <a:lnSpc>
                          <a:spcPct val="108000"/>
                        </a:lnSpc>
                        <a:tabLst/>
                      </a:pPr>
                      <a:endParaRPr lang="Arial" altLang="Arial" sz="400" dirty="0"/>
                    </a:p>
                    <a:p>
                      <a:pPr marL="111125" algn="l" rtl="0" eaLnBrk="0">
                        <a:lnSpc>
                          <a:spcPct val="95000"/>
                        </a:lnSpc>
                        <a:spcBef>
                          <a:spcPts val="4"/>
                        </a:spcBef>
                        <a:tabLst/>
                      </a:pPr>
                      <a:r>
                        <a:rPr sz="900" kern="0" spc="20" dirty="0">
                          <a:solidFill>
                            <a:srgbClr val="000000">
                              <a:alpha val="100000"/>
                            </a:srgbClr>
                          </a:solidFill>
                          <a:latin typeface="SimSun"/>
                          <a:ea typeface="SimSun"/>
                          <a:cs typeface="SimSun"/>
                        </a:rPr>
                        <a:t>型号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15000"/>
                        </a:lnSpc>
                        <a:tabLst/>
                      </a:pPr>
                      <a:endParaRPr lang="Arial" altLang="Arial" sz="400" dirty="0"/>
                    </a:p>
                    <a:p>
                      <a:pPr marL="825500" algn="l" rtl="0" eaLnBrk="0">
                        <a:lnSpc>
                          <a:spcPct val="98000"/>
                        </a:lnSpc>
                        <a:spcBef>
                          <a:spcPts val="2"/>
                        </a:spcBef>
                        <a:tabLst/>
                      </a:pPr>
                      <a:r>
                        <a:rPr sz="900" kern="0" spc="-10" dirty="0">
                          <a:solidFill>
                            <a:srgbClr val="000000">
                              <a:alpha val="100000"/>
                            </a:srgbClr>
                          </a:solidFill>
                          <a:latin typeface="SimSun"/>
                          <a:ea typeface="SimSun"/>
                          <a:cs typeface="SimSun"/>
                        </a:rPr>
                        <a:t>A型</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rtl="0" eaLnBrk="0">
                        <a:lnSpc>
                          <a:spcPct val="115000"/>
                        </a:lnSpc>
                        <a:tabLst/>
                      </a:pPr>
                      <a:endParaRPr lang="Arial" altLang="Arial" sz="400" dirty="0"/>
                    </a:p>
                    <a:p>
                      <a:pPr marL="1694814" algn="l" rtl="0" eaLnBrk="0">
                        <a:lnSpc>
                          <a:spcPct val="98000"/>
                        </a:lnSpc>
                        <a:spcBef>
                          <a:spcPts val="2"/>
                        </a:spcBef>
                        <a:tabLst/>
                      </a:pPr>
                      <a:r>
                        <a:rPr sz="900" kern="0" spc="-10" dirty="0">
                          <a:solidFill>
                            <a:srgbClr val="000000">
                              <a:alpha val="100000"/>
                            </a:srgbClr>
                          </a:solidFill>
                          <a:latin typeface="SimSun"/>
                          <a:ea typeface="SimSun"/>
                          <a:cs typeface="SimSun"/>
                        </a:rPr>
                        <a:t>B型</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00000"/>
                        </a:lnSpc>
                        <a:tabLst/>
                      </a:pPr>
                      <a:endParaRPr lang="Arial" altLang="Arial" sz="400" dirty="0"/>
                    </a:p>
                    <a:p>
                      <a:pPr marL="111125" algn="l" rtl="0" eaLnBrk="0">
                        <a:lnSpc>
                          <a:spcPct val="95000"/>
                        </a:lnSpc>
                        <a:spcBef>
                          <a:spcPts val="4"/>
                        </a:spcBef>
                        <a:tabLst/>
                      </a:pPr>
                      <a:r>
                        <a:rPr sz="900" kern="0" spc="-20" dirty="0">
                          <a:solidFill>
                            <a:srgbClr val="000000">
                              <a:alpha val="100000"/>
                            </a:srgbClr>
                          </a:solidFill>
                          <a:latin typeface="SimSun"/>
                          <a:ea typeface="SimSun"/>
                          <a:cs typeface="SimSun"/>
                        </a:rPr>
                        <a:t>规格</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316865" algn="l" rtl="0" eaLnBrk="0">
                        <a:lnSpc>
                          <a:spcPct val="79000"/>
                        </a:lnSpc>
                        <a:spcBef>
                          <a:spcPts val="5"/>
                        </a:spcBef>
                        <a:tabLst/>
                      </a:pPr>
                      <a:r>
                        <a:rPr sz="900" kern="0" spc="-10" dirty="0">
                          <a:solidFill>
                            <a:srgbClr val="000000">
                              <a:alpha val="100000"/>
                            </a:srgbClr>
                          </a:solidFill>
                          <a:latin typeface="SimSun"/>
                          <a:ea typeface="SimSun"/>
                          <a:cs typeface="SimSun"/>
                        </a:rPr>
                        <a:t>A6024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311150" algn="l" rtl="0" eaLnBrk="0">
                        <a:lnSpc>
                          <a:spcPct val="79000"/>
                        </a:lnSpc>
                        <a:spcBef>
                          <a:spcPts val="5"/>
                        </a:spcBef>
                        <a:tabLst/>
                      </a:pPr>
                      <a:r>
                        <a:rPr sz="900" kern="0" spc="-10" dirty="0">
                          <a:solidFill>
                            <a:srgbClr val="000000">
                              <a:alpha val="100000"/>
                            </a:srgbClr>
                          </a:solidFill>
                          <a:latin typeface="SimSun"/>
                          <a:ea typeface="SimSun"/>
                          <a:cs typeface="SimSun"/>
                        </a:rPr>
                        <a:t>A6030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600" dirty="0"/>
                    </a:p>
                    <a:p>
                      <a:pPr marL="317500" algn="l" rtl="0" eaLnBrk="0">
                        <a:lnSpc>
                          <a:spcPct val="78000"/>
                        </a:lnSpc>
                        <a:spcBef>
                          <a:spcPts val="3"/>
                        </a:spcBef>
                        <a:tabLst/>
                      </a:pPr>
                      <a:r>
                        <a:rPr sz="900" kern="0" spc="-10" dirty="0">
                          <a:solidFill>
                            <a:srgbClr val="000000">
                              <a:alpha val="100000"/>
                            </a:srgbClr>
                          </a:solidFill>
                          <a:latin typeface="SimSun"/>
                          <a:ea typeface="SimSun"/>
                          <a:cs typeface="SimSun"/>
                        </a:rPr>
                        <a:t>B6035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600" dirty="0"/>
                    </a:p>
                    <a:p>
                      <a:pPr marL="311150" algn="l" rtl="0" eaLnBrk="0">
                        <a:lnSpc>
                          <a:spcPct val="78000"/>
                        </a:lnSpc>
                        <a:spcBef>
                          <a:spcPts val="3"/>
                        </a:spcBef>
                        <a:tabLst/>
                      </a:pPr>
                      <a:r>
                        <a:rPr sz="900" kern="0" spc="-10" dirty="0">
                          <a:solidFill>
                            <a:srgbClr val="000000">
                              <a:alpha val="100000"/>
                            </a:srgbClr>
                          </a:solidFill>
                          <a:latin typeface="SimSun"/>
                          <a:ea typeface="SimSun"/>
                          <a:cs typeface="SimSun"/>
                        </a:rPr>
                        <a:t>B7035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600" dirty="0"/>
                    </a:p>
                    <a:p>
                      <a:pPr marL="317500" algn="l" rtl="0" eaLnBrk="0">
                        <a:lnSpc>
                          <a:spcPct val="78000"/>
                        </a:lnSpc>
                        <a:spcBef>
                          <a:spcPts val="3"/>
                        </a:spcBef>
                        <a:tabLst/>
                      </a:pPr>
                      <a:r>
                        <a:rPr sz="900" kern="0" spc="-10" dirty="0">
                          <a:solidFill>
                            <a:srgbClr val="000000">
                              <a:alpha val="100000"/>
                            </a:srgbClr>
                          </a:solidFill>
                          <a:latin typeface="SimSun"/>
                          <a:ea typeface="SimSun"/>
                          <a:cs typeface="SimSun"/>
                        </a:rPr>
                        <a:t>B6040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600" dirty="0"/>
                    </a:p>
                    <a:p>
                      <a:pPr marL="259715" algn="l" rtl="0" eaLnBrk="0">
                        <a:lnSpc>
                          <a:spcPct val="78000"/>
                        </a:lnSpc>
                        <a:spcBef>
                          <a:spcPts val="3"/>
                        </a:spcBef>
                        <a:tabLst/>
                      </a:pPr>
                      <a:r>
                        <a:rPr sz="900" kern="0" spc="-10" dirty="0">
                          <a:solidFill>
                            <a:srgbClr val="000000">
                              <a:alpha val="100000"/>
                            </a:srgbClr>
                          </a:solidFill>
                          <a:latin typeface="SimSun"/>
                          <a:ea typeface="SimSun"/>
                          <a:cs typeface="SimSun"/>
                        </a:rPr>
                        <a:t>B7040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05000"/>
                        </a:lnSpc>
                        <a:tabLst/>
                      </a:pPr>
                      <a:endParaRPr lang="Arial" altLang="Arial" sz="700" dirty="0"/>
                    </a:p>
                    <a:p>
                      <a:pPr marL="205740" algn="l" rtl="0" eaLnBrk="0">
                        <a:lnSpc>
                          <a:spcPts val="750"/>
                        </a:lnSpc>
                        <a:spcBef>
                          <a:spcPts val="2"/>
                        </a:spcBef>
                        <a:tabLst/>
                      </a:pPr>
                      <a:r>
                        <a:rPr sz="600" kern="0" spc="-10" dirty="0">
                          <a:solidFill>
                            <a:srgbClr val="000000">
                              <a:alpha val="100000"/>
                            </a:srgbClr>
                          </a:solidFill>
                          <a:latin typeface="SimSun"/>
                          <a:ea typeface="SimSun"/>
                          <a:cs typeface="SimSun"/>
                        </a:rPr>
                        <a:t>a</a:t>
                      </a:r>
                      <a:endParaRPr lang="SimSun" altLang="SimSun" sz="6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500" dirty="0"/>
                    </a:p>
                    <a:p>
                      <a:pPr marL="400050" algn="l" rtl="0" eaLnBrk="0">
                        <a:lnSpc>
                          <a:spcPct val="78000"/>
                        </a:lnSpc>
                        <a:spcBef>
                          <a:spcPts val="1"/>
                        </a:spcBef>
                        <a:tabLst/>
                      </a:pPr>
                      <a:r>
                        <a:rPr sz="900" kern="0" spc="-20" dirty="0">
                          <a:solidFill>
                            <a:srgbClr val="000000">
                              <a:alpha val="100000"/>
                            </a:srgbClr>
                          </a:solidFill>
                          <a:latin typeface="SimSun"/>
                          <a:ea typeface="SimSun"/>
                          <a:cs typeface="SimSun"/>
                        </a:rPr>
                        <a:t>60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500" dirty="0"/>
                    </a:p>
                    <a:p>
                      <a:pPr marL="393700" algn="l" rtl="0" eaLnBrk="0">
                        <a:lnSpc>
                          <a:spcPct val="78000"/>
                        </a:lnSpc>
                        <a:spcBef>
                          <a:spcPts val="1"/>
                        </a:spcBef>
                        <a:tabLst/>
                      </a:pPr>
                      <a:r>
                        <a:rPr sz="900" kern="0" spc="-20" dirty="0">
                          <a:solidFill>
                            <a:srgbClr val="000000">
                              <a:alpha val="100000"/>
                            </a:srgbClr>
                          </a:solidFill>
                          <a:latin typeface="SimSun"/>
                          <a:ea typeface="SimSun"/>
                          <a:cs typeface="SimSun"/>
                        </a:rPr>
                        <a:t>60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500" dirty="0"/>
                    </a:p>
                    <a:p>
                      <a:pPr marL="399415" algn="l" rtl="0" eaLnBrk="0">
                        <a:lnSpc>
                          <a:spcPct val="78000"/>
                        </a:lnSpc>
                        <a:spcBef>
                          <a:spcPts val="1"/>
                        </a:spcBef>
                        <a:tabLst/>
                      </a:pPr>
                      <a:r>
                        <a:rPr sz="900" kern="0" spc="-20" dirty="0">
                          <a:solidFill>
                            <a:srgbClr val="000000">
                              <a:alpha val="100000"/>
                            </a:srgbClr>
                          </a:solidFill>
                          <a:latin typeface="SimSun"/>
                          <a:ea typeface="SimSun"/>
                          <a:cs typeface="SimSun"/>
                        </a:rPr>
                        <a:t>60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500" dirty="0"/>
                    </a:p>
                    <a:p>
                      <a:pPr marL="399415" algn="l" rtl="0" eaLnBrk="0">
                        <a:lnSpc>
                          <a:spcPct val="78000"/>
                        </a:lnSpc>
                        <a:spcBef>
                          <a:spcPts val="1"/>
                        </a:spcBef>
                        <a:tabLst/>
                      </a:pPr>
                      <a:r>
                        <a:rPr sz="900" kern="0" spc="-20" dirty="0">
                          <a:solidFill>
                            <a:srgbClr val="000000">
                              <a:alpha val="100000"/>
                            </a:srgbClr>
                          </a:solidFill>
                          <a:latin typeface="SimSun"/>
                          <a:ea typeface="SimSun"/>
                          <a:cs typeface="SimSun"/>
                        </a:rPr>
                        <a:t>70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500" dirty="0"/>
                    </a:p>
                    <a:p>
                      <a:pPr marL="400050" algn="l" rtl="0" eaLnBrk="0">
                        <a:lnSpc>
                          <a:spcPct val="78000"/>
                        </a:lnSpc>
                        <a:spcBef>
                          <a:spcPts val="1"/>
                        </a:spcBef>
                        <a:tabLst/>
                      </a:pPr>
                      <a:r>
                        <a:rPr sz="900" kern="0" spc="-20" dirty="0">
                          <a:solidFill>
                            <a:srgbClr val="000000">
                              <a:alpha val="100000"/>
                            </a:srgbClr>
                          </a:solidFill>
                          <a:latin typeface="SimSun"/>
                          <a:ea typeface="SimSun"/>
                          <a:cs typeface="SimSun"/>
                        </a:rPr>
                        <a:t>60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2000"/>
                        </a:lnSpc>
                        <a:tabLst/>
                      </a:pPr>
                      <a:endParaRPr lang="Arial" altLang="Arial" sz="500" dirty="0"/>
                    </a:p>
                    <a:p>
                      <a:pPr marL="349250" algn="l" rtl="0" eaLnBrk="0">
                        <a:lnSpc>
                          <a:spcPct val="78000"/>
                        </a:lnSpc>
                        <a:spcBef>
                          <a:spcPts val="1"/>
                        </a:spcBef>
                        <a:tabLst/>
                      </a:pPr>
                      <a:r>
                        <a:rPr sz="900" kern="0" spc="-20" dirty="0">
                          <a:solidFill>
                            <a:srgbClr val="000000">
                              <a:alpha val="100000"/>
                            </a:srgbClr>
                          </a:solidFill>
                          <a:latin typeface="SimSun"/>
                          <a:ea typeface="SimSun"/>
                          <a:cs typeface="SimSun"/>
                        </a:rPr>
                        <a:t>70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20000"/>
                        </a:lnSpc>
                        <a:tabLst/>
                      </a:pPr>
                      <a:endParaRPr lang="Arial" altLang="Arial" sz="400" dirty="0"/>
                    </a:p>
                    <a:p>
                      <a:pPr marL="199389" algn="l" rtl="0" eaLnBrk="0">
                        <a:lnSpc>
                          <a:spcPts val="1125"/>
                        </a:lnSpc>
                        <a:spcBef>
                          <a:spcPts val="1"/>
                        </a:spcBef>
                        <a:tabLst/>
                      </a:pPr>
                      <a:r>
                        <a:rPr sz="900" kern="0" spc="-10" dirty="0">
                          <a:solidFill>
                            <a:srgbClr val="000000">
                              <a:alpha val="100000"/>
                            </a:srgbClr>
                          </a:solidFill>
                          <a:latin typeface="SimSun"/>
                          <a:ea typeface="SimSun"/>
                          <a:cs typeface="SimSun"/>
                        </a:rPr>
                        <a:t>b</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600" dirty="0"/>
                    </a:p>
                    <a:p>
                      <a:pPr marL="400050" algn="l" rtl="0" eaLnBrk="0">
                        <a:lnSpc>
                          <a:spcPct val="78000"/>
                        </a:lnSpc>
                        <a:spcBef>
                          <a:spcPts val="3"/>
                        </a:spcBef>
                        <a:tabLst/>
                      </a:pPr>
                      <a:r>
                        <a:rPr sz="900" kern="0" spc="-20" dirty="0">
                          <a:solidFill>
                            <a:srgbClr val="000000">
                              <a:alpha val="100000"/>
                            </a:srgbClr>
                          </a:solidFill>
                          <a:latin typeface="SimSun"/>
                          <a:ea typeface="SimSun"/>
                          <a:cs typeface="SimSun"/>
                        </a:rPr>
                        <a:t>24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600" dirty="0"/>
                    </a:p>
                    <a:p>
                      <a:pPr marL="393700" algn="l" rtl="0" eaLnBrk="0">
                        <a:lnSpc>
                          <a:spcPct val="78000"/>
                        </a:lnSpc>
                        <a:spcBef>
                          <a:spcPts val="3"/>
                        </a:spcBef>
                        <a:tabLst/>
                      </a:pPr>
                      <a:r>
                        <a:rPr sz="900" kern="0" spc="-20" dirty="0">
                          <a:solidFill>
                            <a:srgbClr val="000000">
                              <a:alpha val="100000"/>
                            </a:srgbClr>
                          </a:solidFill>
                          <a:latin typeface="SimSun"/>
                          <a:ea typeface="SimSun"/>
                          <a:cs typeface="SimSun"/>
                        </a:rPr>
                        <a:t>30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600" dirty="0"/>
                    </a:p>
                    <a:p>
                      <a:pPr marL="863600" algn="l" rtl="0" eaLnBrk="0">
                        <a:lnSpc>
                          <a:spcPct val="78000"/>
                        </a:lnSpc>
                        <a:spcBef>
                          <a:spcPts val="3"/>
                        </a:spcBef>
                        <a:tabLst/>
                      </a:pPr>
                      <a:r>
                        <a:rPr sz="900" kern="0" spc="-20" dirty="0">
                          <a:solidFill>
                            <a:srgbClr val="000000">
                              <a:alpha val="100000"/>
                            </a:srgbClr>
                          </a:solidFill>
                          <a:latin typeface="SimSun"/>
                          <a:ea typeface="SimSun"/>
                          <a:cs typeface="SimSun"/>
                        </a:rPr>
                        <a:t>35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600" dirty="0"/>
                    </a:p>
                    <a:p>
                      <a:pPr marL="818514" algn="l" rtl="0" eaLnBrk="0">
                        <a:lnSpc>
                          <a:spcPct val="78000"/>
                        </a:lnSpc>
                        <a:spcBef>
                          <a:spcPts val="3"/>
                        </a:spcBef>
                        <a:tabLst/>
                      </a:pPr>
                      <a:r>
                        <a:rPr sz="900" kern="0" spc="-20" dirty="0">
                          <a:solidFill>
                            <a:srgbClr val="000000">
                              <a:alpha val="100000"/>
                            </a:srgbClr>
                          </a:solidFill>
                          <a:latin typeface="SimSun"/>
                          <a:ea typeface="SimSun"/>
                          <a:cs typeface="SimSun"/>
                        </a:rPr>
                        <a:t>40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01000"/>
                        </a:lnSpc>
                        <a:tabLst/>
                      </a:pPr>
                      <a:endParaRPr lang="Arial" altLang="Arial" sz="600" dirty="0"/>
                    </a:p>
                    <a:p>
                      <a:pPr marL="205740" algn="l" rtl="0" eaLnBrk="0">
                        <a:lnSpc>
                          <a:spcPct val="78000"/>
                        </a:lnSpc>
                        <a:spcBef>
                          <a:spcPts val="5"/>
                        </a:spcBef>
                        <a:tabLst/>
                      </a:pPr>
                      <a:r>
                        <a:rPr sz="600" kern="0" spc="-10" dirty="0">
                          <a:solidFill>
                            <a:srgbClr val="000000">
                              <a:alpha val="100000"/>
                            </a:srgbClr>
                          </a:solidFill>
                          <a:latin typeface="SimSun"/>
                          <a:ea typeface="SimSun"/>
                          <a:cs typeface="SimSun"/>
                        </a:rPr>
                        <a:t>C</a:t>
                      </a:r>
                      <a:endParaRPr lang="SimSun" altLang="SimSun" sz="6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12000"/>
                        </a:lnSpc>
                        <a:tabLst/>
                      </a:pPr>
                      <a:endParaRPr lang="Arial" altLang="Arial" sz="500" dirty="0"/>
                    </a:p>
                    <a:p>
                      <a:pPr marL="825500" algn="l" rtl="0" eaLnBrk="0">
                        <a:lnSpc>
                          <a:spcPct val="78000"/>
                        </a:lnSpc>
                        <a:spcBef>
                          <a:spcPts val="2"/>
                        </a:spcBef>
                        <a:tabLst/>
                      </a:pPr>
                      <a:r>
                        <a:rPr sz="900" kern="0" spc="-20" dirty="0">
                          <a:solidFill>
                            <a:srgbClr val="000000">
                              <a:alpha val="100000"/>
                            </a:srgbClr>
                          </a:solidFill>
                          <a:latin typeface="SimSun"/>
                          <a:ea typeface="SimSun"/>
                          <a:cs typeface="SimSun"/>
                        </a:rPr>
                        <a:t>240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rtl="0" eaLnBrk="0">
                        <a:lnSpc>
                          <a:spcPct val="112000"/>
                        </a:lnSpc>
                        <a:tabLst/>
                      </a:pPr>
                      <a:endParaRPr lang="Arial" altLang="Arial" sz="500" dirty="0"/>
                    </a:p>
                    <a:p>
                      <a:pPr marL="1694814" algn="l" rtl="0" eaLnBrk="0">
                        <a:lnSpc>
                          <a:spcPct val="78000"/>
                        </a:lnSpc>
                        <a:spcBef>
                          <a:spcPts val="2"/>
                        </a:spcBef>
                        <a:tabLst/>
                      </a:pPr>
                      <a:r>
                        <a:rPr sz="900" kern="0" spc="-20" dirty="0">
                          <a:solidFill>
                            <a:srgbClr val="000000">
                              <a:alpha val="100000"/>
                            </a:srgbClr>
                          </a:solidFill>
                          <a:latin typeface="SimSun"/>
                          <a:ea typeface="SimSun"/>
                          <a:cs typeface="SimSun"/>
                        </a:rPr>
                        <a:t>388</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300">
                <a:tc>
                  <a:txBody>
                    <a:bodyPr/>
                    <a:lstStyle/>
                    <a:p>
                      <a:pPr algn="l" rtl="0" eaLnBrk="0">
                        <a:lnSpc>
                          <a:spcPct val="104000"/>
                        </a:lnSpc>
                        <a:tabLst/>
                      </a:pPr>
                      <a:endParaRPr lang="Arial" altLang="Arial" sz="500" dirty="0"/>
                    </a:p>
                    <a:p>
                      <a:pPr marL="168275" algn="l" rtl="0" eaLnBrk="0">
                        <a:lnSpc>
                          <a:spcPts val="1125"/>
                        </a:lnSpc>
                        <a:spcBef>
                          <a:spcPts val="3"/>
                        </a:spcBef>
                        <a:tabLst/>
                      </a:pPr>
                      <a:r>
                        <a:rPr sz="900" kern="0" spc="-20" dirty="0">
                          <a:solidFill>
                            <a:srgbClr val="000000">
                              <a:alpha val="100000"/>
                            </a:srgbClr>
                          </a:solidFill>
                          <a:latin typeface="SimSun"/>
                          <a:ea typeface="SimSun"/>
                          <a:cs typeface="SimSun"/>
                        </a:rPr>
                        <a:t>b'</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05000"/>
                        </a:lnSpc>
                        <a:tabLst/>
                      </a:pPr>
                      <a:endParaRPr lang="Arial" altLang="Arial" sz="600" dirty="0"/>
                    </a:p>
                    <a:p>
                      <a:pPr marL="857250" algn="l" rtl="0" eaLnBrk="0">
                        <a:lnSpc>
                          <a:spcPct val="79000"/>
                        </a:lnSpc>
                        <a:spcBef>
                          <a:spcPts val="6"/>
                        </a:spcBef>
                        <a:tabLst/>
                      </a:pPr>
                      <a:r>
                        <a:rPr sz="900" kern="0" spc="-40" dirty="0">
                          <a:solidFill>
                            <a:srgbClr val="000000">
                              <a:alpha val="100000"/>
                            </a:srgbClr>
                          </a:solidFill>
                          <a:latin typeface="SimSun"/>
                          <a:ea typeface="SimSun"/>
                          <a:cs typeface="SimSun"/>
                        </a:rPr>
                        <a:t>14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rtl="0" eaLnBrk="0">
                        <a:lnSpc>
                          <a:spcPct val="107000"/>
                        </a:lnSpc>
                        <a:tabLst/>
                      </a:pPr>
                      <a:endParaRPr lang="Arial" altLang="Arial" sz="600" dirty="0"/>
                    </a:p>
                    <a:p>
                      <a:pPr marL="1726564" algn="l" rtl="0" eaLnBrk="0">
                        <a:lnSpc>
                          <a:spcPct val="78000"/>
                        </a:lnSpc>
                        <a:spcBef>
                          <a:spcPts val="3"/>
                        </a:spcBef>
                        <a:tabLst/>
                      </a:pPr>
                      <a:r>
                        <a:rPr sz="900" kern="0" spc="-20" dirty="0">
                          <a:solidFill>
                            <a:srgbClr val="000000">
                              <a:alpha val="100000"/>
                            </a:srgbClr>
                          </a:solidFill>
                          <a:latin typeface="SimSun"/>
                          <a:ea typeface="SimSun"/>
                          <a:cs typeface="SimSun"/>
                        </a:rPr>
                        <a:t>22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09000"/>
                        </a:lnSpc>
                        <a:tabLst/>
                      </a:pPr>
                      <a:endParaRPr lang="Arial" altLang="Arial" sz="400" dirty="0"/>
                    </a:p>
                    <a:p>
                      <a:pPr marL="168275" algn="l" rtl="0" eaLnBrk="0">
                        <a:lnSpc>
                          <a:spcPts val="1122"/>
                        </a:lnSpc>
                        <a:spcBef>
                          <a:spcPts val="4"/>
                        </a:spcBef>
                        <a:tabLst/>
                      </a:pPr>
                      <a:r>
                        <a:rPr sz="900" kern="0" spc="-20" dirty="0">
                          <a:solidFill>
                            <a:srgbClr val="000000">
                              <a:alpha val="100000"/>
                            </a:srgbClr>
                          </a:solidFill>
                          <a:latin typeface="SimSun"/>
                          <a:ea typeface="SimSun"/>
                          <a:cs typeface="SimSun"/>
                        </a:rPr>
                        <a:t>c'</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12000"/>
                        </a:lnSpc>
                        <a:tabLst/>
                      </a:pPr>
                      <a:endParaRPr lang="Arial" altLang="Arial" sz="500" dirty="0"/>
                    </a:p>
                    <a:p>
                      <a:pPr marL="825500" algn="l" rtl="0" eaLnBrk="0">
                        <a:lnSpc>
                          <a:spcPct val="78000"/>
                        </a:lnSpc>
                        <a:spcBef>
                          <a:spcPts val="2"/>
                        </a:spcBef>
                        <a:tabLst/>
                      </a:pPr>
                      <a:r>
                        <a:rPr sz="900" kern="0" spc="-20" dirty="0">
                          <a:solidFill>
                            <a:srgbClr val="000000">
                              <a:alpha val="100000"/>
                            </a:srgbClr>
                          </a:solidFill>
                          <a:latin typeface="SimSun"/>
                          <a:ea typeface="SimSun"/>
                          <a:cs typeface="SimSun"/>
                        </a:rPr>
                        <a:t>225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rtl="0" eaLnBrk="0">
                        <a:lnSpc>
                          <a:spcPct val="112000"/>
                        </a:lnSpc>
                        <a:tabLst/>
                      </a:pPr>
                      <a:endParaRPr lang="Arial" altLang="Arial" sz="500" dirty="0"/>
                    </a:p>
                    <a:p>
                      <a:pPr marL="1694814" algn="l" rtl="0" eaLnBrk="0">
                        <a:lnSpc>
                          <a:spcPct val="78000"/>
                        </a:lnSpc>
                        <a:spcBef>
                          <a:spcPts val="2"/>
                        </a:spcBef>
                        <a:tabLst/>
                      </a:pPr>
                      <a:r>
                        <a:rPr sz="900" kern="0" spc="-20" dirty="0">
                          <a:solidFill>
                            <a:srgbClr val="000000">
                              <a:alpha val="100000"/>
                            </a:srgbClr>
                          </a:solidFill>
                          <a:latin typeface="SimSun"/>
                          <a:ea typeface="SimSun"/>
                          <a:cs typeface="SimSun"/>
                        </a:rPr>
                        <a:t>373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09000"/>
                        </a:lnSpc>
                        <a:tabLst/>
                      </a:pPr>
                      <a:endParaRPr lang="Arial" altLang="Arial" sz="400" dirty="0"/>
                    </a:p>
                    <a:p>
                      <a:pPr marL="199389" algn="l" rtl="0" eaLnBrk="0">
                        <a:lnSpc>
                          <a:spcPts val="1125"/>
                        </a:lnSpc>
                        <a:spcBef>
                          <a:spcPts val="3"/>
                        </a:spcBef>
                        <a:tabLst/>
                      </a:pPr>
                      <a:r>
                        <a:rPr sz="900" kern="0" spc="-10" dirty="0">
                          <a:solidFill>
                            <a:srgbClr val="000000">
                              <a:alpha val="100000"/>
                            </a:srgbClr>
                          </a:solidFill>
                          <a:latin typeface="SimSun"/>
                          <a:ea typeface="SimSun"/>
                          <a:cs typeface="SimSun"/>
                        </a:rPr>
                        <a:t>d</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l" rtl="0" eaLnBrk="0">
                        <a:lnSpc>
                          <a:spcPct val="106000"/>
                        </a:lnSpc>
                        <a:tabLst/>
                      </a:pPr>
                      <a:endParaRPr lang="Arial" altLang="Arial" sz="400" dirty="0"/>
                    </a:p>
                    <a:p>
                      <a:pPr marL="2552700" algn="l" rtl="0" eaLnBrk="0">
                        <a:lnSpc>
                          <a:spcPts val="1075"/>
                        </a:lnSpc>
                        <a:spcBef>
                          <a:spcPts val="1"/>
                        </a:spcBef>
                        <a:tabLst/>
                      </a:pPr>
                      <a:r>
                        <a:rPr sz="800" kern="0" spc="0" dirty="0">
                          <a:solidFill>
                            <a:srgbClr val="000000">
                              <a:alpha val="100000"/>
                            </a:srgbClr>
                          </a:solidFill>
                          <a:latin typeface="SimSun"/>
                          <a:ea typeface="SimSun"/>
                          <a:cs typeface="SimSun"/>
                        </a:rPr>
                        <a:t>φ5.5</a:t>
                      </a:r>
                      <a:endParaRPr lang="SimSun" altLang="SimSun" sz="8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20000"/>
                        </a:lnSpc>
                        <a:tabLst/>
                      </a:pPr>
                      <a:endParaRPr lang="Arial" altLang="Arial" sz="400" dirty="0"/>
                    </a:p>
                    <a:p>
                      <a:pPr marL="199389" algn="l" rtl="0" eaLnBrk="0">
                        <a:lnSpc>
                          <a:spcPts val="1122"/>
                        </a:lnSpc>
                        <a:spcBef>
                          <a:spcPts val="1"/>
                        </a:spcBef>
                        <a:tabLst/>
                      </a:pPr>
                      <a:r>
                        <a:rPr sz="900" kern="0" spc="-10" dirty="0">
                          <a:solidFill>
                            <a:srgbClr val="000000">
                              <a:alpha val="100000"/>
                            </a:srgbClr>
                          </a:solidFill>
                          <a:latin typeface="SimSun"/>
                          <a:ea typeface="SimSun"/>
                          <a:cs typeface="SimSun"/>
                        </a:rPr>
                        <a:t>e</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l" rtl="0" eaLnBrk="0">
                        <a:lnSpc>
                          <a:spcPct val="100000"/>
                        </a:lnSpc>
                        <a:tabLst/>
                      </a:pPr>
                      <a:endParaRPr lang="Arial" altLang="Arial" sz="600" dirty="0"/>
                    </a:p>
                    <a:p>
                      <a:pPr marL="2641600" algn="l" rtl="0" eaLnBrk="0">
                        <a:lnSpc>
                          <a:spcPct val="78000"/>
                        </a:lnSpc>
                        <a:spcBef>
                          <a:spcPts val="3"/>
                        </a:spcBef>
                        <a:tabLst/>
                      </a:pPr>
                      <a:r>
                        <a:rPr sz="900" kern="0" spc="-20" dirty="0">
                          <a:solidFill>
                            <a:srgbClr val="000000">
                              <a:alpha val="100000"/>
                            </a:srgbClr>
                          </a:solidFill>
                          <a:latin typeface="SimSun"/>
                          <a:ea typeface="SimSun"/>
                          <a:cs typeface="SimSun"/>
                        </a:rPr>
                        <a:t>68</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20000"/>
                        </a:lnSpc>
                        <a:tabLst/>
                      </a:pPr>
                      <a:endParaRPr lang="Arial" altLang="Arial" sz="400" dirty="0"/>
                    </a:p>
                    <a:p>
                      <a:pPr marL="199389" algn="l" rtl="0" eaLnBrk="0">
                        <a:lnSpc>
                          <a:spcPts val="1129"/>
                        </a:lnSpc>
                        <a:spcBef>
                          <a:spcPts val="1"/>
                        </a:spcBef>
                        <a:tabLst/>
                      </a:pPr>
                      <a:r>
                        <a:rPr sz="900" kern="0" spc="-10" dirty="0">
                          <a:solidFill>
                            <a:srgbClr val="000000">
                              <a:alpha val="100000"/>
                            </a:srgbClr>
                          </a:solidFill>
                          <a:latin typeface="SimSun"/>
                          <a:ea typeface="SimSun"/>
                          <a:cs typeface="SimSun"/>
                        </a:rPr>
                        <a:t>f</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l" rtl="0" eaLnBrk="0">
                        <a:lnSpc>
                          <a:spcPct val="100000"/>
                        </a:lnSpc>
                        <a:tabLst/>
                      </a:pPr>
                      <a:endParaRPr lang="Arial" altLang="Arial" sz="600" dirty="0"/>
                    </a:p>
                    <a:p>
                      <a:pPr marL="2641600" algn="l" rtl="0" eaLnBrk="0">
                        <a:lnSpc>
                          <a:spcPct val="78000"/>
                        </a:lnSpc>
                        <a:spcBef>
                          <a:spcPts val="3"/>
                        </a:spcBef>
                        <a:tabLst/>
                      </a:pPr>
                      <a:r>
                        <a:rPr sz="900" kern="0" spc="-20" dirty="0">
                          <a:solidFill>
                            <a:srgbClr val="000000">
                              <a:alpha val="100000"/>
                            </a:srgbClr>
                          </a:solidFill>
                          <a:latin typeface="SimSun"/>
                          <a:ea typeface="SimSun"/>
                          <a:cs typeface="SimSun"/>
                        </a:rPr>
                        <a:t>53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965">
                <a:tc>
                  <a:txBody>
                    <a:bodyPr/>
                    <a:lstStyle/>
                    <a:p>
                      <a:pPr algn="l" rtl="0" eaLnBrk="0">
                        <a:lnSpc>
                          <a:spcPct val="108000"/>
                        </a:lnSpc>
                        <a:tabLst/>
                      </a:pPr>
                      <a:endParaRPr lang="Arial" altLang="Arial" sz="800" dirty="0"/>
                    </a:p>
                    <a:p>
                      <a:pPr marL="205740" algn="l" rtl="0" eaLnBrk="0">
                        <a:lnSpc>
                          <a:spcPts val="424"/>
                        </a:lnSpc>
                        <a:spcBef>
                          <a:spcPts val="3"/>
                        </a:spcBef>
                        <a:tabLst/>
                      </a:pPr>
                      <a:r>
                        <a:rPr sz="600" kern="0" spc="-10" dirty="0">
                          <a:solidFill>
                            <a:srgbClr val="000000">
                              <a:alpha val="100000"/>
                            </a:srgbClr>
                          </a:solidFill>
                          <a:latin typeface="SimSun"/>
                          <a:ea typeface="SimSun"/>
                          <a:cs typeface="SimSun"/>
                        </a:rPr>
                        <a:t>g</a:t>
                      </a:r>
                      <a:endParaRPr lang="SimSun" altLang="SimSun" sz="6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l" rtl="0" eaLnBrk="0">
                        <a:lnSpc>
                          <a:spcPct val="118000"/>
                        </a:lnSpc>
                        <a:tabLst/>
                      </a:pPr>
                      <a:endParaRPr lang="Arial" altLang="Arial" sz="500" dirty="0"/>
                    </a:p>
                    <a:p>
                      <a:pPr marL="2641600" algn="l" rtl="0" eaLnBrk="0">
                        <a:lnSpc>
                          <a:spcPct val="79000"/>
                        </a:lnSpc>
                        <a:spcBef>
                          <a:spcPts val="5"/>
                        </a:spcBef>
                        <a:tabLst/>
                      </a:pPr>
                      <a:r>
                        <a:rPr sz="900" kern="0" spc="-20" dirty="0">
                          <a:solidFill>
                            <a:srgbClr val="000000">
                              <a:alpha val="100000"/>
                            </a:srgbClr>
                          </a:solidFill>
                          <a:latin typeface="SimSun"/>
                          <a:ea typeface="SimSun"/>
                          <a:cs typeface="SimSun"/>
                        </a:rPr>
                        <a:t>41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21000"/>
                        </a:lnSpc>
                        <a:tabLst/>
                      </a:pPr>
                      <a:endParaRPr lang="Arial" altLang="Arial" sz="400" dirty="0"/>
                    </a:p>
                    <a:p>
                      <a:pPr marL="199389" algn="l" rtl="0" eaLnBrk="0">
                        <a:lnSpc>
                          <a:spcPts val="1129"/>
                        </a:lnSpc>
                        <a:spcBef>
                          <a:spcPts val="1"/>
                        </a:spcBef>
                        <a:tabLst/>
                      </a:pPr>
                      <a:r>
                        <a:rPr sz="900" kern="0" spc="-10" dirty="0">
                          <a:solidFill>
                            <a:srgbClr val="000000">
                              <a:alpha val="100000"/>
                            </a:srgbClr>
                          </a:solidFill>
                          <a:latin typeface="SimSun"/>
                          <a:ea typeface="SimSun"/>
                          <a:cs typeface="SimSun"/>
                        </a:rPr>
                        <a:t>h</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l" rtl="0" eaLnBrk="0">
                        <a:lnSpc>
                          <a:spcPct val="119000"/>
                        </a:lnSpc>
                        <a:tabLst/>
                      </a:pPr>
                      <a:endParaRPr lang="Arial" altLang="Arial" sz="500" dirty="0"/>
                    </a:p>
                    <a:p>
                      <a:pPr marL="2641600" algn="l" rtl="0" eaLnBrk="0">
                        <a:lnSpc>
                          <a:spcPct val="79000"/>
                        </a:lnSpc>
                        <a:spcBef>
                          <a:spcPts val="4"/>
                        </a:spcBef>
                        <a:tabLst/>
                      </a:pPr>
                      <a:r>
                        <a:rPr sz="900" kern="0" spc="-40" dirty="0">
                          <a:solidFill>
                            <a:srgbClr val="000000">
                              <a:alpha val="100000"/>
                            </a:srgbClr>
                          </a:solidFill>
                          <a:latin typeface="SimSun"/>
                          <a:ea typeface="SimSun"/>
                          <a:cs typeface="SimSun"/>
                        </a:rPr>
                        <a:t>14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21000"/>
                        </a:lnSpc>
                        <a:tabLst/>
                      </a:pPr>
                      <a:endParaRPr lang="Arial" altLang="Arial" sz="400" dirty="0"/>
                    </a:p>
                    <a:p>
                      <a:pPr marL="199389" algn="l" rtl="0" eaLnBrk="0">
                        <a:lnSpc>
                          <a:spcPts val="1129"/>
                        </a:lnSpc>
                        <a:spcBef>
                          <a:spcPts val="1"/>
                        </a:spcBef>
                        <a:tabLst/>
                      </a:pPr>
                      <a:r>
                        <a:rPr sz="900" kern="0" spc="-10" dirty="0">
                          <a:solidFill>
                            <a:srgbClr val="000000">
                              <a:alpha val="100000"/>
                            </a:srgbClr>
                          </a:solidFill>
                          <a:latin typeface="SimSun"/>
                          <a:ea typeface="SimSun"/>
                          <a:cs typeface="SimSun"/>
                        </a:rPr>
                        <a:t>i</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l" rtl="0" eaLnBrk="0">
                        <a:lnSpc>
                          <a:spcPct val="101000"/>
                        </a:lnSpc>
                        <a:tabLst/>
                      </a:pPr>
                      <a:endParaRPr lang="Arial" altLang="Arial" sz="600" dirty="0"/>
                    </a:p>
                    <a:p>
                      <a:pPr marL="2641600" algn="l" rtl="0" eaLnBrk="0">
                        <a:lnSpc>
                          <a:spcPct val="78000"/>
                        </a:lnSpc>
                        <a:spcBef>
                          <a:spcPts val="1"/>
                        </a:spcBef>
                        <a:tabLst/>
                      </a:pPr>
                      <a:r>
                        <a:rPr sz="900" kern="0" spc="-20" dirty="0">
                          <a:solidFill>
                            <a:srgbClr val="000000">
                              <a:alpha val="100000"/>
                            </a:srgbClr>
                          </a:solidFill>
                          <a:latin typeface="SimSun"/>
                          <a:ea typeface="SimSun"/>
                          <a:cs typeface="SimSun"/>
                        </a:rPr>
                        <a:t>30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28000"/>
                        </a:lnSpc>
                        <a:tabLst/>
                      </a:pPr>
                      <a:endParaRPr lang="Arial" altLang="Arial" sz="300" dirty="0"/>
                    </a:p>
                    <a:p>
                      <a:pPr marL="199389" algn="l" rtl="0" eaLnBrk="0">
                        <a:lnSpc>
                          <a:spcPct val="93000"/>
                        </a:lnSpc>
                        <a:tabLst/>
                      </a:pPr>
                      <a:r>
                        <a:rPr sz="900" kern="0" spc="-10" dirty="0">
                          <a:solidFill>
                            <a:srgbClr val="000000">
                              <a:alpha val="100000"/>
                            </a:srgbClr>
                          </a:solidFill>
                          <a:latin typeface="SimSun"/>
                          <a:ea typeface="SimSun"/>
                          <a:cs typeface="SimSun"/>
                        </a:rPr>
                        <a:t>j</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19000"/>
                        </a:lnSpc>
                        <a:tabLst/>
                      </a:pPr>
                      <a:endParaRPr lang="Arial" altLang="Arial" sz="500" dirty="0"/>
                    </a:p>
                    <a:p>
                      <a:pPr marL="825500" algn="l" rtl="0" eaLnBrk="0">
                        <a:lnSpc>
                          <a:spcPct val="79000"/>
                        </a:lnSpc>
                        <a:spcBef>
                          <a:spcPts val="4"/>
                        </a:spcBef>
                        <a:tabLst/>
                      </a:pPr>
                      <a:r>
                        <a:rPr sz="900" kern="0" spc="-20" dirty="0">
                          <a:solidFill>
                            <a:srgbClr val="000000">
                              <a:alpha val="100000"/>
                            </a:srgbClr>
                          </a:solidFill>
                          <a:latin typeface="SimSun"/>
                          <a:ea typeface="SimSun"/>
                          <a:cs typeface="SimSun"/>
                        </a:rPr>
                        <a:t>210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rtl="0" eaLnBrk="0">
                        <a:lnSpc>
                          <a:spcPct val="101000"/>
                        </a:lnSpc>
                        <a:tabLst/>
                      </a:pPr>
                      <a:endParaRPr lang="Arial" altLang="Arial" sz="600" dirty="0"/>
                    </a:p>
                    <a:p>
                      <a:pPr marL="1694814" algn="l" rtl="0" eaLnBrk="0">
                        <a:lnSpc>
                          <a:spcPct val="78000"/>
                        </a:lnSpc>
                        <a:spcBef>
                          <a:spcPts val="1"/>
                        </a:spcBef>
                        <a:tabLst/>
                      </a:pPr>
                      <a:r>
                        <a:rPr sz="900" kern="0" spc="-20" dirty="0">
                          <a:solidFill>
                            <a:srgbClr val="000000">
                              <a:alpha val="100000"/>
                            </a:srgbClr>
                          </a:solidFill>
                          <a:latin typeface="SimSun"/>
                          <a:ea typeface="SimSun"/>
                          <a:cs typeface="SimSun"/>
                        </a:rPr>
                        <a:t>355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250">
                <a:tc>
                  <a:txBody>
                    <a:bodyPr/>
                    <a:lstStyle/>
                    <a:p>
                      <a:pPr algn="l" rtl="0" eaLnBrk="0">
                        <a:lnSpc>
                          <a:spcPct val="110000"/>
                        </a:lnSpc>
                        <a:tabLst/>
                      </a:pPr>
                      <a:endParaRPr lang="Arial" altLang="Arial" sz="400" dirty="0"/>
                    </a:p>
                    <a:p>
                      <a:pPr marL="199389" algn="l" rtl="0" eaLnBrk="0">
                        <a:lnSpc>
                          <a:spcPts val="1129"/>
                        </a:lnSpc>
                        <a:spcBef>
                          <a:spcPts val="4"/>
                        </a:spcBef>
                        <a:tabLst/>
                      </a:pPr>
                      <a:r>
                        <a:rPr sz="900" kern="0" spc="-10" dirty="0">
                          <a:solidFill>
                            <a:srgbClr val="000000">
                              <a:alpha val="100000"/>
                            </a:srgbClr>
                          </a:solidFill>
                          <a:latin typeface="SimSun"/>
                          <a:ea typeface="SimSun"/>
                          <a:cs typeface="SimSun"/>
                        </a:rPr>
                        <a:t>k</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l" rtl="0" eaLnBrk="0">
                        <a:lnSpc>
                          <a:spcPct val="111000"/>
                        </a:lnSpc>
                        <a:tabLst/>
                      </a:pPr>
                      <a:endParaRPr lang="Arial" altLang="Arial" sz="500" dirty="0"/>
                    </a:p>
                    <a:p>
                      <a:pPr marL="2641600" algn="l" rtl="0" eaLnBrk="0">
                        <a:lnSpc>
                          <a:spcPct val="79000"/>
                        </a:lnSpc>
                        <a:spcBef>
                          <a:spcPts val="2"/>
                        </a:spcBef>
                        <a:tabLst/>
                      </a:pPr>
                      <a:r>
                        <a:rPr sz="900" kern="0" spc="-40" dirty="0">
                          <a:solidFill>
                            <a:srgbClr val="000000">
                              <a:alpha val="100000"/>
                            </a:srgbClr>
                          </a:solidFill>
                          <a:latin typeface="SimSun"/>
                          <a:ea typeface="SimSun"/>
                          <a:cs typeface="SimSun"/>
                        </a:rPr>
                        <a:t>16</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19000"/>
                        </a:lnSpc>
                        <a:tabLst/>
                      </a:pPr>
                      <a:endParaRPr lang="Arial" altLang="Arial" sz="500" dirty="0"/>
                    </a:p>
                    <a:p>
                      <a:pPr marL="199389" algn="l" rtl="0" eaLnBrk="0">
                        <a:lnSpc>
                          <a:spcPct val="79000"/>
                        </a:lnSpc>
                        <a:spcBef>
                          <a:spcPts val="4"/>
                        </a:spcBef>
                        <a:tabLst/>
                      </a:pPr>
                      <a:r>
                        <a:rPr sz="900" kern="0" spc="-10" dirty="0">
                          <a:solidFill>
                            <a:srgbClr val="000000">
                              <a:alpha val="100000"/>
                            </a:srgbClr>
                          </a:solidFill>
                          <a:latin typeface="SimSun"/>
                          <a:ea typeface="SimSun"/>
                          <a:cs typeface="SimSun"/>
                        </a:rPr>
                        <a:t>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rtl="0" eaLnBrk="0">
                        <a:lnSpc>
                          <a:spcPct val="101000"/>
                        </a:lnSpc>
                        <a:tabLst/>
                      </a:pPr>
                      <a:endParaRPr lang="Arial" altLang="Arial" sz="600" dirty="0"/>
                    </a:p>
                    <a:p>
                      <a:pPr marL="1726564" algn="l" rtl="0" eaLnBrk="0">
                        <a:lnSpc>
                          <a:spcPct val="78000"/>
                        </a:lnSpc>
                        <a:spcBef>
                          <a:spcPts val="2"/>
                        </a:spcBef>
                        <a:tabLst/>
                      </a:pPr>
                      <a:r>
                        <a:rPr sz="900" kern="0" spc="-20" dirty="0">
                          <a:solidFill>
                            <a:srgbClr val="000000">
                              <a:alpha val="100000"/>
                            </a:srgbClr>
                          </a:solidFill>
                          <a:latin typeface="SimSun"/>
                          <a:ea typeface="SimSun"/>
                          <a:cs typeface="SimSun"/>
                        </a:rPr>
                        <a:t>78</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425">
                <a:tc>
                  <a:txBody>
                    <a:bodyPr/>
                    <a:lstStyle/>
                    <a:p>
                      <a:pPr algn="l" rtl="0" eaLnBrk="0">
                        <a:lnSpc>
                          <a:spcPct val="106000"/>
                        </a:lnSpc>
                        <a:tabLst/>
                      </a:pPr>
                      <a:endParaRPr lang="Arial" altLang="Arial" sz="500" dirty="0"/>
                    </a:p>
                    <a:p>
                      <a:pPr marL="205740" algn="l" rtl="0" eaLnBrk="0">
                        <a:lnSpc>
                          <a:spcPts val="752"/>
                        </a:lnSpc>
                        <a:spcBef>
                          <a:spcPts val="3"/>
                        </a:spcBef>
                        <a:tabLst/>
                      </a:pPr>
                      <a:r>
                        <a:rPr sz="600" kern="0" spc="-10" dirty="0">
                          <a:solidFill>
                            <a:srgbClr val="000000">
                              <a:alpha val="100000"/>
                            </a:srgbClr>
                          </a:solidFill>
                          <a:latin typeface="SimSun"/>
                          <a:ea typeface="SimSun"/>
                          <a:cs typeface="SimSun"/>
                        </a:rPr>
                        <a:t>m</a:t>
                      </a:r>
                      <a:endParaRPr lang="SimSun" altLang="SimSun" sz="6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rtl="0" eaLnBrk="0">
                        <a:lnSpc>
                          <a:spcPct val="113000"/>
                        </a:lnSpc>
                        <a:tabLst/>
                      </a:pPr>
                      <a:endParaRPr lang="Arial" altLang="Arial" sz="500" dirty="0"/>
                    </a:p>
                    <a:p>
                      <a:pPr marL="1694814" algn="l" rtl="0" eaLnBrk="0">
                        <a:lnSpc>
                          <a:spcPct val="78000"/>
                        </a:lnSpc>
                        <a:spcBef>
                          <a:spcPts val="1"/>
                        </a:spcBef>
                        <a:tabLst/>
                      </a:pPr>
                      <a:r>
                        <a:rPr sz="900" kern="0" spc="-20" dirty="0">
                          <a:solidFill>
                            <a:srgbClr val="000000">
                              <a:alpha val="100000"/>
                            </a:srgbClr>
                          </a:solidFill>
                          <a:latin typeface="SimSun"/>
                          <a:ea typeface="SimSun"/>
                          <a:cs typeface="SimSun"/>
                        </a:rPr>
                        <a:t>234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04" name="textbox 204"/>
          <p:cNvSpPr/>
          <p:nvPr/>
        </p:nvSpPr>
        <p:spPr>
          <a:xfrm>
            <a:off x="782669" y="921063"/>
            <a:ext cx="5873115" cy="877569"/>
          </a:xfrm>
          <a:prstGeom prst="rect">
            <a:avLst/>
          </a:prstGeom>
        </p:spPr>
        <p:txBody>
          <a:bodyPr vert="horz" wrap="square" lIns="0" tIns="0" rIns="0" bIns="0"/>
          <a:lstStyle/>
          <a:p>
            <a:pPr algn="l" rtl="0" eaLnBrk="0">
              <a:lnSpc>
                <a:spcPct val="80996"/>
              </a:lnSpc>
              <a:tabLst/>
            </a:pPr>
            <a:endParaRPr lang="Arial" altLang="Arial" sz="100" dirty="0"/>
          </a:p>
          <a:p>
            <a:pPr marL="12700" algn="l" rtl="0" eaLnBrk="0">
              <a:lnSpc>
                <a:spcPct val="79000"/>
              </a:lnSpc>
              <a:tabLst/>
            </a:pPr>
            <a:r>
              <a:rPr sz="900" b="1" kern="0" spc="-20" dirty="0">
                <a:solidFill>
                  <a:srgbClr val="000000">
                    <a:alpha val="100000"/>
                  </a:srgbClr>
                </a:solidFill>
                <a:latin typeface="SimSun"/>
                <a:ea typeface="SimSun"/>
                <a:cs typeface="SimSun"/>
              </a:rPr>
              <a:t>GB</a:t>
            </a:r>
            <a:r>
              <a:rPr sz="900" kern="0" spc="40" dirty="0">
                <a:solidFill>
                  <a:srgbClr val="000000">
                    <a:alpha val="100000"/>
                  </a:srgbClr>
                </a:solidFill>
                <a:latin typeface="SimSun"/>
                <a:ea typeface="SimSun"/>
                <a:cs typeface="SimSun"/>
              </a:rPr>
              <a:t>    </a:t>
            </a:r>
            <a:r>
              <a:rPr sz="900" b="1" kern="0" spc="-20" dirty="0">
                <a:solidFill>
                  <a:srgbClr val="000000">
                    <a:alpha val="100000"/>
                  </a:srgbClr>
                </a:solidFill>
                <a:latin typeface="SimSun"/>
                <a:ea typeface="SimSun"/>
                <a:cs typeface="SimSun"/>
              </a:rPr>
              <a:t>17565—2022</a:t>
            </a:r>
            <a:endParaRPr lang="SimSun" altLang="SimSun" sz="900" dirty="0"/>
          </a:p>
          <a:p>
            <a:pPr algn="l" rtl="0" eaLnBrk="0">
              <a:lnSpc>
                <a:spcPct val="195000"/>
              </a:lnSpc>
              <a:tabLst/>
            </a:pPr>
            <a:endParaRPr lang="Arial" altLang="Arial" sz="1000" dirty="0"/>
          </a:p>
          <a:p>
            <a:pPr marL="1974850" algn="l" rtl="0" eaLnBrk="0">
              <a:lnSpc>
                <a:spcPct val="95000"/>
              </a:lnSpc>
              <a:spcBef>
                <a:spcPts val="279"/>
              </a:spcBef>
              <a:tabLst/>
            </a:pPr>
            <a:r>
              <a:rPr sz="900" b="1" kern="0" spc="100" dirty="0">
                <a:solidFill>
                  <a:srgbClr val="000000">
                    <a:alpha val="100000"/>
                  </a:srgbClr>
                </a:solidFill>
                <a:latin typeface="SimHei"/>
                <a:ea typeface="SimHei"/>
                <a:cs typeface="SimHei"/>
              </a:rPr>
              <a:t>表</a:t>
            </a:r>
            <a:r>
              <a:rPr sz="900" kern="0" spc="-70" dirty="0">
                <a:solidFill>
                  <a:srgbClr val="000000">
                    <a:alpha val="100000"/>
                  </a:srgbClr>
                </a:solidFill>
                <a:latin typeface="SimHei"/>
                <a:ea typeface="SimHei"/>
                <a:cs typeface="SimHei"/>
              </a:rPr>
              <a:t> </a:t>
            </a:r>
            <a:r>
              <a:rPr sz="900" b="1" kern="0" spc="100" dirty="0">
                <a:solidFill>
                  <a:srgbClr val="000000">
                    <a:alpha val="100000"/>
                  </a:srgbClr>
                </a:solidFill>
                <a:latin typeface="Times New Roman"/>
                <a:ea typeface="Times New Roman"/>
                <a:cs typeface="Times New Roman"/>
              </a:rPr>
              <a:t>A.1</a:t>
            </a:r>
            <a:r>
              <a:rPr sz="900" b="1" kern="0" spc="20" dirty="0">
                <a:solidFill>
                  <a:srgbClr val="000000">
                    <a:alpha val="100000"/>
                  </a:srgbClr>
                </a:solidFill>
                <a:latin typeface="Times New Roman"/>
                <a:ea typeface="Times New Roman"/>
                <a:cs typeface="Times New Roman"/>
              </a:rPr>
              <a:t>     </a:t>
            </a:r>
            <a:r>
              <a:rPr sz="900" b="1" kern="0" spc="100" dirty="0">
                <a:solidFill>
                  <a:srgbClr val="000000">
                    <a:alpha val="100000"/>
                  </a:srgbClr>
                </a:solidFill>
                <a:latin typeface="SimHei"/>
                <a:ea typeface="SimHei"/>
                <a:cs typeface="SimHei"/>
              </a:rPr>
              <a:t>锁体规格型号</a:t>
            </a:r>
            <a:r>
              <a:rPr sz="900" b="1" kern="0" spc="90" dirty="0">
                <a:solidFill>
                  <a:srgbClr val="000000">
                    <a:alpha val="100000"/>
                  </a:srgbClr>
                </a:solidFill>
                <a:latin typeface="SimHei"/>
                <a:ea typeface="SimHei"/>
                <a:cs typeface="SimHei"/>
              </a:rPr>
              <a:t>和外形尺寸</a:t>
            </a:r>
            <a:endParaRPr lang="SimHei" altLang="SimHei" sz="900" dirty="0"/>
          </a:p>
          <a:p>
            <a:pPr algn="l" rtl="0" eaLnBrk="0">
              <a:lnSpc>
                <a:spcPct val="109000"/>
              </a:lnSpc>
              <a:tabLst/>
            </a:pPr>
            <a:endParaRPr lang="Arial" altLang="Arial" sz="900" dirty="0"/>
          </a:p>
          <a:p>
            <a:pPr algn="l" rtl="0" eaLnBrk="0">
              <a:lnSpc>
                <a:spcPct val="7462"/>
              </a:lnSpc>
              <a:tabLst/>
            </a:pPr>
            <a:endParaRPr lang="Arial" altLang="Arial" sz="100" dirty="0"/>
          </a:p>
          <a:p>
            <a:pPr algn="r" rtl="0" eaLnBrk="0">
              <a:lnSpc>
                <a:spcPct val="95000"/>
              </a:lnSpc>
              <a:tabLst/>
            </a:pPr>
            <a:r>
              <a:rPr sz="900" kern="0" spc="-10" dirty="0">
                <a:solidFill>
                  <a:srgbClr val="000000">
                    <a:alpha val="100000"/>
                  </a:srgbClr>
                </a:solidFill>
                <a:latin typeface="SimSun"/>
                <a:ea typeface="SimSun"/>
                <a:cs typeface="SimSun"/>
              </a:rPr>
              <a:t>单位为毫米</a:t>
            </a:r>
            <a:endParaRPr lang="SimSun" altLang="SimSun" sz="900" dirty="0"/>
          </a:p>
        </p:txBody>
      </p:sp>
      <p:pic>
        <p:nvPicPr>
          <p:cNvPr id="206" name="picture 206"/>
          <p:cNvPicPr>
            <a:picLocks noChangeAspect="1"/>
          </p:cNvPicPr>
          <p:nvPr/>
        </p:nvPicPr>
        <p:blipFill>
          <a:blip r:embed="rId2"/>
          <a:stretch>
            <a:fillRect/>
          </a:stretch>
        </p:blipFill>
        <p:spPr>
          <a:xfrm rot="21600000">
            <a:off x="1612934" y="5918155"/>
            <a:ext cx="2876532" cy="1251020"/>
          </a:xfrm>
          <a:prstGeom prst="rect">
            <a:avLst/>
          </a:prstGeom>
        </p:spPr>
      </p:pic>
      <p:sp>
        <p:nvSpPr>
          <p:cNvPr id="208" name="textbox 208"/>
          <p:cNvSpPr/>
          <p:nvPr/>
        </p:nvSpPr>
        <p:spPr>
          <a:xfrm>
            <a:off x="1003271" y="7402303"/>
            <a:ext cx="1727835" cy="1050289"/>
          </a:xfrm>
          <a:prstGeom prst="rect">
            <a:avLst/>
          </a:prstGeom>
        </p:spPr>
        <p:txBody>
          <a:bodyPr vert="horz" wrap="square" lIns="0" tIns="0" rIns="0" bIns="0"/>
          <a:lstStyle/>
          <a:p>
            <a:pPr algn="l" rtl="0" eaLnBrk="0">
              <a:lnSpc>
                <a:spcPct val="83341"/>
              </a:lnSpc>
              <a:tabLst/>
            </a:pPr>
            <a:endParaRPr lang="Arial" altLang="Arial" sz="100" dirty="0"/>
          </a:p>
          <a:p>
            <a:pPr marL="12700" algn="l" rtl="0" eaLnBrk="0">
              <a:lnSpc>
                <a:spcPts val="1009"/>
              </a:lnSpc>
              <a:tabLst/>
            </a:pPr>
            <a:r>
              <a:rPr sz="800" kern="0" spc="10" dirty="0">
                <a:solidFill>
                  <a:srgbClr val="000000">
                    <a:alpha val="100000"/>
                  </a:srgbClr>
                </a:solidFill>
                <a:latin typeface="SimSun"/>
                <a:ea typeface="SimSun"/>
                <a:cs typeface="SimSun"/>
              </a:rPr>
              <a:t>标引序号说明：</a:t>
            </a:r>
            <a:endParaRPr lang="SimSun" altLang="SimSun" sz="800" dirty="0"/>
          </a:p>
          <a:p>
            <a:pPr marL="12700" algn="l" rtl="0" eaLnBrk="0">
              <a:lnSpc>
                <a:spcPct val="83000"/>
              </a:lnSpc>
              <a:spcBef>
                <a:spcPts val="369"/>
              </a:spcBef>
              <a:tabLst/>
            </a:pPr>
            <a:r>
              <a:rPr sz="900" kern="0" spc="-40" dirty="0">
                <a:solidFill>
                  <a:srgbClr val="000000">
                    <a:alpha val="100000"/>
                  </a:srgbClr>
                </a:solidFill>
                <a:latin typeface="SimSun"/>
                <a:ea typeface="SimSun"/>
                <a:cs typeface="SimSun"/>
              </a:rPr>
              <a:t>p—— 葫芦头(大圆</a:t>
            </a:r>
            <a:r>
              <a:rPr sz="900" kern="0" spc="-50" dirty="0">
                <a:solidFill>
                  <a:srgbClr val="000000">
                    <a:alpha val="100000"/>
                  </a:srgbClr>
                </a:solidFill>
                <a:latin typeface="SimSun"/>
                <a:ea typeface="SimSun"/>
                <a:cs typeface="SimSun"/>
              </a:rPr>
              <a:t>)直径；</a:t>
            </a:r>
            <a:endParaRPr lang="SimSun" altLang="SimSun" sz="900" dirty="0"/>
          </a:p>
          <a:p>
            <a:pPr marL="12700" algn="l" rtl="0" eaLnBrk="0">
              <a:lnSpc>
                <a:spcPts val="1439"/>
              </a:lnSpc>
              <a:tabLst/>
            </a:pPr>
            <a:r>
              <a:rPr sz="900" kern="0" spc="-60" dirty="0">
                <a:solidFill>
                  <a:srgbClr val="000000">
                    <a:alpha val="100000"/>
                  </a:srgbClr>
                </a:solidFill>
                <a:latin typeface="Times New Roman"/>
                <a:ea typeface="Times New Roman"/>
                <a:cs typeface="Times New Roman"/>
              </a:rPr>
              <a:t>q——</a:t>
            </a:r>
            <a:r>
              <a:rPr sz="900" kern="0" spc="240" dirty="0">
                <a:solidFill>
                  <a:srgbClr val="000000">
                    <a:alpha val="100000"/>
                  </a:srgbClr>
                </a:solidFill>
                <a:latin typeface="Times New Roman"/>
                <a:ea typeface="Times New Roman"/>
                <a:cs typeface="Times New Roman"/>
              </a:rPr>
              <a:t> </a:t>
            </a:r>
            <a:r>
              <a:rPr sz="900" kern="0" spc="-60" dirty="0">
                <a:solidFill>
                  <a:srgbClr val="000000">
                    <a:alpha val="100000"/>
                  </a:srgbClr>
                </a:solidFill>
                <a:latin typeface="SimSun"/>
                <a:ea typeface="SimSun"/>
                <a:cs typeface="SimSun"/>
              </a:rPr>
              <a:t>葫芦柄宽度；</a:t>
            </a:r>
            <a:endParaRPr lang="SimSun" altLang="SimSun" sz="900" dirty="0"/>
          </a:p>
          <a:p>
            <a:pPr marL="12700" algn="l" rtl="0" eaLnBrk="0">
              <a:lnSpc>
                <a:spcPct val="83000"/>
              </a:lnSpc>
              <a:spcBef>
                <a:spcPts val="539"/>
              </a:spcBef>
              <a:tabLst/>
            </a:pPr>
            <a:r>
              <a:rPr sz="900" kern="0" spc="-50" dirty="0">
                <a:solidFill>
                  <a:srgbClr val="000000">
                    <a:alpha val="100000"/>
                  </a:srgbClr>
                </a:solidFill>
                <a:latin typeface="Times New Roman"/>
                <a:ea typeface="Times New Roman"/>
                <a:cs typeface="Times New Roman"/>
              </a:rPr>
              <a:t>r——</a:t>
            </a:r>
            <a:r>
              <a:rPr sz="900" kern="0" spc="40" dirty="0">
                <a:solidFill>
                  <a:srgbClr val="000000">
                    <a:alpha val="100000"/>
                  </a:srgbClr>
                </a:solidFill>
                <a:latin typeface="Times New Roman"/>
                <a:ea typeface="Times New Roman"/>
                <a:cs typeface="Times New Roman"/>
              </a:rPr>
              <a:t>  </a:t>
            </a:r>
            <a:r>
              <a:rPr sz="900" kern="0" spc="-50" dirty="0">
                <a:solidFill>
                  <a:srgbClr val="000000">
                    <a:alpha val="100000"/>
                  </a:srgbClr>
                </a:solidFill>
                <a:latin typeface="SimSun"/>
                <a:ea typeface="SimSun"/>
                <a:cs typeface="SimSun"/>
              </a:rPr>
              <a:t>锁芯固定螺孔</a:t>
            </a:r>
            <a:r>
              <a:rPr sz="900" kern="0" spc="-60" dirty="0">
                <a:solidFill>
                  <a:srgbClr val="000000">
                    <a:alpha val="100000"/>
                  </a:srgbClr>
                </a:solidFill>
                <a:latin typeface="SimSun"/>
                <a:ea typeface="SimSun"/>
                <a:cs typeface="SimSun"/>
              </a:rPr>
              <a:t>直径；</a:t>
            </a:r>
            <a:endParaRPr lang="SimSun" altLang="SimSun" sz="900" dirty="0"/>
          </a:p>
          <a:p>
            <a:pPr marL="12700" algn="l" rtl="0" eaLnBrk="0">
              <a:lnSpc>
                <a:spcPts val="1399"/>
              </a:lnSpc>
              <a:tabLst/>
            </a:pPr>
            <a:r>
              <a:rPr sz="900" kern="0" spc="-70" dirty="0">
                <a:solidFill>
                  <a:srgbClr val="000000">
                    <a:alpha val="100000"/>
                  </a:srgbClr>
                </a:solidFill>
                <a:latin typeface="Times New Roman"/>
                <a:ea typeface="Times New Roman"/>
                <a:cs typeface="Times New Roman"/>
              </a:rPr>
              <a:t>s</a:t>
            </a:r>
            <a:r>
              <a:rPr sz="900" kern="0" spc="10" dirty="0">
                <a:solidFill>
                  <a:srgbClr val="000000">
                    <a:alpha val="100000"/>
                  </a:srgbClr>
                </a:solidFill>
                <a:latin typeface="Times New Roman"/>
                <a:ea typeface="Times New Roman"/>
                <a:cs typeface="Times New Roman"/>
              </a:rPr>
              <a:t>  </a:t>
            </a:r>
            <a:r>
              <a:rPr sz="900" kern="0" spc="-70" dirty="0">
                <a:solidFill>
                  <a:srgbClr val="000000">
                    <a:alpha val="100000"/>
                  </a:srgbClr>
                </a:solidFill>
                <a:latin typeface="Times New Roman"/>
                <a:ea typeface="Times New Roman"/>
                <a:cs typeface="Times New Roman"/>
              </a:rPr>
              <a:t>——</a:t>
            </a:r>
            <a:r>
              <a:rPr sz="900" kern="0" spc="-170" dirty="0">
                <a:solidFill>
                  <a:srgbClr val="000000">
                    <a:alpha val="100000"/>
                  </a:srgbClr>
                </a:solidFill>
                <a:latin typeface="Times New Roman"/>
                <a:ea typeface="Times New Roman"/>
                <a:cs typeface="Times New Roman"/>
              </a:rPr>
              <a:t> </a:t>
            </a:r>
            <a:r>
              <a:rPr sz="900" kern="0" spc="-70" dirty="0">
                <a:solidFill>
                  <a:srgbClr val="000000">
                    <a:alpha val="100000"/>
                  </a:srgbClr>
                </a:solidFill>
                <a:latin typeface="SimSun"/>
                <a:ea typeface="SimSun"/>
                <a:cs typeface="SimSun"/>
              </a:rPr>
              <a:t>总高度；</a:t>
            </a:r>
            <a:endParaRPr lang="SimSun" altLang="SimSun" sz="900" dirty="0"/>
          </a:p>
          <a:p>
            <a:pPr algn="l" rtl="0" eaLnBrk="0">
              <a:lnSpc>
                <a:spcPct val="104000"/>
              </a:lnSpc>
              <a:tabLst/>
            </a:pPr>
            <a:endParaRPr lang="Arial" altLang="Arial" sz="400" dirty="0"/>
          </a:p>
          <a:p>
            <a:pPr marL="12700" algn="l" rtl="0" eaLnBrk="0">
              <a:lnSpc>
                <a:spcPct val="94000"/>
              </a:lnSpc>
              <a:spcBef>
                <a:spcPts val="4"/>
              </a:spcBef>
              <a:tabLst/>
            </a:pPr>
            <a:r>
              <a:rPr sz="900" kern="0" spc="-20" dirty="0">
                <a:solidFill>
                  <a:srgbClr val="000000">
                    <a:alpha val="100000"/>
                  </a:srgbClr>
                </a:solidFill>
                <a:latin typeface="Times New Roman"/>
                <a:ea typeface="Times New Roman"/>
                <a:cs typeface="Times New Roman"/>
              </a:rPr>
              <a:t>t  ——</a:t>
            </a:r>
            <a:r>
              <a:rPr sz="900" kern="0" spc="-130" dirty="0">
                <a:solidFill>
                  <a:srgbClr val="000000">
                    <a:alpha val="100000"/>
                  </a:srgbClr>
                </a:solidFill>
                <a:latin typeface="Times New Roman"/>
                <a:ea typeface="Times New Roman"/>
                <a:cs typeface="Times New Roman"/>
              </a:rPr>
              <a:t> </a:t>
            </a:r>
            <a:r>
              <a:rPr sz="900" kern="0" spc="-20" dirty="0">
                <a:solidFill>
                  <a:srgbClr val="000000">
                    <a:alpha val="100000"/>
                  </a:srgbClr>
                </a:solidFill>
                <a:latin typeface="SimSun"/>
                <a:ea typeface="SimSun"/>
                <a:cs typeface="SimSun"/>
              </a:rPr>
              <a:t>固定螺孔</a:t>
            </a:r>
            <a:r>
              <a:rPr sz="900" kern="0" spc="-30" dirty="0">
                <a:solidFill>
                  <a:srgbClr val="000000">
                    <a:alpha val="100000"/>
                  </a:srgbClr>
                </a:solidFill>
                <a:latin typeface="SimSun"/>
                <a:ea typeface="SimSun"/>
                <a:cs typeface="SimSun"/>
              </a:rPr>
              <a:t>到葫芦头中心距。</a:t>
            </a:r>
            <a:endParaRPr lang="SimSun" altLang="SimSun" sz="900" dirty="0"/>
          </a:p>
        </p:txBody>
      </p:sp>
      <p:pic>
        <p:nvPicPr>
          <p:cNvPr id="210" name="picture 210"/>
          <p:cNvPicPr>
            <a:picLocks noChangeAspect="1"/>
          </p:cNvPicPr>
          <p:nvPr/>
        </p:nvPicPr>
        <p:blipFill>
          <a:blip r:embed="rId3"/>
          <a:stretch>
            <a:fillRect/>
          </a:stretch>
        </p:blipFill>
        <p:spPr>
          <a:xfrm rot="21600000">
            <a:off x="4762483" y="5911846"/>
            <a:ext cx="1098563" cy="1447779"/>
          </a:xfrm>
          <a:prstGeom prst="rect">
            <a:avLst/>
          </a:prstGeom>
        </p:spPr>
      </p:pic>
      <p:sp>
        <p:nvSpPr>
          <p:cNvPr id="212" name="textbox 212"/>
          <p:cNvSpPr/>
          <p:nvPr/>
        </p:nvSpPr>
        <p:spPr>
          <a:xfrm>
            <a:off x="3075009" y="8593680"/>
            <a:ext cx="1306194" cy="156845"/>
          </a:xfrm>
          <a:prstGeom prst="rect">
            <a:avLst/>
          </a:prstGeom>
        </p:spPr>
        <p:txBody>
          <a:bodyPr vert="horz" wrap="square" lIns="0" tIns="0" rIns="0" bIns="0"/>
          <a:lstStyle/>
          <a:p>
            <a:pPr algn="l" rtl="0" eaLnBrk="0">
              <a:lnSpc>
                <a:spcPct val="87625"/>
              </a:lnSpc>
              <a:tabLst/>
            </a:pPr>
            <a:endParaRPr lang="Arial" altLang="Arial" sz="100" dirty="0"/>
          </a:p>
          <a:p>
            <a:pPr marL="12700" algn="l" rtl="0" eaLnBrk="0">
              <a:lnSpc>
                <a:spcPct val="95000"/>
              </a:lnSpc>
              <a:tabLst/>
            </a:pPr>
            <a:r>
              <a:rPr sz="900" b="1" kern="0" spc="70" dirty="0">
                <a:solidFill>
                  <a:srgbClr val="000000">
                    <a:alpha val="100000"/>
                  </a:srgbClr>
                </a:solidFill>
                <a:latin typeface="SimHei"/>
                <a:ea typeface="SimHei"/>
                <a:cs typeface="SimHei"/>
              </a:rPr>
              <a:t>图</a:t>
            </a:r>
            <a:r>
              <a:rPr sz="900" kern="0" spc="70" dirty="0">
                <a:solidFill>
                  <a:srgbClr val="000000">
                    <a:alpha val="100000"/>
                  </a:srgbClr>
                </a:solidFill>
                <a:latin typeface="SimHei"/>
                <a:ea typeface="SimHei"/>
                <a:cs typeface="SimHei"/>
              </a:rPr>
              <a:t> </a:t>
            </a:r>
            <a:r>
              <a:rPr sz="900" b="1" kern="0" spc="70" dirty="0">
                <a:solidFill>
                  <a:srgbClr val="000000">
                    <a:alpha val="100000"/>
                  </a:srgbClr>
                </a:solidFill>
                <a:latin typeface="Times New Roman"/>
                <a:ea typeface="Times New Roman"/>
                <a:cs typeface="Times New Roman"/>
              </a:rPr>
              <a:t>A.2</a:t>
            </a:r>
            <a:r>
              <a:rPr sz="900" b="1" kern="0" spc="10" dirty="0">
                <a:solidFill>
                  <a:srgbClr val="000000">
                    <a:alpha val="100000"/>
                  </a:srgbClr>
                </a:solidFill>
                <a:latin typeface="Times New Roman"/>
                <a:ea typeface="Times New Roman"/>
                <a:cs typeface="Times New Roman"/>
              </a:rPr>
              <a:t>     </a:t>
            </a:r>
            <a:r>
              <a:rPr sz="900" b="1" kern="0" spc="70" dirty="0">
                <a:solidFill>
                  <a:srgbClr val="000000">
                    <a:alpha val="100000"/>
                  </a:srgbClr>
                </a:solidFill>
                <a:latin typeface="SimHei"/>
                <a:ea typeface="SimHei"/>
                <a:cs typeface="SimHei"/>
              </a:rPr>
              <a:t>锁芯外形尺</a:t>
            </a:r>
            <a:r>
              <a:rPr sz="900" b="1" kern="0" spc="60" dirty="0">
                <a:solidFill>
                  <a:srgbClr val="000000">
                    <a:alpha val="100000"/>
                  </a:srgbClr>
                </a:solidFill>
                <a:latin typeface="SimHei"/>
                <a:ea typeface="SimHei"/>
                <a:cs typeface="SimHei"/>
              </a:rPr>
              <a:t>寸</a:t>
            </a:r>
            <a:endParaRPr lang="SimHei" altLang="SimHei" sz="900" dirty="0"/>
          </a:p>
        </p:txBody>
      </p:sp>
      <p:sp>
        <p:nvSpPr>
          <p:cNvPr id="214" name="textbox 214"/>
          <p:cNvSpPr/>
          <p:nvPr/>
        </p:nvSpPr>
        <p:spPr>
          <a:xfrm>
            <a:off x="946144" y="9875048"/>
            <a:ext cx="104775" cy="109854"/>
          </a:xfrm>
          <a:prstGeom prst="rect">
            <a:avLst/>
          </a:prstGeom>
        </p:spPr>
        <p:txBody>
          <a:bodyPr vert="horz" wrap="square" lIns="0" tIns="0" rIns="0" bIns="0"/>
          <a:lstStyle/>
          <a:p>
            <a:pPr algn="l" rtl="0" eaLnBrk="0">
              <a:lnSpc>
                <a:spcPct val="81521"/>
              </a:lnSpc>
              <a:tabLst/>
            </a:pPr>
            <a:endParaRPr lang="Arial" altLang="Arial" sz="100" dirty="0"/>
          </a:p>
          <a:p>
            <a:pPr marL="12700" algn="l" rtl="0" eaLnBrk="0">
              <a:lnSpc>
                <a:spcPct val="79000"/>
              </a:lnSpc>
              <a:tabLst/>
            </a:pPr>
            <a:r>
              <a:rPr sz="700" kern="0" spc="-30" dirty="0">
                <a:solidFill>
                  <a:srgbClr val="000000">
                    <a:alpha val="100000"/>
                  </a:srgbClr>
                </a:solidFill>
                <a:latin typeface="SimSun"/>
                <a:ea typeface="SimSun"/>
                <a:cs typeface="SimSun"/>
              </a:rPr>
              <a:t>18</a:t>
            </a:r>
            <a:endParaRPr lang="SimSun" altLang="SimSun" sz="7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6" name="table 216"/>
          <p:cNvGraphicFramePr>
            <a:graphicFrameLocks noGrp="1"/>
          </p:cNvGraphicFramePr>
          <p:nvPr/>
        </p:nvGraphicFramePr>
        <p:xfrm>
          <a:off x="885846" y="1838335"/>
          <a:ext cx="5861050" cy="1377950"/>
        </p:xfrm>
        <a:graphic>
          <a:graphicData uri="http://schemas.openxmlformats.org/drawingml/2006/table">
            <a:tbl>
              <a:tblPr/>
              <a:tblGrid>
                <a:gridCol w="2860675"/>
                <a:gridCol w="3000375"/>
              </a:tblGrid>
              <a:tr h="231775">
                <a:tc>
                  <a:txBody>
                    <a:bodyPr/>
                    <a:lstStyle/>
                    <a:p>
                      <a:pPr algn="l" rtl="0" eaLnBrk="0">
                        <a:lnSpc>
                          <a:spcPct val="107000"/>
                        </a:lnSpc>
                        <a:tabLst/>
                      </a:pPr>
                      <a:endParaRPr lang="Arial" altLang="Arial" sz="400" dirty="0"/>
                    </a:p>
                    <a:p>
                      <a:pPr marL="1202689" algn="l" rtl="0" eaLnBrk="0">
                        <a:lnSpc>
                          <a:spcPct val="95000"/>
                        </a:lnSpc>
                        <a:spcBef>
                          <a:spcPts val="2"/>
                        </a:spcBef>
                        <a:tabLst/>
                      </a:pPr>
                      <a:r>
                        <a:rPr sz="900" kern="0" spc="-10" dirty="0">
                          <a:solidFill>
                            <a:srgbClr val="000000">
                              <a:alpha val="100000"/>
                            </a:srgbClr>
                          </a:solidFill>
                          <a:latin typeface="SimSun"/>
                          <a:ea typeface="SimSun"/>
                          <a:cs typeface="SimSun"/>
                        </a:rPr>
                        <a:t>标引序号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6000"/>
                        </a:lnSpc>
                        <a:tabLst/>
                      </a:pPr>
                      <a:endParaRPr lang="Arial" altLang="Arial" sz="400" dirty="0"/>
                    </a:p>
                    <a:p>
                      <a:pPr marL="1270000" algn="l" rtl="0" eaLnBrk="0">
                        <a:lnSpc>
                          <a:spcPct val="94000"/>
                        </a:lnSpc>
                        <a:spcBef>
                          <a:spcPts val="4"/>
                        </a:spcBef>
                        <a:tabLst/>
                      </a:pPr>
                      <a:r>
                        <a:rPr sz="900" kern="0" spc="-10" dirty="0">
                          <a:solidFill>
                            <a:srgbClr val="000000">
                              <a:alpha val="100000"/>
                            </a:srgbClr>
                          </a:solidFill>
                          <a:latin typeface="SimSun"/>
                          <a:ea typeface="SimSun"/>
                          <a:cs typeface="SimSun"/>
                        </a:rPr>
                        <a:t>尺寸要求</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12000"/>
                        </a:lnSpc>
                        <a:tabLst/>
                      </a:pPr>
                      <a:endParaRPr lang="Arial" altLang="Arial" sz="600" dirty="0"/>
                    </a:p>
                    <a:p>
                      <a:pPr marL="1399539" algn="l" rtl="0" eaLnBrk="0">
                        <a:lnSpc>
                          <a:spcPts val="643"/>
                        </a:lnSpc>
                        <a:tabLst/>
                      </a:pPr>
                      <a:r>
                        <a:rPr sz="900" kern="0" spc="-10" dirty="0">
                          <a:solidFill>
                            <a:srgbClr val="000000">
                              <a:alpha val="100000"/>
                            </a:srgbClr>
                          </a:solidFill>
                          <a:latin typeface="SimSun"/>
                          <a:ea typeface="SimSun"/>
                          <a:cs typeface="SimSun"/>
                        </a:rPr>
                        <a:t>p</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1383664" algn="l" rtl="0" eaLnBrk="0">
                        <a:lnSpc>
                          <a:spcPts val="1097"/>
                        </a:lnSpc>
                        <a:spcBef>
                          <a:spcPts val="3"/>
                        </a:spcBef>
                        <a:tabLst/>
                      </a:pPr>
                      <a:r>
                        <a:rPr sz="900" kern="0" spc="-60" dirty="0">
                          <a:solidFill>
                            <a:srgbClr val="000000">
                              <a:alpha val="100000"/>
                            </a:srgbClr>
                          </a:solidFill>
                          <a:latin typeface="SimSun"/>
                          <a:ea typeface="SimSun"/>
                          <a:cs typeface="SimSun"/>
                        </a:rPr>
                        <a:t>φ17</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05000"/>
                        </a:lnSpc>
                        <a:tabLst/>
                      </a:pPr>
                      <a:endParaRPr lang="Arial" altLang="Arial" sz="600" dirty="0"/>
                    </a:p>
                    <a:p>
                      <a:pPr marL="1405889" algn="l" rtl="0" eaLnBrk="0">
                        <a:lnSpc>
                          <a:spcPct val="78000"/>
                        </a:lnSpc>
                        <a:spcBef>
                          <a:spcPts val="7"/>
                        </a:spcBef>
                        <a:tabLst/>
                      </a:pPr>
                      <a:r>
                        <a:rPr sz="700" kern="0" spc="-10" dirty="0">
                          <a:solidFill>
                            <a:srgbClr val="000000">
                              <a:alpha val="100000"/>
                            </a:srgbClr>
                          </a:solidFill>
                          <a:latin typeface="SimSun"/>
                          <a:ea typeface="SimSun"/>
                          <a:cs typeface="SimSun"/>
                        </a:rPr>
                        <a:t>9</a:t>
                      </a:r>
                      <a:endParaRPr lang="SimSun" altLang="SimSun" sz="7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500" dirty="0"/>
                    </a:p>
                    <a:p>
                      <a:pPr marL="1440814" algn="l" rtl="0" eaLnBrk="0">
                        <a:lnSpc>
                          <a:spcPct val="79000"/>
                        </a:lnSpc>
                        <a:spcBef>
                          <a:spcPts val="5"/>
                        </a:spcBef>
                        <a:tabLst/>
                      </a:pPr>
                      <a:r>
                        <a:rPr sz="900" kern="0" spc="-40" dirty="0">
                          <a:solidFill>
                            <a:srgbClr val="000000">
                              <a:alpha val="100000"/>
                            </a:srgbClr>
                          </a:solidFill>
                          <a:latin typeface="SimSun"/>
                          <a:ea typeface="SimSun"/>
                          <a:cs typeface="SimSun"/>
                        </a:rPr>
                        <a:t>10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09000"/>
                        </a:lnSpc>
                        <a:tabLst/>
                      </a:pPr>
                      <a:endParaRPr lang="Arial" altLang="Arial" sz="700" dirty="0"/>
                    </a:p>
                    <a:p>
                      <a:pPr marL="1399539" algn="l" rtl="0" eaLnBrk="0">
                        <a:lnSpc>
                          <a:spcPts val="647"/>
                        </a:lnSpc>
                        <a:spcBef>
                          <a:spcPts val="3"/>
                        </a:spcBef>
                        <a:tabLst/>
                      </a:pPr>
                      <a:r>
                        <a:rPr sz="900" kern="0" spc="-10" dirty="0">
                          <a:solidFill>
                            <a:srgbClr val="000000">
                              <a:alpha val="100000"/>
                            </a:srgbClr>
                          </a:solidFill>
                          <a:latin typeface="SimSun"/>
                          <a:ea typeface="SimSun"/>
                          <a:cs typeface="SimSun"/>
                        </a:rPr>
                        <a:t>r</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600" dirty="0"/>
                    </a:p>
                    <a:p>
                      <a:pPr marL="1440814" algn="l" rtl="0" eaLnBrk="0">
                        <a:lnSpc>
                          <a:spcPct val="78000"/>
                        </a:lnSpc>
                        <a:spcBef>
                          <a:spcPts val="4"/>
                        </a:spcBef>
                        <a:tabLst/>
                      </a:pPr>
                      <a:r>
                        <a:rPr sz="900" kern="0" spc="-10" dirty="0">
                          <a:solidFill>
                            <a:srgbClr val="000000">
                              <a:alpha val="100000"/>
                            </a:srgbClr>
                          </a:solidFill>
                          <a:latin typeface="SimSun"/>
                          <a:ea typeface="SimSun"/>
                          <a:cs typeface="SimSun"/>
                        </a:rPr>
                        <a:t>M5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50">
                <a:tc>
                  <a:txBody>
                    <a:bodyPr/>
                    <a:lstStyle/>
                    <a:p>
                      <a:pPr algn="l" rtl="0" eaLnBrk="0">
                        <a:lnSpc>
                          <a:spcPct val="100000"/>
                        </a:lnSpc>
                        <a:tabLst/>
                      </a:pPr>
                      <a:endParaRPr lang="Arial" altLang="Arial" sz="600" dirty="0"/>
                    </a:p>
                    <a:p>
                      <a:pPr marL="1399539" algn="l" rtl="0" eaLnBrk="0">
                        <a:lnSpc>
                          <a:spcPct val="78000"/>
                        </a:lnSpc>
                        <a:spcBef>
                          <a:spcPts val="3"/>
                        </a:spcBef>
                        <a:tabLst/>
                      </a:pPr>
                      <a:r>
                        <a:rPr sz="900" kern="0" spc="-10" dirty="0">
                          <a:solidFill>
                            <a:srgbClr val="000000">
                              <a:alpha val="100000"/>
                            </a:srgbClr>
                          </a:solidFill>
                          <a:latin typeface="SimSun"/>
                          <a:ea typeface="SimSun"/>
                          <a:cs typeface="SimSun"/>
                        </a:rPr>
                        <a:t>S</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600" dirty="0"/>
                    </a:p>
                    <a:p>
                      <a:pPr marL="1383664" algn="l" rtl="0" eaLnBrk="0">
                        <a:lnSpc>
                          <a:spcPct val="78000"/>
                        </a:lnSpc>
                        <a:spcBef>
                          <a:spcPts val="3"/>
                        </a:spcBef>
                        <a:tabLst/>
                      </a:pPr>
                      <a:r>
                        <a:rPr sz="900" kern="0" spc="-20" dirty="0">
                          <a:solidFill>
                            <a:srgbClr val="000000">
                              <a:alpha val="100000"/>
                            </a:srgbClr>
                          </a:solidFill>
                          <a:latin typeface="SimSun"/>
                          <a:ea typeface="SimSun"/>
                          <a:cs typeface="SimSun"/>
                        </a:rPr>
                        <a:t>32.5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425">
                <a:tc>
                  <a:txBody>
                    <a:bodyPr/>
                    <a:lstStyle/>
                    <a:p>
                      <a:pPr algn="l" rtl="0" eaLnBrk="0">
                        <a:lnSpc>
                          <a:spcPct val="117000"/>
                        </a:lnSpc>
                        <a:tabLst/>
                      </a:pPr>
                      <a:endParaRPr lang="Arial" altLang="Arial" sz="500" dirty="0"/>
                    </a:p>
                    <a:p>
                      <a:pPr marL="1405889" algn="l" rtl="0" eaLnBrk="0">
                        <a:lnSpc>
                          <a:spcPct val="79000"/>
                        </a:lnSpc>
                        <a:spcBef>
                          <a:spcPts val="2"/>
                        </a:spcBef>
                        <a:tabLst/>
                      </a:pPr>
                      <a:r>
                        <a:rPr sz="700" kern="0" spc="-10" dirty="0">
                          <a:solidFill>
                            <a:srgbClr val="000000">
                              <a:alpha val="100000"/>
                            </a:srgbClr>
                          </a:solidFill>
                          <a:latin typeface="SimSun"/>
                          <a:ea typeface="SimSun"/>
                          <a:cs typeface="SimSun"/>
                        </a:rPr>
                        <a:t>1</a:t>
                      </a:r>
                      <a:endParaRPr lang="SimSun" altLang="SimSun" sz="7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500" dirty="0"/>
                    </a:p>
                    <a:p>
                      <a:pPr marL="1383664" algn="l" rtl="0" eaLnBrk="0">
                        <a:lnSpc>
                          <a:spcPct val="79000"/>
                        </a:lnSpc>
                        <a:spcBef>
                          <a:spcPts val="3"/>
                        </a:spcBef>
                        <a:tabLst/>
                      </a:pPr>
                      <a:r>
                        <a:rPr sz="900" kern="0" spc="-30" dirty="0">
                          <a:solidFill>
                            <a:srgbClr val="000000">
                              <a:alpha val="100000"/>
                            </a:srgbClr>
                          </a:solidFill>
                          <a:latin typeface="SimSun"/>
                          <a:ea typeface="SimSun"/>
                          <a:cs typeface="SimSun"/>
                        </a:rPr>
                        <a:t>19.5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18" name="textbox 218"/>
          <p:cNvSpPr/>
          <p:nvPr/>
        </p:nvSpPr>
        <p:spPr>
          <a:xfrm>
            <a:off x="3164040" y="916495"/>
            <a:ext cx="3598545" cy="889000"/>
          </a:xfrm>
          <a:prstGeom prst="rect">
            <a:avLst/>
          </a:prstGeom>
        </p:spPr>
        <p:txBody>
          <a:bodyPr vert="horz" wrap="square" lIns="0" tIns="0" rIns="0" bIns="0"/>
          <a:lstStyle/>
          <a:p>
            <a:pPr algn="l" rtl="0" eaLnBrk="0">
              <a:lnSpc>
                <a:spcPct val="83047"/>
              </a:lnSpc>
              <a:tabLst/>
            </a:pPr>
            <a:endParaRPr lang="Arial" altLang="Arial" sz="100" dirty="0"/>
          </a:p>
          <a:p>
            <a:pPr algn="r" rtl="0" eaLnBrk="0">
              <a:lnSpc>
                <a:spcPct val="82000"/>
              </a:lnSpc>
              <a:tabLst/>
            </a:pPr>
            <a:r>
              <a:rPr sz="900" b="1" kern="0" spc="0" dirty="0">
                <a:solidFill>
                  <a:srgbClr val="000000">
                    <a:alpha val="100000"/>
                  </a:srgbClr>
                </a:solidFill>
                <a:latin typeface="SimSun"/>
                <a:ea typeface="SimSun"/>
                <a:cs typeface="SimSun"/>
              </a:rPr>
              <a:t>GB</a:t>
            </a:r>
            <a:r>
              <a:rPr sz="900" kern="0" spc="60" dirty="0">
                <a:solidFill>
                  <a:srgbClr val="000000">
                    <a:alpha val="100000"/>
                  </a:srgbClr>
                </a:solidFill>
                <a:latin typeface="SimSun"/>
                <a:ea typeface="SimSun"/>
                <a:cs typeface="SimSun"/>
              </a:rPr>
              <a:t>   </a:t>
            </a:r>
            <a:r>
              <a:rPr sz="900" b="1" kern="0" spc="10" dirty="0">
                <a:solidFill>
                  <a:srgbClr val="000000">
                    <a:alpha val="100000"/>
                  </a:srgbClr>
                </a:solidFill>
                <a:latin typeface="SimSun"/>
                <a:ea typeface="SimSun"/>
                <a:cs typeface="SimSun"/>
              </a:rPr>
              <a:t>17565—2022</a:t>
            </a:r>
            <a:endParaRPr lang="SimSun" altLang="SimSun" sz="900" dirty="0"/>
          </a:p>
          <a:p>
            <a:pPr algn="l" rtl="0" eaLnBrk="0">
              <a:lnSpc>
                <a:spcPct val="191000"/>
              </a:lnSpc>
              <a:tabLst/>
            </a:pPr>
            <a:endParaRPr lang="Arial" altLang="Arial" sz="1000" dirty="0"/>
          </a:p>
          <a:p>
            <a:pPr marL="12700" algn="l" rtl="0" eaLnBrk="0">
              <a:lnSpc>
                <a:spcPct val="100000"/>
              </a:lnSpc>
              <a:spcBef>
                <a:spcPts val="276"/>
              </a:spcBef>
              <a:tabLst/>
            </a:pPr>
            <a:r>
              <a:rPr sz="900" b="1" kern="0" spc="90" dirty="0">
                <a:solidFill>
                  <a:srgbClr val="000000">
                    <a:alpha val="100000"/>
                  </a:srgbClr>
                </a:solidFill>
                <a:latin typeface="SimHei"/>
                <a:ea typeface="SimHei"/>
                <a:cs typeface="SimHei"/>
              </a:rPr>
              <a:t>表</a:t>
            </a:r>
            <a:r>
              <a:rPr sz="900" kern="0" spc="-70" dirty="0">
                <a:solidFill>
                  <a:srgbClr val="000000">
                    <a:alpha val="100000"/>
                  </a:srgbClr>
                </a:solidFill>
                <a:latin typeface="SimHei"/>
                <a:ea typeface="SimHei"/>
                <a:cs typeface="SimHei"/>
              </a:rPr>
              <a:t> </a:t>
            </a:r>
            <a:r>
              <a:rPr sz="900" b="1" kern="0" spc="90" dirty="0">
                <a:solidFill>
                  <a:srgbClr val="000000">
                    <a:alpha val="100000"/>
                  </a:srgbClr>
                </a:solidFill>
                <a:latin typeface="Times New Roman"/>
                <a:ea typeface="Times New Roman"/>
                <a:cs typeface="Times New Roman"/>
              </a:rPr>
              <a:t>A.2</a:t>
            </a:r>
            <a:r>
              <a:rPr sz="900" b="1" kern="0" spc="10" dirty="0">
                <a:solidFill>
                  <a:srgbClr val="000000">
                    <a:alpha val="100000"/>
                  </a:srgbClr>
                </a:solidFill>
                <a:latin typeface="Times New Roman"/>
                <a:ea typeface="Times New Roman"/>
                <a:cs typeface="Times New Roman"/>
              </a:rPr>
              <a:t>     </a:t>
            </a:r>
            <a:r>
              <a:rPr sz="900" b="1" kern="0" spc="90" dirty="0">
                <a:solidFill>
                  <a:srgbClr val="000000">
                    <a:alpha val="100000"/>
                  </a:srgbClr>
                </a:solidFill>
                <a:latin typeface="SimHei"/>
                <a:ea typeface="SimHei"/>
                <a:cs typeface="SimHei"/>
              </a:rPr>
              <a:t>锁芯外形尺寸</a:t>
            </a:r>
            <a:endParaRPr lang="SimHei" altLang="SimHei" sz="900" dirty="0"/>
          </a:p>
          <a:p>
            <a:pPr algn="l" rtl="0" eaLnBrk="0">
              <a:lnSpc>
                <a:spcPct val="110000"/>
              </a:lnSpc>
              <a:tabLst/>
            </a:pPr>
            <a:endParaRPr lang="Arial" altLang="Arial" sz="900" dirty="0"/>
          </a:p>
          <a:p>
            <a:pPr algn="r" rtl="0" eaLnBrk="0">
              <a:lnSpc>
                <a:spcPct val="99000"/>
              </a:lnSpc>
              <a:spcBef>
                <a:spcPts val="6"/>
              </a:spcBef>
              <a:tabLst/>
            </a:pPr>
            <a:r>
              <a:rPr sz="900" kern="0" spc="-20" dirty="0">
                <a:solidFill>
                  <a:srgbClr val="000000">
                    <a:alpha val="100000"/>
                  </a:srgbClr>
                </a:solidFill>
                <a:latin typeface="SimSun"/>
                <a:ea typeface="SimSun"/>
                <a:cs typeface="SimSun"/>
              </a:rPr>
              <a:t>单位为毫米</a:t>
            </a:r>
            <a:endParaRPr lang="SimSun" altLang="SimSun" sz="900" dirty="0"/>
          </a:p>
        </p:txBody>
      </p:sp>
      <p:sp>
        <p:nvSpPr>
          <p:cNvPr id="220" name="rect"/>
          <p:cNvSpPr/>
          <p:nvPr/>
        </p:nvSpPr>
        <p:spPr>
          <a:xfrm>
            <a:off x="3086074" y="3657570"/>
            <a:ext cx="1466867" cy="6415"/>
          </a:xfrm>
          <a:prstGeom prst="rect">
            <a:avLst/>
          </a:prstGeom>
          <a:solidFill>
            <a:srgbClr val="000000">
              <a:alpha val="100000"/>
            </a:srgbClr>
          </a:solidFill>
          <a:ln cap="flat">
            <a:noFill/>
            <a:prstDash val="solid"/>
            <a:miter lim="0"/>
          </a:ln>
        </p:spPr>
        <p:txBody>
          <a:bodyPr rtlCol="0"/>
          <a:lstStyle/>
          <a:p>
            <a:pPr algn="ct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2"/>
          <p:cNvSpPr/>
          <p:nvPr/>
        </p:nvSpPr>
        <p:spPr>
          <a:xfrm>
            <a:off x="882669" y="918344"/>
            <a:ext cx="5918200" cy="8882380"/>
          </a:xfrm>
          <a:prstGeom prst="rect">
            <a:avLst/>
          </a:prstGeom>
        </p:spPr>
        <p:txBody>
          <a:bodyPr vert="horz" wrap="square" lIns="0" tIns="0" rIns="0" bIns="0"/>
          <a:lstStyle/>
          <a:p>
            <a:pPr algn="l" rtl="0" eaLnBrk="0">
              <a:lnSpc>
                <a:spcPct val="80738"/>
              </a:lnSpc>
              <a:tabLst/>
            </a:pPr>
            <a:endParaRPr lang="Arial" altLang="Arial" sz="100" dirty="0"/>
          </a:p>
          <a:p>
            <a:pPr marL="4897120" algn="l" rtl="0" eaLnBrk="0">
              <a:lnSpc>
                <a:spcPct val="79000"/>
              </a:lnSpc>
              <a:tabLst/>
            </a:pPr>
            <a:r>
              <a:rPr sz="1000" b="1" kern="0" spc="-20" dirty="0">
                <a:solidFill>
                  <a:srgbClr val="000000">
                    <a:alpha val="100000"/>
                  </a:srgbClr>
                </a:solidFill>
                <a:latin typeface="SimSun"/>
                <a:ea typeface="SimSun"/>
                <a:cs typeface="SimSun"/>
              </a:rPr>
              <a:t>GB</a:t>
            </a:r>
            <a:r>
              <a:rPr sz="1000" kern="0" spc="140" dirty="0">
                <a:solidFill>
                  <a:srgbClr val="000000">
                    <a:alpha val="100000"/>
                  </a:srgbClr>
                </a:solidFill>
                <a:latin typeface="SimSun"/>
                <a:ea typeface="SimSun"/>
                <a:cs typeface="SimSun"/>
              </a:rPr>
              <a:t>  </a:t>
            </a:r>
            <a:r>
              <a:rPr sz="1000" b="1" kern="0" spc="-20" dirty="0">
                <a:solidFill>
                  <a:srgbClr val="000000">
                    <a:alpha val="100000"/>
                  </a:srgbClr>
                </a:solidFill>
                <a:latin typeface="SimSun"/>
                <a:ea typeface="SimSun"/>
                <a:cs typeface="SimSun"/>
              </a:rPr>
              <a:t>17565—2022</a:t>
            </a:r>
            <a:endParaRPr lang="SimSun" altLang="SimSun" sz="1000" dirty="0"/>
          </a:p>
          <a:p>
            <a:pPr algn="l" rtl="0" eaLnBrk="0">
              <a:lnSpc>
                <a:spcPct val="101000"/>
              </a:lnSpc>
              <a:tabLst/>
            </a:pPr>
            <a:endParaRPr lang="Arial" altLang="Arial" sz="1000" dirty="0"/>
          </a:p>
          <a:p>
            <a:pPr algn="l" rtl="0" eaLnBrk="0">
              <a:lnSpc>
                <a:spcPct val="102000"/>
              </a:lnSpc>
              <a:tabLst/>
            </a:pPr>
            <a:endParaRPr lang="Arial" altLang="Arial" sz="1000" dirty="0"/>
          </a:p>
          <a:p>
            <a:pPr algn="l" rtl="0" eaLnBrk="0">
              <a:lnSpc>
                <a:spcPct val="102000"/>
              </a:lnSpc>
              <a:tabLst/>
            </a:pPr>
            <a:endParaRPr lang="Arial" altLang="Arial" sz="1000" dirty="0"/>
          </a:p>
          <a:p>
            <a:pPr marL="2548889" algn="l" rtl="0" eaLnBrk="0">
              <a:lnSpc>
                <a:spcPct val="96000"/>
              </a:lnSpc>
              <a:spcBef>
                <a:spcPts val="455"/>
              </a:spcBef>
              <a:tabLst/>
            </a:pPr>
            <a:r>
              <a:rPr sz="1500" b="1" kern="0" spc="-50" dirty="0">
                <a:solidFill>
                  <a:srgbClr val="000000">
                    <a:alpha val="100000"/>
                  </a:srgbClr>
                </a:solidFill>
                <a:latin typeface="SimHei"/>
                <a:ea typeface="SimHei"/>
                <a:cs typeface="SimHei"/>
              </a:rPr>
              <a:t>前</a:t>
            </a:r>
            <a:r>
              <a:rPr sz="1500" kern="0" spc="20" dirty="0">
                <a:solidFill>
                  <a:srgbClr val="000000">
                    <a:alpha val="100000"/>
                  </a:srgbClr>
                </a:solidFill>
                <a:latin typeface="SimHei"/>
                <a:ea typeface="SimHei"/>
                <a:cs typeface="SimHei"/>
              </a:rPr>
              <a:t>    </a:t>
            </a:r>
            <a:r>
              <a:rPr sz="1500" b="1" kern="0" spc="-50" dirty="0">
                <a:solidFill>
                  <a:srgbClr val="000000">
                    <a:alpha val="100000"/>
                  </a:srgbClr>
                </a:solidFill>
                <a:latin typeface="SimHei"/>
                <a:ea typeface="SimHei"/>
                <a:cs typeface="SimHei"/>
              </a:rPr>
              <a:t>言</a:t>
            </a:r>
            <a:endParaRPr lang="SimHei" altLang="SimHei" sz="1500" dirty="0"/>
          </a:p>
          <a:p>
            <a:pPr algn="l" rtl="0" eaLnBrk="0">
              <a:lnSpc>
                <a:spcPct val="125000"/>
              </a:lnSpc>
              <a:tabLst/>
            </a:pPr>
            <a:endParaRPr lang="Arial" altLang="Arial" sz="1000" dirty="0"/>
          </a:p>
          <a:p>
            <a:pPr algn="l" rtl="0" eaLnBrk="0">
              <a:lnSpc>
                <a:spcPct val="126000"/>
              </a:lnSpc>
              <a:tabLst/>
            </a:pPr>
            <a:endParaRPr lang="Arial" altLang="Arial" sz="1000" dirty="0"/>
          </a:p>
          <a:p>
            <a:pPr marL="12700" indent="253365" algn="l" rtl="0" eaLnBrk="0">
              <a:lnSpc>
                <a:spcPct val="114000"/>
              </a:lnSpc>
              <a:spcBef>
                <a:spcPts val="311"/>
              </a:spcBef>
              <a:tabLst/>
            </a:pPr>
            <a:r>
              <a:rPr sz="1000" kern="0" spc="30" dirty="0">
                <a:solidFill>
                  <a:srgbClr val="000000">
                    <a:alpha val="100000"/>
                  </a:srgbClr>
                </a:solidFill>
                <a:latin typeface="SimSun"/>
                <a:ea typeface="SimSun"/>
                <a:cs typeface="SimSun"/>
              </a:rPr>
              <a:t>本文件按照</a:t>
            </a:r>
            <a:r>
              <a:rPr sz="1000" kern="0" spc="0" dirty="0">
                <a:solidFill>
                  <a:srgbClr val="000000">
                    <a:alpha val="100000"/>
                  </a:srgbClr>
                </a:solidFill>
                <a:latin typeface="SimSun"/>
                <a:ea typeface="SimSun"/>
                <a:cs typeface="SimSun"/>
              </a:rPr>
              <a:t>GB</a:t>
            </a:r>
            <a:r>
              <a:rPr sz="1000" kern="0" spc="30" dirty="0">
                <a:solidFill>
                  <a:srgbClr val="000000">
                    <a:alpha val="100000"/>
                  </a:srgbClr>
                </a:solidFill>
                <a:latin typeface="SimSun"/>
                <a:ea typeface="SimSun"/>
                <a:cs typeface="SimSun"/>
              </a:rPr>
              <a:t>/T1.1—2</a:t>
            </a:r>
            <a:r>
              <a:rPr sz="1000" kern="0" spc="20" dirty="0">
                <a:solidFill>
                  <a:srgbClr val="000000">
                    <a:alpha val="100000"/>
                  </a:srgbClr>
                </a:solidFill>
                <a:latin typeface="SimSun"/>
                <a:ea typeface="SimSun"/>
                <a:cs typeface="SimSun"/>
              </a:rPr>
              <a:t>020《</a:t>
            </a:r>
            <a:r>
              <a:rPr sz="1000" kern="0" spc="32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标准化工作导则</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第1部分：标准化文件的结构和起草规则》的规定</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起草。</a:t>
            </a:r>
            <a:endParaRPr lang="SimSun" altLang="SimSun" sz="1000" dirty="0"/>
          </a:p>
          <a:p>
            <a:pPr marL="24765" indent="240665" algn="l" rtl="0" eaLnBrk="0">
              <a:lnSpc>
                <a:spcPct val="115000"/>
              </a:lnSpc>
              <a:spcBef>
                <a:spcPts val="440"/>
              </a:spcBef>
              <a:tabLst/>
            </a:pPr>
            <a:r>
              <a:rPr sz="1000" kern="0" spc="10" dirty="0">
                <a:solidFill>
                  <a:srgbClr val="000000">
                    <a:alpha val="100000"/>
                  </a:srgbClr>
                </a:solidFill>
                <a:latin typeface="SimSun"/>
                <a:ea typeface="SimSun"/>
                <a:cs typeface="SimSun"/>
              </a:rPr>
              <a:t>本文件代替</a:t>
            </a:r>
            <a:r>
              <a:rPr sz="1000" kern="0" spc="0" dirty="0">
                <a:solidFill>
                  <a:srgbClr val="000000">
                    <a:alpha val="100000"/>
                  </a:srgbClr>
                </a:solidFill>
                <a:latin typeface="SimSun"/>
                <a:ea typeface="SimSun"/>
                <a:cs typeface="SimSun"/>
              </a:rPr>
              <a:t>GB</a:t>
            </a:r>
            <a:r>
              <a:rPr sz="1000" kern="0" spc="10" dirty="0">
                <a:solidFill>
                  <a:srgbClr val="000000">
                    <a:alpha val="100000"/>
                  </a:srgbClr>
                </a:solidFill>
                <a:latin typeface="SimSun"/>
                <a:ea typeface="SimSun"/>
                <a:cs typeface="SimSun"/>
              </a:rPr>
              <a:t>17565—2007《</a:t>
            </a:r>
            <a:r>
              <a:rPr sz="1000" kern="0" spc="27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防盗安全门通用技术条件》,</a:t>
            </a:r>
            <a:r>
              <a:rPr sz="1000" kern="0" spc="0" dirty="0">
                <a:solidFill>
                  <a:srgbClr val="000000">
                    <a:alpha val="100000"/>
                  </a:srgbClr>
                </a:solidFill>
                <a:latin typeface="SimSun"/>
                <a:ea typeface="SimSun"/>
                <a:cs typeface="SimSun"/>
              </a:rPr>
              <a:t>与GB17565—2007</a:t>
            </a:r>
            <a:r>
              <a:rPr sz="1000" kern="0" spc="16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相比，除结构调整和  </a:t>
            </a:r>
            <a:r>
              <a:rPr sz="1000" kern="0" spc="0" dirty="0">
                <a:solidFill>
                  <a:srgbClr val="000000">
                    <a:alpha val="100000"/>
                  </a:srgbClr>
                </a:solidFill>
                <a:latin typeface="SimSun"/>
                <a:ea typeface="SimSun"/>
                <a:cs typeface="SimSun"/>
              </a:rPr>
              <a:t>编辑性改动外，主要技</a:t>
            </a:r>
            <a:r>
              <a:rPr sz="1000" kern="0" spc="-10" dirty="0">
                <a:solidFill>
                  <a:srgbClr val="000000">
                    <a:alpha val="100000"/>
                  </a:srgbClr>
                </a:solidFill>
                <a:latin typeface="SimSun"/>
                <a:ea typeface="SimSun"/>
                <a:cs typeface="SimSun"/>
              </a:rPr>
              <a:t>术变化如下：</a:t>
            </a:r>
            <a:endParaRPr lang="SimSun" altLang="SimSun" sz="1000" dirty="0"/>
          </a:p>
          <a:p>
            <a:pPr marL="519430" indent="-253365" algn="l" rtl="0" eaLnBrk="0">
              <a:lnSpc>
                <a:spcPct val="117000"/>
              </a:lnSpc>
              <a:spcBef>
                <a:spcPts val="351"/>
              </a:spcBef>
              <a:tabLst/>
            </a:pPr>
            <a:r>
              <a:rPr sz="1000" kern="0" spc="-10" dirty="0">
                <a:solidFill>
                  <a:srgbClr val="000000">
                    <a:alpha val="100000"/>
                  </a:srgbClr>
                </a:solidFill>
                <a:latin typeface="Times New Roman"/>
                <a:ea typeface="Times New Roman"/>
                <a:cs typeface="Times New Roman"/>
              </a:rPr>
              <a:t>a)     </a:t>
            </a:r>
            <a:r>
              <a:rPr sz="1000" kern="0" spc="-10" dirty="0">
                <a:solidFill>
                  <a:srgbClr val="000000">
                    <a:alpha val="100000"/>
                  </a:srgbClr>
                </a:solidFill>
                <a:latin typeface="SimSun"/>
                <a:ea typeface="SimSun"/>
                <a:cs typeface="SimSun"/>
              </a:rPr>
              <a:t>增加了部分术语和定义(见3.3～3.5、3.7～3.9</a:t>
            </a:r>
            <a:r>
              <a:rPr sz="1000" kern="0" spc="-20" dirty="0">
                <a:solidFill>
                  <a:srgbClr val="000000">
                    <a:alpha val="100000"/>
                  </a:srgbClr>
                </a:solidFill>
                <a:latin typeface="SimSun"/>
                <a:ea typeface="SimSun"/>
                <a:cs typeface="SimSun"/>
              </a:rPr>
              <a:t>),更改了部分术语和定义(见3.1、3.2、3.6,2007年</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版的3.1～3.3);</a:t>
            </a:r>
            <a:endParaRPr lang="SimSun" altLang="SimSun" sz="1000" dirty="0"/>
          </a:p>
          <a:p>
            <a:pPr marL="519430" indent="-253365" algn="l" rtl="0" eaLnBrk="0">
              <a:lnSpc>
                <a:spcPct val="117000"/>
              </a:lnSpc>
              <a:spcBef>
                <a:spcPts val="334"/>
              </a:spcBef>
              <a:tabLst/>
            </a:pPr>
            <a:r>
              <a:rPr sz="1000" kern="0" spc="30" dirty="0">
                <a:solidFill>
                  <a:srgbClr val="000000">
                    <a:alpha val="100000"/>
                  </a:srgbClr>
                </a:solidFill>
                <a:latin typeface="Times New Roman"/>
                <a:ea typeface="Times New Roman"/>
                <a:cs typeface="Times New Roman"/>
              </a:rPr>
              <a:t>b)    </a:t>
            </a:r>
            <a:r>
              <a:rPr sz="1000" kern="0" spc="30" dirty="0">
                <a:solidFill>
                  <a:srgbClr val="000000">
                    <a:alpha val="100000"/>
                  </a:srgbClr>
                </a:solidFill>
                <a:latin typeface="SimSun"/>
                <a:ea typeface="SimSun"/>
                <a:cs typeface="SimSun"/>
              </a:rPr>
              <a:t>更改了防盗安全门的“分级”,更改了</a:t>
            </a:r>
            <a:r>
              <a:rPr sz="1000" kern="0" spc="20" dirty="0">
                <a:solidFill>
                  <a:srgbClr val="000000">
                    <a:alpha val="100000"/>
                  </a:srgbClr>
                </a:solidFill>
                <a:latin typeface="SimSun"/>
                <a:ea typeface="SimSun"/>
                <a:cs typeface="SimSun"/>
              </a:rPr>
              <a:t>防盗安全级别的表示方法、对破坏工具的要求等(见4.1, </a:t>
            </a:r>
            <a:r>
              <a:rPr sz="1000" kern="0" spc="0" dirty="0">
                <a:solidFill>
                  <a:srgbClr val="000000">
                    <a:alpha val="100000"/>
                  </a:srgbClr>
                </a:solidFill>
                <a:latin typeface="SimSun"/>
                <a:ea typeface="SimSun"/>
                <a:cs typeface="SimSun"/>
              </a:rPr>
              <a:t>2007年版的4.1、</a:t>
            </a:r>
            <a:r>
              <a:rPr sz="1000" kern="0" spc="-10" dirty="0">
                <a:solidFill>
                  <a:srgbClr val="000000">
                    <a:alpha val="100000"/>
                  </a:srgbClr>
                </a:solidFill>
                <a:latin typeface="SimSun"/>
                <a:ea typeface="SimSun"/>
                <a:cs typeface="SimSun"/>
              </a:rPr>
              <a:t>5.6.1);</a:t>
            </a:r>
            <a:endParaRPr lang="SimSun" altLang="SimSun" sz="1000" dirty="0"/>
          </a:p>
          <a:p>
            <a:pPr marL="266065" algn="l" rtl="0" eaLnBrk="0">
              <a:lnSpc>
                <a:spcPct val="92000"/>
              </a:lnSpc>
              <a:spcBef>
                <a:spcPts val="345"/>
              </a:spcBef>
              <a:tabLst/>
            </a:pPr>
            <a:r>
              <a:rPr sz="1000" kern="0" spc="0" dirty="0">
                <a:solidFill>
                  <a:srgbClr val="000000">
                    <a:alpha val="100000"/>
                  </a:srgbClr>
                </a:solidFill>
                <a:latin typeface="Times New Roman"/>
                <a:ea typeface="Times New Roman"/>
                <a:cs typeface="Times New Roman"/>
              </a:rPr>
              <a:t>c)     </a:t>
            </a:r>
            <a:r>
              <a:rPr sz="1000" kern="0" spc="0" dirty="0">
                <a:solidFill>
                  <a:srgbClr val="000000">
                    <a:alpha val="100000"/>
                  </a:srgbClr>
                </a:solidFill>
                <a:latin typeface="SimSun"/>
                <a:ea typeface="SimSun"/>
                <a:cs typeface="SimSun"/>
              </a:rPr>
              <a:t>增加了防盗安全门的“</a:t>
            </a:r>
            <a:r>
              <a:rPr sz="1000" kern="0" spc="-10" dirty="0">
                <a:solidFill>
                  <a:srgbClr val="000000">
                    <a:alpha val="100000"/>
                  </a:srgbClr>
                </a:solidFill>
                <a:latin typeface="SimSun"/>
                <a:ea typeface="SimSun"/>
                <a:cs typeface="SimSun"/>
              </a:rPr>
              <a:t>分类”(见4.2);</a:t>
            </a:r>
            <a:endParaRPr lang="SimSun" altLang="SimSun" sz="1000" dirty="0"/>
          </a:p>
          <a:p>
            <a:pPr marL="266065" algn="l" rtl="0" eaLnBrk="0">
              <a:lnSpc>
                <a:spcPct val="92000"/>
              </a:lnSpc>
              <a:spcBef>
                <a:spcPts val="496"/>
              </a:spcBef>
              <a:tabLst/>
            </a:pPr>
            <a:r>
              <a:rPr sz="1000" kern="0" spc="20" dirty="0">
                <a:solidFill>
                  <a:srgbClr val="000000">
                    <a:alpha val="100000"/>
                  </a:srgbClr>
                </a:solidFill>
                <a:latin typeface="Times New Roman"/>
                <a:ea typeface="Times New Roman"/>
                <a:cs typeface="Times New Roman"/>
              </a:rPr>
              <a:t>d)    </a:t>
            </a:r>
            <a:r>
              <a:rPr sz="1000" kern="0" spc="20" dirty="0">
                <a:solidFill>
                  <a:srgbClr val="000000">
                    <a:alpha val="100000"/>
                  </a:srgbClr>
                </a:solidFill>
                <a:latin typeface="SimSun"/>
                <a:ea typeface="SimSun"/>
                <a:cs typeface="SimSun"/>
              </a:rPr>
              <a:t>更改了防盗安全门的“标记”(见4.3,2007年版的4.3);</a:t>
            </a:r>
            <a:endParaRPr lang="SimSun" altLang="SimSun" sz="1000" dirty="0"/>
          </a:p>
          <a:p>
            <a:pPr marL="519430" indent="-253365" algn="l" rtl="0" eaLnBrk="0">
              <a:lnSpc>
                <a:spcPct val="117000"/>
              </a:lnSpc>
              <a:spcBef>
                <a:spcPts val="444"/>
              </a:spcBef>
              <a:tabLst/>
            </a:pPr>
            <a:r>
              <a:rPr sz="1000" kern="0" spc="-10" dirty="0">
                <a:solidFill>
                  <a:srgbClr val="000000">
                    <a:alpha val="100000"/>
                  </a:srgbClr>
                </a:solidFill>
                <a:latin typeface="Times New Roman"/>
                <a:ea typeface="Times New Roman"/>
                <a:cs typeface="Times New Roman"/>
              </a:rPr>
              <a:t>e)    </a:t>
            </a:r>
            <a:r>
              <a:rPr sz="1000" kern="0" spc="-10" dirty="0">
                <a:solidFill>
                  <a:srgbClr val="000000">
                    <a:alpha val="100000"/>
                  </a:srgbClr>
                </a:solidFill>
                <a:latin typeface="SimSun"/>
                <a:ea typeface="SimSun"/>
                <a:cs typeface="SimSun"/>
              </a:rPr>
              <a:t>更改了外观、防盗安全门上所使用的材料等基本要求和试验方法(见5.1.1、5.1.3、6.</a:t>
            </a:r>
            <a:r>
              <a:rPr sz="1000" kern="0" spc="-20" dirty="0">
                <a:solidFill>
                  <a:srgbClr val="000000">
                    <a:alpha val="100000"/>
                  </a:srgbClr>
                </a:solidFill>
                <a:latin typeface="SimSun"/>
                <a:ea typeface="SimSun"/>
                <a:cs typeface="SimSun"/>
              </a:rPr>
              <a:t>1.1、6.1.3,</a:t>
            </a:r>
            <a:r>
              <a:rPr sz="1000" kern="0" spc="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2007年版的5.1、5</a:t>
            </a:r>
            <a:r>
              <a:rPr sz="1000" kern="0" spc="-50" dirty="0">
                <a:solidFill>
                  <a:srgbClr val="000000">
                    <a:alpha val="100000"/>
                  </a:srgbClr>
                </a:solidFill>
                <a:latin typeface="SimSun"/>
                <a:ea typeface="SimSun"/>
                <a:cs typeface="SimSun"/>
              </a:rPr>
              <a:t>.2、6.2、6.3);</a:t>
            </a:r>
            <a:endParaRPr lang="SimSun" altLang="SimSun" sz="1000" dirty="0"/>
          </a:p>
          <a:p>
            <a:pPr marL="266065" algn="l" rtl="0" eaLnBrk="0">
              <a:lnSpc>
                <a:spcPct val="92000"/>
              </a:lnSpc>
              <a:spcBef>
                <a:spcPts val="394"/>
              </a:spcBef>
              <a:tabLst/>
            </a:pPr>
            <a:r>
              <a:rPr sz="1000" kern="0" spc="50" dirty="0">
                <a:solidFill>
                  <a:srgbClr val="000000">
                    <a:alpha val="100000"/>
                  </a:srgbClr>
                </a:solidFill>
                <a:latin typeface="Times New Roman"/>
                <a:ea typeface="Times New Roman"/>
                <a:cs typeface="Times New Roman"/>
              </a:rPr>
              <a:t>f)    </a:t>
            </a:r>
            <a:r>
              <a:rPr sz="1000" kern="0" spc="50" dirty="0">
                <a:solidFill>
                  <a:srgbClr val="000000">
                    <a:alpha val="100000"/>
                  </a:srgbClr>
                </a:solidFill>
                <a:latin typeface="SimSun"/>
                <a:ea typeface="SimSun"/>
                <a:cs typeface="SimSun"/>
              </a:rPr>
              <a:t>更改了永久性</a:t>
            </a:r>
            <a:r>
              <a:rPr sz="1000" kern="0" spc="40" dirty="0">
                <a:solidFill>
                  <a:srgbClr val="000000">
                    <a:alpha val="100000"/>
                  </a:srgbClr>
                </a:solidFill>
                <a:latin typeface="SimSun"/>
                <a:ea typeface="SimSun"/>
                <a:cs typeface="SimSun"/>
              </a:rPr>
              <a:t>标志的内容和样式(见5.1.2,2007年版的5.3);</a:t>
            </a:r>
            <a:endParaRPr lang="SimSun" altLang="SimSun" sz="1000" dirty="0"/>
          </a:p>
          <a:p>
            <a:pPr marL="519430" indent="-253365" algn="l" rtl="0" eaLnBrk="0">
              <a:lnSpc>
                <a:spcPct val="118000"/>
              </a:lnSpc>
              <a:spcBef>
                <a:spcPts val="444"/>
              </a:spcBef>
              <a:tabLst/>
            </a:pPr>
            <a:r>
              <a:rPr sz="1000" kern="0" spc="10" dirty="0">
                <a:solidFill>
                  <a:srgbClr val="000000">
                    <a:alpha val="100000"/>
                  </a:srgbClr>
                </a:solidFill>
                <a:latin typeface="Times New Roman"/>
                <a:ea typeface="Times New Roman"/>
                <a:cs typeface="Times New Roman"/>
              </a:rPr>
              <a:t>g)    </a:t>
            </a:r>
            <a:r>
              <a:rPr sz="1000" kern="0" spc="10" dirty="0">
                <a:solidFill>
                  <a:srgbClr val="000000">
                    <a:alpha val="100000"/>
                  </a:srgbClr>
                </a:solidFill>
                <a:latin typeface="SimSun"/>
                <a:ea typeface="SimSun"/>
                <a:cs typeface="SimSun"/>
              </a:rPr>
              <a:t>更改了“</a:t>
            </a:r>
            <a:r>
              <a:rPr sz="1000" kern="0" spc="0" dirty="0">
                <a:solidFill>
                  <a:srgbClr val="000000">
                    <a:alpha val="100000"/>
                  </a:srgbClr>
                </a:solidFill>
                <a:latin typeface="SimSun"/>
                <a:ea typeface="SimSun"/>
                <a:cs typeface="SimSun"/>
              </a:rPr>
              <a:t>标识”的内容并作为技术要求进行规定，增加了其检验方法(见5.1.4、6.1.4,2007年版</a:t>
            </a:r>
            <a:r>
              <a:rPr sz="1000" kern="0" spc="-1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的8.1);</a:t>
            </a:r>
            <a:endParaRPr lang="SimSun" altLang="SimSun" sz="1000" dirty="0"/>
          </a:p>
          <a:p>
            <a:pPr marL="519430" indent="-253365" algn="l" rtl="0" eaLnBrk="0">
              <a:lnSpc>
                <a:spcPct val="121000"/>
              </a:lnSpc>
              <a:spcBef>
                <a:spcPts val="290"/>
              </a:spcBef>
              <a:tabLst/>
            </a:pPr>
            <a:r>
              <a:rPr sz="1000" kern="0" spc="0" dirty="0">
                <a:solidFill>
                  <a:srgbClr val="000000">
                    <a:alpha val="100000"/>
                  </a:srgbClr>
                </a:solidFill>
                <a:latin typeface="Times New Roman"/>
                <a:ea typeface="Times New Roman"/>
                <a:cs typeface="Times New Roman"/>
              </a:rPr>
              <a:t>h)    </a:t>
            </a:r>
            <a:r>
              <a:rPr sz="1000" kern="0" spc="0" dirty="0">
                <a:solidFill>
                  <a:srgbClr val="000000">
                    <a:alpha val="100000"/>
                  </a:srgbClr>
                </a:solidFill>
                <a:latin typeface="SimSun"/>
                <a:ea typeface="SimSun"/>
                <a:cs typeface="SimSun"/>
              </a:rPr>
              <a:t>删除了“板材材质”和“其</a:t>
            </a:r>
            <a:r>
              <a:rPr sz="1000" kern="0" spc="-10" dirty="0">
                <a:solidFill>
                  <a:srgbClr val="000000">
                    <a:alpha val="100000"/>
                  </a:srgbClr>
                </a:solidFill>
                <a:latin typeface="SimSun"/>
                <a:ea typeface="SimSun"/>
                <a:cs typeface="SimSun"/>
              </a:rPr>
              <a:t>他材质的板材厚度”的内容(见2007年版的5.4.1、5.4.3),更改了“钢</a:t>
            </a:r>
            <a:r>
              <a:rPr sz="1000" kern="0" spc="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板厚度要求”内容，增加门框下框的要求，更改了钢板</a:t>
            </a:r>
            <a:r>
              <a:rPr sz="1000" kern="0" spc="-10" dirty="0">
                <a:solidFill>
                  <a:srgbClr val="000000">
                    <a:alpha val="100000"/>
                  </a:srgbClr>
                </a:solidFill>
                <a:latin typeface="SimSun"/>
                <a:ea typeface="SimSun"/>
                <a:cs typeface="SimSun"/>
              </a:rPr>
              <a:t>厚度允许负偏差要求，及相应的试验方法</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(见5.2、6.2,2007年版的5.4</a:t>
            </a:r>
            <a:r>
              <a:rPr sz="1000" kern="0" spc="-30" dirty="0">
                <a:solidFill>
                  <a:srgbClr val="000000">
                    <a:alpha val="100000"/>
                  </a:srgbClr>
                </a:solidFill>
                <a:latin typeface="SimSun"/>
                <a:ea typeface="SimSun"/>
                <a:cs typeface="SimSun"/>
              </a:rPr>
              <a:t>.2、6.5.2);</a:t>
            </a:r>
            <a:endParaRPr lang="SimSun" altLang="SimSun" sz="1000" dirty="0"/>
          </a:p>
          <a:p>
            <a:pPr marL="519430" indent="-253365" algn="l" rtl="0" eaLnBrk="0">
              <a:lnSpc>
                <a:spcPct val="110000"/>
              </a:lnSpc>
              <a:spcBef>
                <a:spcPts val="440"/>
              </a:spcBef>
              <a:tabLst/>
            </a:pPr>
            <a:r>
              <a:rPr sz="1000" kern="0" spc="10" dirty="0">
                <a:solidFill>
                  <a:srgbClr val="000000">
                    <a:alpha val="100000"/>
                  </a:srgbClr>
                </a:solidFill>
                <a:latin typeface="Times New Roman"/>
                <a:ea typeface="Times New Roman"/>
                <a:cs typeface="Times New Roman"/>
              </a:rPr>
              <a:t>i)     </a:t>
            </a:r>
            <a:r>
              <a:rPr sz="1000" kern="0" spc="10" dirty="0">
                <a:solidFill>
                  <a:srgbClr val="000000">
                    <a:alpha val="100000"/>
                  </a:srgbClr>
                </a:solidFill>
                <a:latin typeface="SimSun"/>
                <a:ea typeface="SimSun"/>
                <a:cs typeface="SimSun"/>
              </a:rPr>
              <a:t>增加了锁具的分类及其试验方法(见</a:t>
            </a:r>
            <a:r>
              <a:rPr sz="1000" kern="0" spc="10" dirty="0">
                <a:solidFill>
                  <a:srgbClr val="000000">
                    <a:alpha val="100000"/>
                  </a:srgbClr>
                </a:solidFill>
                <a:latin typeface="SimSun"/>
                <a:ea typeface="SimSun"/>
                <a:cs typeface="SimSun"/>
                <a:hlinkClick xmlns:r="http://schemas.openxmlformats.org/officeDocument/2006/relationships" r:id="rId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5.3.1.1</a:t>
            </a:r>
            <a:r>
              <a:rPr sz="1000" kern="0" spc="10" dirty="0">
                <a:solidFill>
                  <a:srgbClr val="000000">
                    <a:alpha val="100000"/>
                  </a:srgbClr>
                </a:solidFill>
                <a:latin typeface="SimSun"/>
                <a:ea typeface="SimSun"/>
                <a:cs typeface="SimSun"/>
              </a:rPr>
              <a:t>、</a:t>
            </a:r>
            <a:r>
              <a:rPr sz="1000" kern="0" spc="10" dirty="0">
                <a:solidFill>
                  <a:srgbClr val="000000">
                    <a:alpha val="100000"/>
                  </a:srgbClr>
                </a:solidFill>
                <a:latin typeface="SimSun"/>
                <a:ea typeface="SimSun"/>
                <a:cs typeface="SimSun"/>
                <a:hlinkClick xmlns:r="http://schemas.openxmlformats.org/officeDocument/2006/relationships" r:id="rId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6.3.1.1</a:t>
            </a:r>
            <a:r>
              <a:rPr sz="1000" kern="0" spc="10" dirty="0">
                <a:solidFill>
                  <a:srgbClr val="000000">
                    <a:alpha val="100000"/>
                  </a:srgbClr>
                </a:solidFill>
                <a:latin typeface="SimSun"/>
                <a:ea typeface="SimSun"/>
                <a:cs typeface="SimSun"/>
              </a:rPr>
              <a:t>),增加了通用性锁具的尺寸和外形的技</a:t>
            </a:r>
            <a:r>
              <a:rPr sz="1000" kern="0" spc="0" dirty="0">
                <a:solidFill>
                  <a:srgbClr val="000000">
                    <a:alpha val="100000"/>
                  </a:srgbClr>
                </a:solidFill>
                <a:latin typeface="SimSun"/>
                <a:ea typeface="SimSun"/>
                <a:cs typeface="SimSun"/>
              </a:rPr>
              <a:t>术  </a:t>
            </a:r>
            <a:r>
              <a:rPr sz="1000" kern="0" spc="0" dirty="0">
                <a:solidFill>
                  <a:srgbClr val="000000">
                    <a:alpha val="100000"/>
                  </a:srgbClr>
                </a:solidFill>
                <a:latin typeface="SimSun"/>
                <a:ea typeface="SimSun"/>
                <a:cs typeface="SimSun"/>
              </a:rPr>
              <a:t>要求(见附录</a:t>
            </a:r>
            <a:r>
              <a:rPr sz="1000" kern="0" spc="-9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A);</a:t>
            </a:r>
            <a:endParaRPr lang="Times New Roman" altLang="Times New Roman" sz="1000" dirty="0"/>
          </a:p>
          <a:p>
            <a:pPr marL="253365" algn="l" rtl="0" eaLnBrk="0">
              <a:lnSpc>
                <a:spcPct val="92000"/>
              </a:lnSpc>
              <a:spcBef>
                <a:spcPts val="544"/>
              </a:spcBef>
              <a:tabLst/>
            </a:pPr>
            <a:r>
              <a:rPr sz="1000" kern="0" spc="20" dirty="0">
                <a:solidFill>
                  <a:srgbClr val="000000">
                    <a:alpha val="100000"/>
                  </a:srgbClr>
                </a:solidFill>
                <a:latin typeface="Times New Roman"/>
                <a:ea typeface="Times New Roman"/>
                <a:cs typeface="Times New Roman"/>
              </a:rPr>
              <a:t>j)     </a:t>
            </a:r>
            <a:r>
              <a:rPr sz="1000" kern="0" spc="20" dirty="0">
                <a:solidFill>
                  <a:srgbClr val="000000">
                    <a:alpha val="100000"/>
                  </a:srgbClr>
                </a:solidFill>
                <a:latin typeface="SimSun"/>
                <a:ea typeface="SimSun"/>
                <a:cs typeface="SimSun"/>
              </a:rPr>
              <a:t>更改了不同防盗安全级别对防盗锁具的配置要求和试验方法(见</a:t>
            </a:r>
            <a:r>
              <a:rPr sz="1000" kern="0" spc="20" dirty="0">
                <a:solidFill>
                  <a:srgbClr val="000000">
                    <a:alpha val="100000"/>
                  </a:srgbClr>
                </a:solidFill>
                <a:latin typeface="SimSun"/>
                <a:ea typeface="SimSun"/>
                <a:cs typeface="SimSun"/>
                <a:hlinkClick xmlns:r="http://schemas.openxmlformats.org/officeDocument/2006/relationships" r:id="rId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5.3.1.2</a:t>
            </a:r>
            <a:r>
              <a:rPr sz="1000" kern="0" spc="20" dirty="0">
                <a:solidFill>
                  <a:srgbClr val="000000">
                    <a:alpha val="100000"/>
                  </a:srgbClr>
                </a:solidFill>
                <a:latin typeface="SimSun"/>
                <a:ea typeface="SimSun"/>
                <a:cs typeface="SimSun"/>
              </a:rPr>
              <a:t>、</a:t>
            </a:r>
            <a:r>
              <a:rPr sz="1000" kern="0" spc="20" dirty="0">
                <a:solidFill>
                  <a:srgbClr val="000000">
                    <a:alpha val="100000"/>
                  </a:srgbClr>
                </a:solidFill>
                <a:latin typeface="SimSun"/>
                <a:ea typeface="SimSun"/>
                <a:cs typeface="SimSun"/>
                <a:hlinkClick xmlns:r="http://schemas.openxmlformats.org/officeDocument/2006/relationships" r:id="rId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6.3.1.2</a:t>
            </a:r>
            <a:r>
              <a:rPr sz="1000" kern="0" spc="20" dirty="0">
                <a:solidFill>
                  <a:srgbClr val="000000">
                    <a:alpha val="100000"/>
                  </a:srgbClr>
                </a:solidFill>
                <a:latin typeface="SimSun"/>
                <a:ea typeface="SimSun"/>
                <a:cs typeface="SimSun"/>
              </a:rPr>
              <a:t>,2007年版的</a:t>
            </a:r>
            <a:endParaRPr lang="SimSun" altLang="SimSun" sz="1000" dirty="0"/>
          </a:p>
          <a:p>
            <a:pPr marL="266065" indent="253365" algn="l" rtl="0" eaLnBrk="0">
              <a:lnSpc>
                <a:spcPct val="120000"/>
              </a:lnSpc>
              <a:spcBef>
                <a:spcPts val="534"/>
              </a:spcBef>
              <a:tabLst/>
            </a:pPr>
            <a:r>
              <a:rPr sz="1000" kern="0" spc="-50" dirty="0">
                <a:solidFill>
                  <a:srgbClr val="000000">
                    <a:alpha val="100000"/>
                  </a:srgbClr>
                </a:solidFill>
                <a:latin typeface="SimSun"/>
                <a:ea typeface="SimSun"/>
                <a:cs typeface="SimSun"/>
              </a:rPr>
              <a:t>5.6.1、5.10.2、5.10.3、6.11),增加了防盗锁具从防护面侧和非防护面侧开启的要求(见</a:t>
            </a:r>
            <a:r>
              <a:rPr sz="1000" kern="0" spc="-50" dirty="0">
                <a:solidFill>
                  <a:srgbClr val="000000">
                    <a:alpha val="100000"/>
                  </a:srgbClr>
                </a:solidFill>
                <a:latin typeface="SimSun"/>
                <a:ea typeface="SimSun"/>
                <a:cs typeface="SimSun"/>
                <a:hlinkClick xmlns:r="http://schemas.openxmlformats.org/officeDocument/2006/relationships" r:id="rId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5.3.1.2</a:t>
            </a:r>
            <a:r>
              <a:rPr sz="1000" kern="0" spc="-50" dirty="0">
                <a:solidFill>
                  <a:srgbClr val="000000">
                    <a:alpha val="100000"/>
                  </a:srgbClr>
                </a:solidFill>
                <a:latin typeface="SimSun"/>
                <a:ea typeface="SimSun"/>
                <a:cs typeface="SimSun"/>
              </a:rPr>
              <a:t>);</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k)    </a:t>
            </a:r>
            <a:r>
              <a:rPr sz="1000" kern="0" spc="10" dirty="0">
                <a:solidFill>
                  <a:srgbClr val="000000">
                    <a:alpha val="100000"/>
                  </a:srgbClr>
                </a:solidFill>
                <a:latin typeface="SimSun"/>
                <a:ea typeface="SimSun"/>
                <a:cs typeface="SimSun"/>
              </a:rPr>
              <a:t>更改了防盗</a:t>
            </a:r>
            <a:r>
              <a:rPr sz="1000" kern="0" spc="0" dirty="0">
                <a:solidFill>
                  <a:srgbClr val="000000">
                    <a:alpha val="100000"/>
                  </a:srgbClr>
                </a:solidFill>
                <a:latin typeface="SimSun"/>
                <a:ea typeface="SimSun"/>
                <a:cs typeface="SimSun"/>
              </a:rPr>
              <a:t>锁具加强防护板要求和试验方法(见</a:t>
            </a:r>
            <a:r>
              <a:rPr sz="1000" kern="0" spc="0" dirty="0">
                <a:solidFill>
                  <a:srgbClr val="000000">
                    <a:alpha val="100000"/>
                  </a:srgbClr>
                </a:solidFill>
                <a:latin typeface="SimSun"/>
                <a:ea typeface="SimSun"/>
                <a:cs typeface="SimSun"/>
                <a:hlinkClick xmlns:r="http://schemas.openxmlformats.org/officeDocument/2006/relationships" r:id="rId6"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5.3.2.1</a:t>
            </a:r>
            <a:r>
              <a:rPr sz="1000" kern="0" spc="0" dirty="0">
                <a:solidFill>
                  <a:srgbClr val="000000">
                    <a:alpha val="100000"/>
                  </a:srgbClr>
                </a:solidFill>
                <a:latin typeface="SimSun"/>
                <a:ea typeface="SimSun"/>
                <a:cs typeface="SimSun"/>
              </a:rPr>
              <a:t>、</a:t>
            </a:r>
            <a:r>
              <a:rPr sz="1000" kern="0" spc="0" dirty="0">
                <a:solidFill>
                  <a:srgbClr val="000000">
                    <a:alpha val="100000"/>
                  </a:srgbClr>
                </a:solidFill>
                <a:latin typeface="SimSun"/>
                <a:ea typeface="SimSun"/>
                <a:cs typeface="SimSun"/>
                <a:hlinkClick xmlns:r="http://schemas.openxmlformats.org/officeDocument/2006/relationships" r:id="rId7"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6.3.2.1</a:t>
            </a:r>
            <a:r>
              <a:rPr sz="1000" kern="0" spc="0" dirty="0">
                <a:solidFill>
                  <a:srgbClr val="000000">
                    <a:alpha val="100000"/>
                  </a:srgbClr>
                </a:solidFill>
                <a:latin typeface="SimSun"/>
                <a:ea typeface="SimSun"/>
                <a:cs typeface="SimSun"/>
              </a:rPr>
              <a:t>,2007年版的5.10.1、6.11);</a:t>
            </a:r>
            <a:r>
              <a:rPr sz="1000" kern="0" spc="-1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  增加了锁芯防钻套及拉手强度要求和试验方法(见</a:t>
            </a:r>
            <a:r>
              <a:rPr sz="1000" kern="0" spc="-30" dirty="0">
                <a:solidFill>
                  <a:srgbClr val="000000">
                    <a:alpha val="100000"/>
                  </a:srgbClr>
                </a:solidFill>
                <a:latin typeface="SimSun"/>
                <a:ea typeface="SimSun"/>
                <a:cs typeface="SimSun"/>
                <a:hlinkClick xmlns:r="http://schemas.openxmlformats.org/officeDocument/2006/relationships" r:id="rId8"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5.3.2.2</a:t>
            </a:r>
            <a:r>
              <a:rPr sz="1000" kern="0" spc="-30" dirty="0">
                <a:solidFill>
                  <a:srgbClr val="000000">
                    <a:alpha val="100000"/>
                  </a:srgbClr>
                </a:solidFill>
                <a:latin typeface="SimSun"/>
                <a:ea typeface="SimSun"/>
                <a:cs typeface="SimSun"/>
              </a:rPr>
              <a:t>、</a:t>
            </a:r>
            <a:r>
              <a:rPr sz="1000" kern="0" spc="-30" dirty="0">
                <a:solidFill>
                  <a:srgbClr val="000000">
                    <a:alpha val="100000"/>
                  </a:srgbClr>
                </a:solidFill>
                <a:latin typeface="SimSun"/>
                <a:ea typeface="SimSun"/>
                <a:cs typeface="SimSun"/>
                <a:hlinkClick xmlns:r="http://schemas.openxmlformats.org/officeDocument/2006/relationships" r:id="rId9"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5.3.2.3</a:t>
            </a:r>
            <a:r>
              <a:rPr sz="1000" kern="0" spc="-30" dirty="0">
                <a:solidFill>
                  <a:srgbClr val="000000">
                    <a:alpha val="100000"/>
                  </a:srgbClr>
                </a:solidFill>
                <a:latin typeface="SimSun"/>
                <a:ea typeface="SimSun"/>
                <a:cs typeface="SimSun"/>
              </a:rPr>
              <a:t>、</a:t>
            </a:r>
            <a:r>
              <a:rPr sz="1000" kern="0" spc="-30" dirty="0">
                <a:solidFill>
                  <a:srgbClr val="000000">
                    <a:alpha val="100000"/>
                  </a:srgbClr>
                </a:solidFill>
                <a:latin typeface="SimSun"/>
                <a:ea typeface="SimSun"/>
                <a:cs typeface="SimSun"/>
                <a:hlinkClick xmlns:r="http://schemas.openxmlformats.org/officeDocument/2006/relationships" r:id="rId10"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6.3.2.2</a:t>
            </a:r>
            <a:r>
              <a:rPr sz="1000" kern="0" spc="-30" dirty="0">
                <a:solidFill>
                  <a:srgbClr val="000000">
                    <a:alpha val="100000"/>
                  </a:srgbClr>
                </a:solidFill>
                <a:latin typeface="SimSun"/>
                <a:ea typeface="SimSun"/>
                <a:cs typeface="SimSun"/>
              </a:rPr>
              <a:t>、</a:t>
            </a:r>
            <a:r>
              <a:rPr sz="1000" kern="0" spc="-30" dirty="0">
                <a:solidFill>
                  <a:srgbClr val="000000">
                    <a:alpha val="100000"/>
                  </a:srgbClr>
                </a:solidFill>
                <a:latin typeface="SimSun"/>
                <a:ea typeface="SimSun"/>
                <a:cs typeface="SimSun"/>
                <a:hlinkClick xmlns:r="http://schemas.openxmlformats.org/officeDocument/2006/relationships" r:id="rId11"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6.3.2.3</a:t>
            </a:r>
            <a:r>
              <a:rPr sz="1000" kern="0" spc="-30" dirty="0">
                <a:solidFill>
                  <a:srgbClr val="000000">
                    <a:alpha val="100000"/>
                  </a:srgbClr>
                </a:solidFill>
                <a:latin typeface="SimSun"/>
                <a:ea typeface="SimSun"/>
                <a:cs typeface="SimSun"/>
              </a:rPr>
              <a:t>);</a:t>
            </a:r>
            <a:endParaRPr lang="SimSun" altLang="SimSun" sz="1000" dirty="0"/>
          </a:p>
          <a:p>
            <a:pPr marL="266065" algn="l" rtl="0" eaLnBrk="0">
              <a:lnSpc>
                <a:spcPct val="92000"/>
              </a:lnSpc>
              <a:spcBef>
                <a:spcPts val="345"/>
              </a:spcBef>
              <a:tabLst/>
            </a:pPr>
            <a:r>
              <a:rPr sz="1000" kern="0" spc="0" dirty="0">
                <a:solidFill>
                  <a:srgbClr val="000000">
                    <a:alpha val="100000"/>
                  </a:srgbClr>
                </a:solidFill>
                <a:latin typeface="Times New Roman"/>
                <a:ea typeface="Times New Roman"/>
                <a:cs typeface="Times New Roman"/>
              </a:rPr>
              <a:t>m)   </a:t>
            </a:r>
            <a:r>
              <a:rPr sz="1000" kern="0" spc="0" dirty="0">
                <a:solidFill>
                  <a:srgbClr val="000000">
                    <a:alpha val="100000"/>
                  </a:srgbClr>
                </a:solidFill>
                <a:latin typeface="SimSun"/>
                <a:ea typeface="SimSun"/>
                <a:cs typeface="SimSun"/>
              </a:rPr>
              <a:t>更改了“铰链及其安装要求”</a:t>
            </a:r>
            <a:r>
              <a:rPr sz="1000" kern="0" spc="-10" dirty="0">
                <a:solidFill>
                  <a:srgbClr val="000000">
                    <a:alpha val="100000"/>
                  </a:srgbClr>
                </a:solidFill>
                <a:latin typeface="SimSun"/>
                <a:ea typeface="SimSun"/>
                <a:cs typeface="SimSun"/>
              </a:rPr>
              <a:t>和试验方法(见5.4、6.4,2007年版的5.9、6.10);</a:t>
            </a:r>
            <a:endParaRPr lang="SimSun" altLang="SimSun" sz="1000" dirty="0"/>
          </a:p>
          <a:p>
            <a:pPr marL="266065" algn="l" rtl="0" eaLnBrk="0">
              <a:lnSpc>
                <a:spcPct val="112000"/>
              </a:lnSpc>
              <a:spcBef>
                <a:spcPts val="462"/>
              </a:spcBef>
              <a:tabLst/>
            </a:pPr>
            <a:r>
              <a:rPr sz="1000" kern="0" spc="-20" dirty="0">
                <a:solidFill>
                  <a:srgbClr val="000000">
                    <a:alpha val="100000"/>
                  </a:srgbClr>
                </a:solidFill>
                <a:latin typeface="Times New Roman"/>
                <a:ea typeface="Times New Roman"/>
                <a:cs typeface="Times New Roman"/>
              </a:rPr>
              <a:t>n)     </a:t>
            </a:r>
            <a:r>
              <a:rPr sz="1000" kern="0" spc="-20" dirty="0">
                <a:solidFill>
                  <a:srgbClr val="000000">
                    <a:alpha val="100000"/>
                  </a:srgbClr>
                </a:solidFill>
                <a:latin typeface="SimSun"/>
                <a:ea typeface="SimSun"/>
                <a:cs typeface="SimSun"/>
              </a:rPr>
              <a:t>更改了“锁定栓”要求和试验方法</a:t>
            </a:r>
            <a:r>
              <a:rPr sz="1000" kern="0" spc="-30" dirty="0">
                <a:solidFill>
                  <a:srgbClr val="000000">
                    <a:alpha val="100000"/>
                  </a:srgbClr>
                </a:solidFill>
                <a:latin typeface="SimSun"/>
                <a:ea typeface="SimSun"/>
                <a:cs typeface="SimSun"/>
              </a:rPr>
              <a:t>(见5.5、6.5,2007年版的5.10.4、5.10.5、6.11);               </a:t>
            </a:r>
            <a:r>
              <a:rPr sz="1000" kern="0" spc="-20" dirty="0">
                <a:solidFill>
                  <a:srgbClr val="000000">
                    <a:alpha val="100000"/>
                  </a:srgbClr>
                </a:solidFill>
                <a:latin typeface="Times New Roman"/>
                <a:ea typeface="Times New Roman"/>
                <a:cs typeface="Times New Roman"/>
              </a:rPr>
              <a:t>o)    </a:t>
            </a:r>
            <a:r>
              <a:rPr sz="1000" kern="0" spc="-20" dirty="0">
                <a:solidFill>
                  <a:srgbClr val="000000">
                    <a:alpha val="100000"/>
                  </a:srgbClr>
                </a:solidFill>
                <a:latin typeface="SimSun"/>
                <a:ea typeface="SimSun"/>
                <a:cs typeface="SimSun"/>
              </a:rPr>
              <a:t>增加了“门镜”要求和试验方法(见5.6、6.6);</a:t>
            </a:r>
            <a:endParaRPr lang="SimSun" altLang="SimSun" sz="1000" dirty="0"/>
          </a:p>
          <a:p>
            <a:pPr marL="266065" algn="l" rtl="0" eaLnBrk="0">
              <a:lnSpc>
                <a:spcPct val="92000"/>
              </a:lnSpc>
              <a:spcBef>
                <a:spcPts val="546"/>
              </a:spcBef>
              <a:tabLst/>
            </a:pPr>
            <a:r>
              <a:rPr sz="1000" kern="0" spc="50" dirty="0">
                <a:solidFill>
                  <a:srgbClr val="000000">
                    <a:alpha val="100000"/>
                  </a:srgbClr>
                </a:solidFill>
                <a:latin typeface="Times New Roman"/>
                <a:ea typeface="Times New Roman"/>
                <a:cs typeface="Times New Roman"/>
              </a:rPr>
              <a:t>p)    </a:t>
            </a:r>
            <a:r>
              <a:rPr sz="1000" kern="0" spc="50" dirty="0">
                <a:solidFill>
                  <a:srgbClr val="000000">
                    <a:alpha val="100000"/>
                  </a:srgbClr>
                </a:solidFill>
                <a:latin typeface="SimSun"/>
                <a:ea typeface="SimSun"/>
                <a:cs typeface="SimSun"/>
              </a:rPr>
              <a:t>更改了门扇与门框的尺寸公差、搭接宽度与配合间隙等要求，以及相应的试验方法(见5.7</a:t>
            </a:r>
            <a:r>
              <a:rPr sz="1000" kern="0" spc="40" dirty="0">
                <a:solidFill>
                  <a:srgbClr val="000000">
                    <a:alpha val="100000"/>
                  </a:srgbClr>
                </a:solidFill>
                <a:latin typeface="SimSun"/>
                <a:ea typeface="SimSun"/>
                <a:cs typeface="SimSun"/>
              </a:rPr>
              <a:t>、</a:t>
            </a:r>
            <a:endParaRPr lang="SimSun" altLang="SimSun" sz="1000" dirty="0"/>
          </a:p>
          <a:p>
            <a:pPr marL="520065" algn="l" rtl="0" eaLnBrk="0">
              <a:lnSpc>
                <a:spcPct val="83000"/>
              </a:lnSpc>
              <a:spcBef>
                <a:spcPts val="502"/>
              </a:spcBef>
              <a:tabLst/>
            </a:pPr>
            <a:r>
              <a:rPr sz="1000" kern="0" spc="30" dirty="0">
                <a:solidFill>
                  <a:srgbClr val="000000">
                    <a:alpha val="100000"/>
                  </a:srgbClr>
                </a:solidFill>
                <a:latin typeface="SimSun"/>
                <a:ea typeface="SimSun"/>
                <a:cs typeface="SimSun"/>
              </a:rPr>
              <a:t>6.7,2007年版的5.5、</a:t>
            </a:r>
            <a:r>
              <a:rPr sz="1000" kern="0" spc="20" dirty="0">
                <a:solidFill>
                  <a:srgbClr val="000000">
                    <a:alpha val="100000"/>
                  </a:srgbClr>
                </a:solidFill>
                <a:latin typeface="SimSun"/>
                <a:ea typeface="SimSun"/>
                <a:cs typeface="SimSun"/>
              </a:rPr>
              <a:t>6.6),删除了门扇平面度要求(2007年版的5.5.4);</a:t>
            </a:r>
            <a:endParaRPr lang="SimSun" altLang="SimSun" sz="1000" dirty="0"/>
          </a:p>
          <a:p>
            <a:pPr marL="266065" algn="l" rtl="0" eaLnBrk="0">
              <a:lnSpc>
                <a:spcPts val="1525"/>
              </a:lnSpc>
              <a:tabLst/>
            </a:pPr>
            <a:r>
              <a:rPr sz="1000" kern="0" spc="-20" dirty="0">
                <a:solidFill>
                  <a:srgbClr val="000000">
                    <a:alpha val="100000"/>
                  </a:srgbClr>
                </a:solidFill>
                <a:latin typeface="Times New Roman"/>
                <a:ea typeface="Times New Roman"/>
                <a:cs typeface="Times New Roman"/>
              </a:rPr>
              <a:t>q)</a:t>
            </a:r>
            <a:r>
              <a:rPr sz="1000" kern="0" spc="40" dirty="0">
                <a:solidFill>
                  <a:srgbClr val="000000">
                    <a:alpha val="100000"/>
                  </a:srgbClr>
                </a:solidFill>
                <a:latin typeface="Times New Roman"/>
                <a:ea typeface="Times New Roman"/>
                <a:cs typeface="Times New Roman"/>
              </a:rPr>
              <a:t>    </a:t>
            </a:r>
            <a:r>
              <a:rPr sz="1000" kern="0" spc="-20" dirty="0">
                <a:solidFill>
                  <a:srgbClr val="000000">
                    <a:alpha val="100000"/>
                  </a:srgbClr>
                </a:solidFill>
                <a:latin typeface="SimSun"/>
                <a:ea typeface="SimSun"/>
                <a:cs typeface="SimSun"/>
              </a:rPr>
              <a:t>增加了“表面质量”要求及试验方法(见5.8、</a:t>
            </a:r>
            <a:r>
              <a:rPr sz="1000" kern="0" spc="-30" dirty="0">
                <a:solidFill>
                  <a:srgbClr val="000000">
                    <a:alpha val="100000"/>
                  </a:srgbClr>
                </a:solidFill>
                <a:latin typeface="SimSun"/>
                <a:ea typeface="SimSun"/>
                <a:cs typeface="SimSun"/>
              </a:rPr>
              <a:t>6.8);</a:t>
            </a:r>
            <a:endParaRPr lang="SimSun" altLang="SimSun" sz="1000" dirty="0"/>
          </a:p>
          <a:p>
            <a:pPr marL="266065" algn="l" rtl="0" eaLnBrk="0">
              <a:lnSpc>
                <a:spcPct val="92000"/>
              </a:lnSpc>
              <a:spcBef>
                <a:spcPts val="523"/>
              </a:spcBef>
              <a:tabLst/>
            </a:pPr>
            <a:r>
              <a:rPr sz="1000" kern="0" spc="-10" dirty="0">
                <a:solidFill>
                  <a:srgbClr val="000000">
                    <a:alpha val="100000"/>
                  </a:srgbClr>
                </a:solidFill>
                <a:latin typeface="Times New Roman"/>
                <a:ea typeface="Times New Roman"/>
                <a:cs typeface="Times New Roman"/>
              </a:rPr>
              <a:t>r)     </a:t>
            </a:r>
            <a:r>
              <a:rPr sz="1000" kern="0" spc="-10" dirty="0">
                <a:solidFill>
                  <a:srgbClr val="000000">
                    <a:alpha val="100000"/>
                  </a:srgbClr>
                </a:solidFill>
                <a:latin typeface="SimSun"/>
                <a:ea typeface="SimSun"/>
                <a:cs typeface="SimSun"/>
              </a:rPr>
              <a:t>更改了“防破坏性能”要求及试验方法(见5.9、6.9,2007年版的5.6.2</a:t>
            </a:r>
            <a:r>
              <a:rPr sz="1000" kern="0" spc="-20" dirty="0">
                <a:solidFill>
                  <a:srgbClr val="000000">
                    <a:alpha val="100000"/>
                  </a:srgbClr>
                </a:solidFill>
                <a:latin typeface="SimSun"/>
                <a:ea typeface="SimSun"/>
                <a:cs typeface="SimSun"/>
              </a:rPr>
              <a:t>、6.7.2);</a:t>
            </a:r>
            <a:endParaRPr lang="SimSun" altLang="SimSun" sz="1000" dirty="0"/>
          </a:p>
          <a:p>
            <a:pPr marL="266065" algn="l" rtl="0" eaLnBrk="0">
              <a:lnSpc>
                <a:spcPct val="92000"/>
              </a:lnSpc>
              <a:spcBef>
                <a:spcPts val="496"/>
              </a:spcBef>
              <a:tabLst/>
            </a:pPr>
            <a:r>
              <a:rPr sz="1000" kern="0" spc="-10" dirty="0">
                <a:solidFill>
                  <a:srgbClr val="000000">
                    <a:alpha val="100000"/>
                  </a:srgbClr>
                </a:solidFill>
                <a:latin typeface="Times New Roman"/>
                <a:ea typeface="Times New Roman"/>
                <a:cs typeface="Times New Roman"/>
              </a:rPr>
              <a:t>s)     </a:t>
            </a:r>
            <a:r>
              <a:rPr sz="1000" kern="0" spc="-10" dirty="0">
                <a:solidFill>
                  <a:srgbClr val="000000">
                    <a:alpha val="100000"/>
                  </a:srgbClr>
                </a:solidFill>
                <a:latin typeface="SimSun"/>
                <a:ea typeface="SimSun"/>
                <a:cs typeface="SimSun"/>
              </a:rPr>
              <a:t>更改了“软冲击性能”要求及试验方法(见5.11、6.11,2007年版的5</a:t>
            </a:r>
            <a:r>
              <a:rPr sz="1000" kern="0" spc="-20" dirty="0">
                <a:solidFill>
                  <a:srgbClr val="000000">
                    <a:alpha val="100000"/>
                  </a:srgbClr>
                </a:solidFill>
                <a:latin typeface="SimSun"/>
                <a:ea typeface="SimSun"/>
                <a:cs typeface="SimSun"/>
              </a:rPr>
              <a:t>.6.4、6.7.4);</a:t>
            </a:r>
            <a:endParaRPr lang="SimSun" altLang="SimSun" sz="1000" dirty="0"/>
          </a:p>
          <a:p>
            <a:pPr marL="266065" algn="l" rtl="0" eaLnBrk="0">
              <a:lnSpc>
                <a:spcPct val="89000"/>
              </a:lnSpc>
              <a:spcBef>
                <a:spcPts val="506"/>
              </a:spcBef>
              <a:tabLst/>
            </a:pPr>
            <a:r>
              <a:rPr sz="1000" kern="0" spc="20" dirty="0">
                <a:solidFill>
                  <a:srgbClr val="000000">
                    <a:alpha val="100000"/>
                  </a:srgbClr>
                </a:solidFill>
                <a:latin typeface="Times New Roman"/>
                <a:ea typeface="Times New Roman"/>
                <a:cs typeface="Times New Roman"/>
              </a:rPr>
              <a:t>t)     </a:t>
            </a:r>
            <a:r>
              <a:rPr sz="1000" kern="0" spc="20" dirty="0">
                <a:solidFill>
                  <a:srgbClr val="000000">
                    <a:alpha val="100000"/>
                  </a:srgbClr>
                </a:solidFill>
                <a:latin typeface="SimSun"/>
                <a:ea typeface="SimSun"/>
                <a:cs typeface="SimSun"/>
              </a:rPr>
              <a:t>更改了“悬端吊重性能”要求(见5.</a:t>
            </a:r>
            <a:r>
              <a:rPr sz="1000" kern="0" spc="10" dirty="0">
                <a:solidFill>
                  <a:srgbClr val="000000">
                    <a:alpha val="100000"/>
                  </a:srgbClr>
                </a:solidFill>
                <a:latin typeface="SimSun"/>
                <a:ea typeface="SimSun"/>
                <a:cs typeface="SimSun"/>
              </a:rPr>
              <a:t>12,2007年版的5.7);</a:t>
            </a:r>
            <a:endParaRPr lang="SimSun" altLang="SimSun" sz="1000" dirty="0"/>
          </a:p>
          <a:p>
            <a:pPr marL="266065" algn="l" rtl="0" eaLnBrk="0">
              <a:lnSpc>
                <a:spcPts val="1599"/>
              </a:lnSpc>
              <a:tabLst/>
            </a:pPr>
            <a:r>
              <a:rPr sz="1000" kern="0" spc="0" dirty="0">
                <a:solidFill>
                  <a:srgbClr val="000000">
                    <a:alpha val="100000"/>
                  </a:srgbClr>
                </a:solidFill>
                <a:latin typeface="Times New Roman"/>
                <a:ea typeface="Times New Roman"/>
                <a:cs typeface="Times New Roman"/>
              </a:rPr>
              <a:t>u)    </a:t>
            </a:r>
            <a:r>
              <a:rPr sz="1000" kern="0" spc="0" dirty="0">
                <a:solidFill>
                  <a:srgbClr val="000000">
                    <a:alpha val="100000"/>
                  </a:srgbClr>
                </a:solidFill>
                <a:latin typeface="SimSun"/>
                <a:ea typeface="SimSun"/>
                <a:cs typeface="SimSun"/>
              </a:rPr>
              <a:t>增加了“其他附</a:t>
            </a:r>
            <a:r>
              <a:rPr sz="1000" kern="0" spc="-10" dirty="0">
                <a:solidFill>
                  <a:srgbClr val="000000">
                    <a:alpha val="100000"/>
                  </a:srgbClr>
                </a:solidFill>
                <a:latin typeface="SimSun"/>
                <a:ea typeface="SimSun"/>
                <a:cs typeface="SimSun"/>
              </a:rPr>
              <a:t>加功能”要求及试验方法(见5.14、6.14);</a:t>
            </a:r>
            <a:endParaRPr lang="SimSun" altLang="SimSun" sz="1000" dirty="0"/>
          </a:p>
          <a:p>
            <a:pPr marL="266065" algn="l" rtl="0" eaLnBrk="0">
              <a:lnSpc>
                <a:spcPct val="89000"/>
              </a:lnSpc>
              <a:spcBef>
                <a:spcPts val="433"/>
              </a:spcBef>
              <a:tabLst/>
            </a:pPr>
            <a:r>
              <a:rPr sz="1000" kern="0" spc="10" dirty="0">
                <a:solidFill>
                  <a:srgbClr val="000000">
                    <a:alpha val="100000"/>
                  </a:srgbClr>
                </a:solidFill>
                <a:latin typeface="Times New Roman"/>
                <a:ea typeface="Times New Roman"/>
                <a:cs typeface="Times New Roman"/>
              </a:rPr>
              <a:t>v)    </a:t>
            </a:r>
            <a:r>
              <a:rPr sz="1000" kern="0" spc="10" dirty="0">
                <a:solidFill>
                  <a:srgbClr val="000000">
                    <a:alpha val="100000"/>
                  </a:srgbClr>
                </a:solidFill>
                <a:latin typeface="SimSun"/>
                <a:ea typeface="SimSun"/>
                <a:cs typeface="SimSun"/>
              </a:rPr>
              <a:t>增加了有关外部应急电源接口的要求及试验方法(见5.15.3、6.15.3);</a:t>
            </a:r>
            <a:endParaRPr lang="SimSun" altLang="SimSun" sz="1000" dirty="0"/>
          </a:p>
          <a:p>
            <a:pPr marL="266065" algn="l" rtl="0" eaLnBrk="0">
              <a:lnSpc>
                <a:spcPts val="1649"/>
              </a:lnSpc>
              <a:tabLst/>
            </a:pPr>
            <a:r>
              <a:rPr sz="1000" kern="0" spc="-10" dirty="0">
                <a:solidFill>
                  <a:srgbClr val="000000">
                    <a:alpha val="100000"/>
                  </a:srgbClr>
                </a:solidFill>
                <a:latin typeface="Times New Roman"/>
                <a:ea typeface="Times New Roman"/>
                <a:cs typeface="Times New Roman"/>
              </a:rPr>
              <a:t>w)   </a:t>
            </a:r>
            <a:r>
              <a:rPr sz="1000" kern="0" spc="-10" dirty="0">
                <a:solidFill>
                  <a:srgbClr val="000000">
                    <a:alpha val="100000"/>
                  </a:srgbClr>
                </a:solidFill>
                <a:latin typeface="SimSun"/>
                <a:ea typeface="SimSun"/>
                <a:cs typeface="SimSun"/>
              </a:rPr>
              <a:t>删除了包装</a:t>
            </a:r>
            <a:r>
              <a:rPr sz="1000" kern="0" spc="-20" dirty="0">
                <a:solidFill>
                  <a:srgbClr val="000000">
                    <a:alpha val="100000"/>
                  </a:srgbClr>
                </a:solidFill>
                <a:latin typeface="SimSun"/>
                <a:ea typeface="SimSun"/>
                <a:cs typeface="SimSun"/>
              </a:rPr>
              <a:t>、运输和贮存(2007年版的8.2、8.3、8.4)。</a:t>
            </a:r>
            <a:endParaRPr lang="SimSun" altLang="SimSun" sz="1000" dirty="0"/>
          </a:p>
          <a:p>
            <a:pPr algn="l" rtl="0" eaLnBrk="0">
              <a:lnSpc>
                <a:spcPct val="101000"/>
              </a:lnSpc>
              <a:tabLst/>
            </a:pPr>
            <a:endParaRPr lang="Arial" altLang="Arial" sz="400" dirty="0"/>
          </a:p>
          <a:p>
            <a:pPr marL="266065" algn="l" rtl="0" eaLnBrk="0">
              <a:lnSpc>
                <a:spcPct val="116000"/>
              </a:lnSpc>
              <a:spcBef>
                <a:spcPts val="2"/>
              </a:spcBef>
              <a:tabLst/>
            </a:pPr>
            <a:r>
              <a:rPr sz="1000" kern="0" spc="30" dirty="0">
                <a:solidFill>
                  <a:srgbClr val="000000">
                    <a:alpha val="100000"/>
                  </a:srgbClr>
                </a:solidFill>
                <a:latin typeface="SimSun"/>
                <a:ea typeface="SimSun"/>
                <a:cs typeface="SimSun"/>
              </a:rPr>
              <a:t>请注意本文件的某些内容可能涉及</a:t>
            </a:r>
            <a:r>
              <a:rPr sz="1000" kern="0" spc="20" dirty="0">
                <a:solidFill>
                  <a:srgbClr val="000000">
                    <a:alpha val="100000"/>
                  </a:srgbClr>
                </a:solidFill>
                <a:latin typeface="SimSun"/>
                <a:ea typeface="SimSun"/>
                <a:cs typeface="SimSun"/>
              </a:rPr>
              <a:t>专利。本文件的发布机构不承担识别专利的责任。</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本文件由中华人民共和国公安部提出并归口。</a:t>
            </a:r>
            <a:endParaRPr lang="SimSun" altLang="SimSun" sz="1000" dirty="0"/>
          </a:p>
        </p:txBody>
      </p:sp>
      <p:sp>
        <p:nvSpPr>
          <p:cNvPr id="34" name="textbox 34"/>
          <p:cNvSpPr/>
          <p:nvPr/>
        </p:nvSpPr>
        <p:spPr>
          <a:xfrm>
            <a:off x="6496015" y="9848164"/>
            <a:ext cx="98425" cy="120650"/>
          </a:xfrm>
          <a:prstGeom prst="rect">
            <a:avLst/>
          </a:prstGeom>
        </p:spPr>
        <p:txBody>
          <a:bodyPr vert="horz" wrap="square" lIns="0" tIns="0" rIns="0" bIns="0"/>
          <a:lstStyle/>
          <a:p>
            <a:pPr algn="l" rtl="0" eaLnBrk="0">
              <a:lnSpc>
                <a:spcPct val="83341"/>
              </a:lnSpc>
              <a:tabLst/>
            </a:pPr>
            <a:endParaRPr lang="Arial" altLang="Arial" sz="100" dirty="0"/>
          </a:p>
          <a:p>
            <a:pPr algn="r" rtl="0" eaLnBrk="0">
              <a:lnSpc>
                <a:spcPts val="749"/>
              </a:lnSpc>
              <a:tabLst/>
            </a:pPr>
            <a:r>
              <a:rPr sz="600" kern="0" spc="-40" dirty="0">
                <a:solidFill>
                  <a:srgbClr val="000000">
                    <a:alpha val="100000"/>
                  </a:srgbClr>
                </a:solidFill>
                <a:latin typeface="SimSun"/>
                <a:ea typeface="SimSun"/>
                <a:cs typeface="SimSun"/>
              </a:rPr>
              <a:t>Ⅲ</a:t>
            </a:r>
            <a:endParaRPr lang="SimSun" altLang="SimSun" sz="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6"/>
          <p:cNvSpPr/>
          <p:nvPr/>
        </p:nvSpPr>
        <p:spPr>
          <a:xfrm>
            <a:off x="789289" y="907362"/>
            <a:ext cx="3900804" cy="911860"/>
          </a:xfrm>
          <a:prstGeom prst="rect">
            <a:avLst/>
          </a:prstGeom>
        </p:spPr>
        <p:txBody>
          <a:bodyPr vert="horz" wrap="square" lIns="0" tIns="0" rIns="0" bIns="0"/>
          <a:lstStyle/>
          <a:p>
            <a:pPr algn="l" rtl="0" eaLnBrk="0">
              <a:lnSpc>
                <a:spcPct val="79789"/>
              </a:lnSpc>
              <a:tabLst/>
            </a:pPr>
            <a:endParaRPr lang="Arial" altLang="Arial" sz="100" dirty="0"/>
          </a:p>
          <a:p>
            <a:pPr marL="12700" algn="l" rtl="0" eaLnBrk="0">
              <a:lnSpc>
                <a:spcPct val="82000"/>
              </a:lnSpc>
              <a:tabLst/>
            </a:pPr>
            <a:r>
              <a:rPr sz="1000" b="1" kern="0" spc="0" dirty="0">
                <a:solidFill>
                  <a:srgbClr val="000000">
                    <a:alpha val="100000"/>
                  </a:srgbClr>
                </a:solidFill>
                <a:latin typeface="SimSun"/>
                <a:ea typeface="SimSun"/>
                <a:cs typeface="SimSun"/>
              </a:rPr>
              <a:t>GB</a:t>
            </a:r>
            <a:r>
              <a:rPr sz="1000" kern="0" spc="41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17565—2022</a:t>
            </a:r>
            <a:endParaRPr lang="SimSun" altLang="SimSun" sz="1000" dirty="0"/>
          </a:p>
          <a:p>
            <a:pPr algn="l" rtl="0" eaLnBrk="0">
              <a:lnSpc>
                <a:spcPct val="117000"/>
              </a:lnSpc>
              <a:tabLst/>
            </a:pPr>
            <a:endParaRPr lang="Arial" altLang="Arial" sz="1000" dirty="0"/>
          </a:p>
          <a:p>
            <a:pPr marL="271145" algn="l" rtl="0" eaLnBrk="0">
              <a:lnSpc>
                <a:spcPct val="99000"/>
              </a:lnSpc>
              <a:spcBef>
                <a:spcPts val="307"/>
              </a:spcBef>
              <a:tabLst/>
            </a:pPr>
            <a:r>
              <a:rPr sz="1000" kern="0" spc="10" dirty="0">
                <a:solidFill>
                  <a:srgbClr val="000000">
                    <a:alpha val="100000"/>
                  </a:srgbClr>
                </a:solidFill>
                <a:latin typeface="SimSun"/>
                <a:ea typeface="SimSun"/>
                <a:cs typeface="SimSun"/>
              </a:rPr>
              <a:t>本文件及其所代替文件的历次版本发布情况为：</a:t>
            </a:r>
            <a:endParaRPr lang="SimSun" altLang="SimSun" sz="1000" dirty="0"/>
          </a:p>
          <a:p>
            <a:pPr algn="l" rtl="0" eaLnBrk="0">
              <a:lnSpc>
                <a:spcPct val="101000"/>
              </a:lnSpc>
              <a:tabLst/>
            </a:pPr>
            <a:endParaRPr lang="Arial" altLang="Arial" sz="300" dirty="0"/>
          </a:p>
          <a:p>
            <a:pPr marL="271145" algn="l" rtl="0" eaLnBrk="0">
              <a:lnSpc>
                <a:spcPct val="114000"/>
              </a:lnSpc>
              <a:tabLst/>
            </a:pPr>
            <a:r>
              <a:rPr sz="1000" kern="0" spc="30" dirty="0">
                <a:solidFill>
                  <a:srgbClr val="000000">
                    <a:alpha val="100000"/>
                  </a:srgbClr>
                </a:solidFill>
                <a:latin typeface="SimSun"/>
                <a:ea typeface="SimSun"/>
                <a:cs typeface="SimSun"/>
              </a:rPr>
              <a:t>——1998年首次发布为</a:t>
            </a:r>
            <a:r>
              <a:rPr sz="1000" kern="0" spc="0" dirty="0">
                <a:solidFill>
                  <a:srgbClr val="000000">
                    <a:alpha val="100000"/>
                  </a:srgbClr>
                </a:solidFill>
                <a:latin typeface="SimSun"/>
                <a:ea typeface="SimSun"/>
                <a:cs typeface="SimSun"/>
              </a:rPr>
              <a:t>GB</a:t>
            </a:r>
            <a:r>
              <a:rPr sz="1000" kern="0" spc="45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17565—1998,2007年第一</a:t>
            </a:r>
            <a:r>
              <a:rPr sz="1000" kern="0" spc="20" dirty="0">
                <a:solidFill>
                  <a:srgbClr val="000000">
                    <a:alpha val="100000"/>
                  </a:srgbClr>
                </a:solidFill>
                <a:latin typeface="SimSun"/>
                <a:ea typeface="SimSun"/>
                <a:cs typeface="SimSun"/>
              </a:rPr>
              <a:t>次修订；</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——本次为第二次修订。</a:t>
            </a:r>
            <a:endParaRPr lang="SimSun" altLang="SimSun" sz="1000" dirty="0"/>
          </a:p>
        </p:txBody>
      </p:sp>
      <p:sp>
        <p:nvSpPr>
          <p:cNvPr id="38" name="textbox 38"/>
          <p:cNvSpPr/>
          <p:nvPr/>
        </p:nvSpPr>
        <p:spPr>
          <a:xfrm>
            <a:off x="920754" y="9879445"/>
            <a:ext cx="104139" cy="95250"/>
          </a:xfrm>
          <a:prstGeom prst="rect">
            <a:avLst/>
          </a:prstGeom>
        </p:spPr>
        <p:txBody>
          <a:bodyPr vert="horz" wrap="square" lIns="0" tIns="0" rIns="0" bIns="0"/>
          <a:lstStyle/>
          <a:p>
            <a:pPr algn="l" rtl="0" eaLnBrk="0">
              <a:lnSpc>
                <a:spcPct val="83003"/>
              </a:lnSpc>
              <a:tabLst/>
            </a:pPr>
            <a:endParaRPr lang="Arial" altLang="Arial" sz="100" dirty="0"/>
          </a:p>
          <a:p>
            <a:pPr marL="12700" algn="l" rtl="0" eaLnBrk="0">
              <a:lnSpc>
                <a:spcPct val="76000"/>
              </a:lnSpc>
              <a:tabLst/>
            </a:pPr>
            <a:r>
              <a:rPr sz="600" kern="0" spc="-10" dirty="0">
                <a:solidFill>
                  <a:srgbClr val="000000">
                    <a:alpha val="100000"/>
                  </a:srgbClr>
                </a:solidFill>
                <a:latin typeface="Times New Roman"/>
                <a:ea typeface="Times New Roman"/>
                <a:cs typeface="Times New Roman"/>
              </a:rPr>
              <a:t>IN</a:t>
            </a:r>
            <a:endParaRPr lang="Times New Roman" altLang="Times New Roman" sz="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40"/>
          <p:cNvSpPr/>
          <p:nvPr/>
        </p:nvSpPr>
        <p:spPr>
          <a:xfrm>
            <a:off x="882669" y="913777"/>
            <a:ext cx="5934075" cy="2626360"/>
          </a:xfrm>
          <a:prstGeom prst="rect">
            <a:avLst/>
          </a:prstGeom>
        </p:spPr>
        <p:txBody>
          <a:bodyPr vert="horz" wrap="square" lIns="0" tIns="0" rIns="0" bIns="0"/>
          <a:lstStyle/>
          <a:p>
            <a:pPr algn="l" rtl="0" eaLnBrk="0">
              <a:lnSpc>
                <a:spcPct val="79789"/>
              </a:lnSpc>
              <a:tabLst/>
            </a:pPr>
            <a:endParaRPr lang="Arial" altLang="Arial" sz="100" dirty="0"/>
          </a:p>
          <a:p>
            <a:pPr marL="4897754" algn="l" rtl="0" eaLnBrk="0">
              <a:lnSpc>
                <a:spcPct val="82000"/>
              </a:lnSpc>
              <a:tabLst/>
            </a:pPr>
            <a:r>
              <a:rPr sz="1000" b="1" kern="0" spc="0" dirty="0">
                <a:solidFill>
                  <a:srgbClr val="000000">
                    <a:alpha val="100000"/>
                  </a:srgbClr>
                </a:solidFill>
                <a:latin typeface="SimSun"/>
                <a:ea typeface="SimSun"/>
                <a:cs typeface="SimSun"/>
              </a:rPr>
              <a:t>GB</a:t>
            </a:r>
            <a:r>
              <a:rPr sz="1000" kern="0" spc="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17565—2022</a:t>
            </a:r>
            <a:endParaRPr lang="SimSun" altLang="SimSun" sz="1000" dirty="0"/>
          </a:p>
          <a:p>
            <a:pPr algn="l" rtl="0" eaLnBrk="0">
              <a:lnSpc>
                <a:spcPct val="104000"/>
              </a:lnSpc>
              <a:tabLst/>
            </a:pPr>
            <a:endParaRPr lang="Arial" altLang="Arial" sz="1000" dirty="0"/>
          </a:p>
          <a:p>
            <a:pPr algn="l" rtl="0" eaLnBrk="0">
              <a:lnSpc>
                <a:spcPct val="104000"/>
              </a:lnSpc>
              <a:tabLst/>
            </a:pPr>
            <a:endParaRPr lang="Arial" altLang="Arial" sz="1000" dirty="0"/>
          </a:p>
          <a:p>
            <a:pPr algn="l" rtl="0" eaLnBrk="0">
              <a:lnSpc>
                <a:spcPct val="105000"/>
              </a:lnSpc>
              <a:tabLst/>
            </a:pPr>
            <a:endParaRPr lang="Arial" altLang="Arial" sz="1000" dirty="0"/>
          </a:p>
          <a:p>
            <a:pPr marL="2548889" algn="l" rtl="0" eaLnBrk="0">
              <a:lnSpc>
                <a:spcPct val="99000"/>
              </a:lnSpc>
              <a:spcBef>
                <a:spcPts val="421"/>
              </a:spcBef>
              <a:tabLst/>
            </a:pPr>
            <a:r>
              <a:rPr sz="1400" b="1" kern="0" spc="-90" dirty="0">
                <a:solidFill>
                  <a:srgbClr val="000000">
                    <a:alpha val="100000"/>
                  </a:srgbClr>
                </a:solidFill>
                <a:latin typeface="SimHei"/>
                <a:ea typeface="SimHei"/>
                <a:cs typeface="SimHei"/>
              </a:rPr>
              <a:t>引</a:t>
            </a:r>
            <a:r>
              <a:rPr sz="1400" kern="0" spc="120" dirty="0">
                <a:solidFill>
                  <a:srgbClr val="000000">
                    <a:alpha val="100000"/>
                  </a:srgbClr>
                </a:solidFill>
                <a:latin typeface="SimHei"/>
                <a:ea typeface="SimHei"/>
                <a:cs typeface="SimHei"/>
              </a:rPr>
              <a:t>    </a:t>
            </a:r>
            <a:r>
              <a:rPr sz="1400" b="1" kern="0" spc="-90" dirty="0">
                <a:solidFill>
                  <a:srgbClr val="000000">
                    <a:alpha val="100000"/>
                  </a:srgbClr>
                </a:solidFill>
                <a:latin typeface="SimHei"/>
                <a:ea typeface="SimHei"/>
                <a:cs typeface="SimHei"/>
              </a:rPr>
              <a:t>言</a:t>
            </a:r>
            <a:endParaRPr lang="SimHei" altLang="SimHei" sz="1400" dirty="0"/>
          </a:p>
          <a:p>
            <a:pPr algn="l" rtl="0" eaLnBrk="0">
              <a:lnSpc>
                <a:spcPct val="119000"/>
              </a:lnSpc>
              <a:tabLst/>
            </a:pPr>
            <a:endParaRPr lang="Arial" altLang="Arial" sz="1000" dirty="0"/>
          </a:p>
          <a:p>
            <a:pPr algn="l" rtl="0" eaLnBrk="0">
              <a:lnSpc>
                <a:spcPct val="119000"/>
              </a:lnSpc>
              <a:tabLst/>
            </a:pPr>
            <a:endParaRPr lang="Arial" altLang="Arial" sz="1000" dirty="0"/>
          </a:p>
          <a:p>
            <a:pPr algn="l" rtl="0" eaLnBrk="0">
              <a:lnSpc>
                <a:spcPct val="126000"/>
              </a:lnSpc>
              <a:tabLst/>
            </a:pPr>
            <a:endParaRPr lang="Arial" altLang="Arial" sz="200" dirty="0"/>
          </a:p>
          <a:p>
            <a:pPr marL="12700" indent="272415" algn="l" rtl="0" eaLnBrk="0">
              <a:lnSpc>
                <a:spcPct val="125000"/>
              </a:lnSpc>
              <a:spcBef>
                <a:spcPts val="1"/>
              </a:spcBef>
              <a:tabLst/>
            </a:pPr>
            <a:r>
              <a:rPr sz="1000" kern="0" spc="0" dirty="0">
                <a:solidFill>
                  <a:srgbClr val="000000">
                    <a:alpha val="100000"/>
                  </a:srgbClr>
                </a:solidFill>
                <a:latin typeface="SimSun"/>
                <a:ea typeface="SimSun"/>
                <a:cs typeface="SimSun"/>
              </a:rPr>
              <a:t>GB</a:t>
            </a:r>
            <a:r>
              <a:rPr sz="1000" kern="0" spc="30" dirty="0">
                <a:solidFill>
                  <a:srgbClr val="000000">
                    <a:alpha val="100000"/>
                  </a:srgbClr>
                </a:solidFill>
                <a:latin typeface="SimSun"/>
                <a:ea typeface="SimSun"/>
                <a:cs typeface="SimSun"/>
              </a:rPr>
              <a:t>17565—2007《防盗安全门通用技术条件》已实施十多年，对指导我国防盗安全门产品的研发、</a:t>
            </a:r>
            <a:r>
              <a:rPr sz="1000" kern="0" spc="-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生产及提升产品的质量起到了积极作用。随着行业和技</a:t>
            </a:r>
            <a:r>
              <a:rPr sz="1000" kern="0" spc="10" dirty="0">
                <a:solidFill>
                  <a:srgbClr val="000000">
                    <a:alpha val="100000"/>
                  </a:srgbClr>
                </a:solidFill>
                <a:latin typeface="SimSun"/>
                <a:ea typeface="SimSun"/>
                <a:cs typeface="SimSun"/>
              </a:rPr>
              <a:t>术发展，亟须对原标准进行修订，以进一步提高  </a:t>
            </a:r>
            <a:r>
              <a:rPr sz="1000" kern="0" spc="20" dirty="0">
                <a:solidFill>
                  <a:srgbClr val="000000">
                    <a:alpha val="100000"/>
                  </a:srgbClr>
                </a:solidFill>
                <a:latin typeface="SimSun"/>
                <a:ea typeface="SimSun"/>
                <a:cs typeface="SimSun"/>
              </a:rPr>
              <a:t>产品的质量水平，适应国家高质量发展的行业趋势。本</a:t>
            </a:r>
            <a:r>
              <a:rPr sz="1000" kern="0" spc="10" dirty="0">
                <a:solidFill>
                  <a:srgbClr val="000000">
                    <a:alpha val="100000"/>
                  </a:srgbClr>
                </a:solidFill>
                <a:latin typeface="SimSun"/>
                <a:ea typeface="SimSun"/>
                <a:cs typeface="SimSun"/>
              </a:rPr>
              <a:t>次标准修订，修改了原有表示安全等级的标记方  </a:t>
            </a:r>
            <a:r>
              <a:rPr sz="1000" kern="0" spc="30" dirty="0">
                <a:solidFill>
                  <a:srgbClr val="000000">
                    <a:alpha val="100000"/>
                  </a:srgbClr>
                </a:solidFill>
                <a:latin typeface="SimSun"/>
                <a:ea typeface="SimSun"/>
                <a:cs typeface="SimSun"/>
              </a:rPr>
              <a:t>式以满足标准国际化要求，</a:t>
            </a:r>
            <a:r>
              <a:rPr sz="1000" kern="0" spc="20" dirty="0">
                <a:solidFill>
                  <a:srgbClr val="000000">
                    <a:alpha val="100000"/>
                  </a:srgbClr>
                </a:solidFill>
                <a:latin typeface="SimSun"/>
                <a:ea typeface="SimSun"/>
                <a:cs typeface="SimSun"/>
              </a:rPr>
              <a:t>并适度增加了产品级别以满足更高安全防范场合对产品的需求；为了保持标</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准的延续性，本文件中的1级～4级与</a:t>
            </a:r>
            <a:r>
              <a:rPr sz="1000" kern="0" spc="0" dirty="0">
                <a:solidFill>
                  <a:srgbClr val="000000">
                    <a:alpha val="100000"/>
                  </a:srgbClr>
                </a:solidFill>
                <a:latin typeface="SimSun"/>
                <a:ea typeface="SimSun"/>
                <a:cs typeface="SimSun"/>
              </a:rPr>
              <a:t>GB</a:t>
            </a:r>
            <a:r>
              <a:rPr sz="1000" kern="0" spc="50" dirty="0">
                <a:solidFill>
                  <a:srgbClr val="000000">
                    <a:alpha val="100000"/>
                  </a:srgbClr>
                </a:solidFill>
                <a:latin typeface="SimSun"/>
                <a:ea typeface="SimSun"/>
                <a:cs typeface="SimSun"/>
              </a:rPr>
              <a:t>17565—2007  中的丁～甲级相当；为</a:t>
            </a:r>
            <a:r>
              <a:rPr sz="1000" kern="0" spc="40" dirty="0">
                <a:solidFill>
                  <a:srgbClr val="000000">
                    <a:alpha val="100000"/>
                  </a:srgbClr>
                </a:solidFill>
                <a:latin typeface="SimSun"/>
                <a:ea typeface="SimSun"/>
                <a:cs typeface="SimSun"/>
              </a:rPr>
              <a:t>了便于协调各类实体防</a:t>
            </a:r>
            <a:r>
              <a:rPr sz="1000" kern="0" spc="-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护产品的安全防范能力评价，对破坏试验所使用的工具</a:t>
            </a:r>
            <a:r>
              <a:rPr sz="1000" kern="0" spc="10" dirty="0">
                <a:solidFill>
                  <a:srgbClr val="000000">
                    <a:alpha val="100000"/>
                  </a:srgbClr>
                </a:solidFill>
                <a:latin typeface="SimSun"/>
                <a:ea typeface="SimSun"/>
                <a:cs typeface="SimSun"/>
              </a:rPr>
              <a:t>进行了规范；为了提高防盗安全门用锁具的互换  </a:t>
            </a:r>
            <a:r>
              <a:rPr sz="1000" kern="0" spc="10" dirty="0">
                <a:solidFill>
                  <a:srgbClr val="000000">
                    <a:alpha val="100000"/>
                  </a:srgbClr>
                </a:solidFill>
                <a:latin typeface="SimSun"/>
                <a:ea typeface="SimSun"/>
                <a:cs typeface="SimSun"/>
              </a:rPr>
              <a:t>性，本文件中提出通用型锁具的外观尺寸要求，以促进和规范行业的良性发展。</a:t>
            </a:r>
            <a:endParaRPr lang="SimSun" altLang="SimSun" sz="1000" dirty="0"/>
          </a:p>
        </p:txBody>
      </p:sp>
      <p:sp>
        <p:nvSpPr>
          <p:cNvPr id="42" name="textbox 42"/>
          <p:cNvSpPr/>
          <p:nvPr/>
        </p:nvSpPr>
        <p:spPr>
          <a:xfrm>
            <a:off x="6489667" y="9839935"/>
            <a:ext cx="103504" cy="142875"/>
          </a:xfrm>
          <a:prstGeom prst="rect">
            <a:avLst/>
          </a:prstGeom>
        </p:spPr>
        <p:txBody>
          <a:bodyPr vert="horz" wrap="square" lIns="0" tIns="0" rIns="0" bIns="0"/>
          <a:lstStyle/>
          <a:p>
            <a:pPr algn="l" rtl="0" eaLnBrk="0">
              <a:lnSpc>
                <a:spcPct val="87294"/>
              </a:lnSpc>
              <a:tabLst/>
            </a:pPr>
            <a:endParaRPr lang="Arial" altLang="Arial" sz="100" dirty="0"/>
          </a:p>
          <a:p>
            <a:pPr algn="r" rtl="0" eaLnBrk="0">
              <a:lnSpc>
                <a:spcPct val="85000"/>
              </a:lnSpc>
              <a:tabLst/>
            </a:pPr>
            <a:r>
              <a:rPr sz="900" kern="0" spc="-50" dirty="0">
                <a:solidFill>
                  <a:srgbClr val="000000">
                    <a:alpha val="100000"/>
                  </a:srgbClr>
                </a:solidFill>
                <a:latin typeface="Times New Roman"/>
                <a:ea typeface="Times New Roman"/>
                <a:cs typeface="Times New Roman"/>
              </a:rPr>
              <a:t>V</a:t>
            </a:r>
            <a:endParaRPr lang="Times New Roman" altLang="Times New Roman" sz="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box 44"/>
          <p:cNvSpPr/>
          <p:nvPr/>
        </p:nvSpPr>
        <p:spPr>
          <a:xfrm>
            <a:off x="869974" y="918344"/>
            <a:ext cx="5918834" cy="8883650"/>
          </a:xfrm>
          <a:prstGeom prst="rect">
            <a:avLst/>
          </a:prstGeom>
        </p:spPr>
        <p:txBody>
          <a:bodyPr vert="horz" wrap="square" lIns="0" tIns="0" rIns="0" bIns="0"/>
          <a:lstStyle/>
          <a:p>
            <a:pPr algn="l" rtl="0" eaLnBrk="0">
              <a:lnSpc>
                <a:spcPct val="80738"/>
              </a:lnSpc>
              <a:tabLst/>
            </a:pPr>
            <a:endParaRPr lang="Arial" altLang="Arial" sz="100" dirty="0"/>
          </a:p>
          <a:p>
            <a:pPr marL="4909820" algn="l" rtl="0" eaLnBrk="0">
              <a:lnSpc>
                <a:spcPct val="79000"/>
              </a:lnSpc>
              <a:tabLst/>
            </a:pPr>
            <a:r>
              <a:rPr sz="1000" b="1" kern="0" spc="-20" dirty="0">
                <a:solidFill>
                  <a:srgbClr val="000000">
                    <a:alpha val="100000"/>
                  </a:srgbClr>
                </a:solidFill>
                <a:latin typeface="SimSun"/>
                <a:ea typeface="SimSun"/>
                <a:cs typeface="SimSun"/>
              </a:rPr>
              <a:t>GB</a:t>
            </a:r>
            <a:r>
              <a:rPr sz="1000" kern="0" spc="120" dirty="0">
                <a:solidFill>
                  <a:srgbClr val="000000">
                    <a:alpha val="100000"/>
                  </a:srgbClr>
                </a:solidFill>
                <a:latin typeface="SimSun"/>
                <a:ea typeface="SimSun"/>
                <a:cs typeface="SimSun"/>
              </a:rPr>
              <a:t>  </a:t>
            </a:r>
            <a:r>
              <a:rPr sz="1000" b="1" kern="0" spc="-20" dirty="0">
                <a:solidFill>
                  <a:srgbClr val="000000">
                    <a:alpha val="100000"/>
                  </a:srgbClr>
                </a:solidFill>
                <a:latin typeface="SimSun"/>
                <a:ea typeface="SimSun"/>
                <a:cs typeface="SimSun"/>
              </a:rPr>
              <a:t>17565—2022</a:t>
            </a:r>
            <a:endParaRPr lang="SimSun" altLang="SimSun" sz="1000" dirty="0"/>
          </a:p>
          <a:p>
            <a:pPr algn="l" rtl="0" eaLnBrk="0">
              <a:lnSpc>
                <a:spcPct val="101000"/>
              </a:lnSpc>
              <a:tabLst/>
            </a:pPr>
            <a:endParaRPr lang="Arial" altLang="Arial" sz="1000" dirty="0"/>
          </a:p>
          <a:p>
            <a:pPr algn="l" rtl="0" eaLnBrk="0">
              <a:lnSpc>
                <a:spcPct val="102000"/>
              </a:lnSpc>
              <a:tabLst/>
            </a:pPr>
            <a:endParaRPr lang="Arial" altLang="Arial" sz="1000" dirty="0"/>
          </a:p>
          <a:p>
            <a:pPr algn="l" rtl="0" eaLnBrk="0">
              <a:lnSpc>
                <a:spcPct val="102000"/>
              </a:lnSpc>
              <a:tabLst/>
            </a:pPr>
            <a:endParaRPr lang="Arial" altLang="Arial" sz="1000" dirty="0"/>
          </a:p>
          <a:p>
            <a:pPr marL="1882139" algn="l" rtl="0" eaLnBrk="0">
              <a:lnSpc>
                <a:spcPct val="95000"/>
              </a:lnSpc>
              <a:spcBef>
                <a:spcPts val="451"/>
              </a:spcBef>
              <a:tabLst/>
            </a:pPr>
            <a:r>
              <a:rPr sz="1500" b="1" kern="0" spc="30" dirty="0">
                <a:solidFill>
                  <a:srgbClr val="000000">
                    <a:alpha val="100000"/>
                  </a:srgbClr>
                </a:solidFill>
                <a:latin typeface="SimHei"/>
                <a:ea typeface="SimHei"/>
                <a:cs typeface="SimHei"/>
              </a:rPr>
              <a:t>防盗安全门通用技术条件</a:t>
            </a:r>
            <a:endParaRPr lang="SimHei" altLang="SimHei" sz="1500" dirty="0"/>
          </a:p>
          <a:p>
            <a:pPr algn="l" rtl="0" eaLnBrk="0">
              <a:lnSpc>
                <a:spcPct val="128000"/>
              </a:lnSpc>
              <a:tabLst/>
            </a:pPr>
            <a:endParaRPr lang="Arial" altLang="Arial" sz="1000" dirty="0"/>
          </a:p>
          <a:p>
            <a:pPr algn="l" rtl="0" eaLnBrk="0">
              <a:lnSpc>
                <a:spcPct val="129000"/>
              </a:lnSpc>
              <a:tabLst/>
            </a:pPr>
            <a:endParaRPr lang="Arial" altLang="Arial" sz="1000" dirty="0"/>
          </a:p>
          <a:p>
            <a:pPr marL="13970" algn="l" rtl="0" eaLnBrk="0">
              <a:lnSpc>
                <a:spcPct val="96000"/>
              </a:lnSpc>
              <a:spcBef>
                <a:spcPts val="305"/>
              </a:spcBef>
              <a:tabLst/>
            </a:pPr>
            <a:r>
              <a:rPr sz="1000" b="1" kern="0" spc="0" dirty="0">
                <a:solidFill>
                  <a:srgbClr val="000000">
                    <a:alpha val="100000"/>
                  </a:srgbClr>
                </a:solidFill>
                <a:latin typeface="SimHei"/>
                <a:ea typeface="SimHei"/>
                <a:cs typeface="SimHei"/>
              </a:rPr>
              <a:t>1</a:t>
            </a:r>
            <a:r>
              <a:rPr sz="1000" kern="0" spc="48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范围</a:t>
            </a:r>
            <a:endParaRPr lang="SimHei" altLang="SimHei" sz="1000" dirty="0"/>
          </a:p>
          <a:p>
            <a:pPr algn="l" rtl="0" eaLnBrk="0">
              <a:lnSpc>
                <a:spcPct val="146000"/>
              </a:lnSpc>
              <a:tabLst/>
            </a:pPr>
            <a:endParaRPr lang="Arial" altLang="Arial" sz="1000" dirty="0"/>
          </a:p>
          <a:p>
            <a:pPr marL="12700" indent="278765" algn="l" rtl="0" eaLnBrk="0">
              <a:lnSpc>
                <a:spcPct val="114000"/>
              </a:lnSpc>
              <a:spcBef>
                <a:spcPts val="303"/>
              </a:spcBef>
              <a:tabLst/>
            </a:pPr>
            <a:r>
              <a:rPr sz="1000" kern="0" spc="0" dirty="0">
                <a:solidFill>
                  <a:srgbClr val="000000">
                    <a:alpha val="100000"/>
                  </a:srgbClr>
                </a:solidFill>
                <a:latin typeface="SimSun"/>
                <a:ea typeface="SimSun"/>
                <a:cs typeface="SimSun"/>
              </a:rPr>
              <a:t>本文件规定了防盗安全门的分级、分类、</a:t>
            </a:r>
            <a:r>
              <a:rPr sz="1000" kern="0" spc="-10" dirty="0">
                <a:solidFill>
                  <a:srgbClr val="000000">
                    <a:alpha val="100000"/>
                  </a:srgbClr>
                </a:solidFill>
                <a:latin typeface="SimSun"/>
                <a:ea typeface="SimSun"/>
                <a:cs typeface="SimSun"/>
              </a:rPr>
              <a:t>标记与技术要求，描述了防盗安全门的试验方法，确定了防</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盗安全门的检验规则。</a:t>
            </a:r>
            <a:endParaRPr lang="SimSun" altLang="SimSun" sz="1000" dirty="0"/>
          </a:p>
          <a:p>
            <a:pPr marL="12700" indent="278765" algn="l" rtl="0" eaLnBrk="0">
              <a:lnSpc>
                <a:spcPct val="120000"/>
              </a:lnSpc>
              <a:spcBef>
                <a:spcPts val="270"/>
              </a:spcBef>
              <a:tabLst/>
            </a:pPr>
            <a:r>
              <a:rPr sz="1000" kern="0" spc="40" dirty="0">
                <a:solidFill>
                  <a:srgbClr val="000000">
                    <a:alpha val="100000"/>
                  </a:srgbClr>
                </a:solidFill>
                <a:latin typeface="SimSun"/>
                <a:ea typeface="SimSun"/>
                <a:cs typeface="SimSun"/>
              </a:rPr>
              <a:t>本文件适用于防盗安全门及其他重要场所使用的具有类似防盗功能的户门的设计、制造、检测、</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验收。</a:t>
            </a:r>
            <a:endParaRPr lang="SimSun" altLang="SimSun" sz="1000" dirty="0"/>
          </a:p>
          <a:p>
            <a:pPr algn="l" rtl="0" eaLnBrk="0">
              <a:lnSpc>
                <a:spcPct val="141000"/>
              </a:lnSpc>
              <a:tabLst/>
            </a:pPr>
            <a:endParaRPr lang="Arial" altLang="Arial" sz="1000" dirty="0"/>
          </a:p>
          <a:p>
            <a:pPr marL="13970" algn="l" rtl="0" eaLnBrk="0">
              <a:lnSpc>
                <a:spcPct val="96000"/>
              </a:lnSpc>
              <a:spcBef>
                <a:spcPts val="301"/>
              </a:spcBef>
              <a:tabLst/>
            </a:pPr>
            <a:r>
              <a:rPr sz="1000" b="1" kern="0" spc="20" dirty="0">
                <a:solidFill>
                  <a:srgbClr val="000000">
                    <a:alpha val="100000"/>
                  </a:srgbClr>
                </a:solidFill>
                <a:latin typeface="SimHei"/>
                <a:ea typeface="SimHei"/>
                <a:cs typeface="SimHei"/>
              </a:rPr>
              <a:t>2</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规范性引用文件</a:t>
            </a:r>
            <a:endParaRPr lang="SimHei" altLang="SimHei" sz="1000" dirty="0"/>
          </a:p>
          <a:p>
            <a:pPr algn="l" rtl="0" eaLnBrk="0">
              <a:lnSpc>
                <a:spcPct val="144000"/>
              </a:lnSpc>
              <a:tabLst/>
            </a:pPr>
            <a:endParaRPr lang="Arial" altLang="Arial" sz="1000" dirty="0"/>
          </a:p>
          <a:p>
            <a:pPr marL="12700" indent="278765" algn="l" rtl="0" eaLnBrk="0">
              <a:lnSpc>
                <a:spcPct val="120000"/>
              </a:lnSpc>
              <a:spcBef>
                <a:spcPts val="301"/>
              </a:spcBef>
              <a:tabLst/>
            </a:pPr>
            <a:r>
              <a:rPr sz="1000" kern="0" spc="40" dirty="0">
                <a:solidFill>
                  <a:srgbClr val="000000">
                    <a:alpha val="100000"/>
                  </a:srgbClr>
                </a:solidFill>
                <a:latin typeface="SimSun"/>
                <a:ea typeface="SimSun"/>
                <a:cs typeface="SimSun"/>
              </a:rPr>
              <a:t>下列文件中的内容通过文中的规范性引用而构成本文件必不可少的条款。其中，注日期的引用文</a:t>
            </a:r>
            <a:r>
              <a:rPr sz="1000" kern="0" spc="2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件，仅该日期对应的版本适用于本文件；不注日期的引用文件，其最新版本(包括所有的修改单)适用于</a:t>
            </a:r>
            <a:r>
              <a:rPr sz="1000" kern="0" spc="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本文件。</a:t>
            </a:r>
            <a:endParaRPr lang="SimSun" altLang="SimSun" sz="1000" dirty="0"/>
          </a:p>
          <a:p>
            <a:pPr marL="291465" algn="l" rtl="0" eaLnBrk="0">
              <a:lnSpc>
                <a:spcPct val="83000"/>
              </a:lnSpc>
              <a:spcBef>
                <a:spcPts val="472"/>
              </a:spcBef>
              <a:tabLst/>
            </a:pPr>
            <a:r>
              <a:rPr sz="1000" kern="0" spc="0" dirty="0">
                <a:solidFill>
                  <a:srgbClr val="000000">
                    <a:alpha val="100000"/>
                  </a:srgbClr>
                </a:solidFill>
                <a:latin typeface="SimSun"/>
                <a:ea typeface="SimSun"/>
                <a:cs typeface="SimSun"/>
              </a:rPr>
              <a:t>GB</a:t>
            </a:r>
            <a:r>
              <a:rPr sz="1000" kern="0" spc="20" dirty="0">
                <a:solidFill>
                  <a:srgbClr val="000000">
                    <a:alpha val="100000"/>
                  </a:srgbClr>
                </a:solidFill>
                <a:latin typeface="SimSun"/>
                <a:ea typeface="SimSun"/>
                <a:cs typeface="SimSun"/>
              </a:rPr>
              <a:t>/T</a:t>
            </a:r>
            <a:r>
              <a:rPr sz="1000" kern="0" spc="13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9286—2021</a:t>
            </a:r>
            <a:r>
              <a:rPr sz="1000" kern="0" spc="50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色漆和清漆  划</a:t>
            </a:r>
            <a:r>
              <a:rPr sz="1000" kern="0" spc="10" dirty="0">
                <a:solidFill>
                  <a:srgbClr val="000000">
                    <a:alpha val="100000"/>
                  </a:srgbClr>
                </a:solidFill>
                <a:latin typeface="SimSun"/>
                <a:ea typeface="SimSun"/>
                <a:cs typeface="SimSun"/>
              </a:rPr>
              <a:t>格试验</a:t>
            </a:r>
            <a:endParaRPr lang="SimSun" altLang="SimSun" sz="1000" dirty="0"/>
          </a:p>
          <a:p>
            <a:pPr marL="291465" algn="l" rtl="0" eaLnBrk="0">
              <a:lnSpc>
                <a:spcPts val="1554"/>
              </a:lnSpc>
              <a:tabLst/>
            </a:pPr>
            <a:r>
              <a:rPr sz="1000" kern="0" spc="0" dirty="0">
                <a:solidFill>
                  <a:srgbClr val="000000">
                    <a:alpha val="100000"/>
                  </a:srgbClr>
                </a:solidFill>
                <a:latin typeface="SimSun"/>
                <a:ea typeface="SimSun"/>
                <a:cs typeface="SimSun"/>
              </a:rPr>
              <a:t>GB</a:t>
            </a:r>
            <a:r>
              <a:rPr sz="1000" kern="0" spc="20" dirty="0">
                <a:solidFill>
                  <a:srgbClr val="000000">
                    <a:alpha val="100000"/>
                  </a:srgbClr>
                </a:solidFill>
                <a:latin typeface="SimSun"/>
                <a:ea typeface="SimSun"/>
                <a:cs typeface="SimSun"/>
              </a:rPr>
              <a:t>10409—2019</a:t>
            </a:r>
            <a:r>
              <a:rPr sz="1000" kern="0" spc="1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防盗保险柜(箱)</a:t>
            </a:r>
            <a:endParaRPr lang="SimSun" altLang="SimSun" sz="1000" dirty="0"/>
          </a:p>
          <a:p>
            <a:pPr marL="291465" algn="l" rtl="0" eaLnBrk="0">
              <a:lnSpc>
                <a:spcPct val="94000"/>
              </a:lnSpc>
              <a:spcBef>
                <a:spcPts val="599"/>
              </a:spcBef>
              <a:tabLst/>
            </a:pPr>
            <a:r>
              <a:rPr sz="1000" kern="0" spc="0" dirty="0">
                <a:solidFill>
                  <a:srgbClr val="000000">
                    <a:alpha val="100000"/>
                  </a:srgbClr>
                </a:solidFill>
                <a:latin typeface="SimSun"/>
                <a:ea typeface="SimSun"/>
                <a:cs typeface="SimSun"/>
              </a:rPr>
              <a:t>GB</a:t>
            </a:r>
            <a:r>
              <a:rPr sz="1000" kern="0" spc="40" dirty="0">
                <a:solidFill>
                  <a:srgbClr val="000000">
                    <a:alpha val="100000"/>
                  </a:srgbClr>
                </a:solidFill>
                <a:latin typeface="SimSun"/>
                <a:ea typeface="SimSun"/>
                <a:cs typeface="SimSun"/>
              </a:rPr>
              <a:t>18580</a:t>
            </a:r>
            <a:r>
              <a:rPr sz="1000" kern="0" spc="10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室内装饰装修材料</a:t>
            </a:r>
            <a:r>
              <a:rPr sz="1000" kern="0" spc="2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人造板及</a:t>
            </a:r>
            <a:r>
              <a:rPr sz="1000" kern="0" spc="30" dirty="0">
                <a:solidFill>
                  <a:srgbClr val="000000">
                    <a:alpha val="100000"/>
                  </a:srgbClr>
                </a:solidFill>
                <a:latin typeface="SimSun"/>
                <a:ea typeface="SimSun"/>
                <a:cs typeface="SimSun"/>
              </a:rPr>
              <a:t>其制品中甲醛释放限量</a:t>
            </a:r>
            <a:endParaRPr lang="SimSun" altLang="SimSun" sz="1000" dirty="0"/>
          </a:p>
          <a:p>
            <a:pPr marL="291465" algn="l" rtl="0" eaLnBrk="0">
              <a:lnSpc>
                <a:spcPct val="83000"/>
              </a:lnSpc>
              <a:spcBef>
                <a:spcPts val="420"/>
              </a:spcBef>
              <a:tabLst/>
            </a:pPr>
            <a:r>
              <a:rPr sz="1000" kern="0" spc="0" dirty="0">
                <a:solidFill>
                  <a:srgbClr val="000000">
                    <a:alpha val="100000"/>
                  </a:srgbClr>
                </a:solidFill>
                <a:latin typeface="SimSun"/>
                <a:ea typeface="SimSun"/>
                <a:cs typeface="SimSun"/>
              </a:rPr>
              <a:t>GA</a:t>
            </a:r>
            <a:r>
              <a:rPr sz="1000" kern="0" spc="10" dirty="0">
                <a:solidFill>
                  <a:srgbClr val="000000">
                    <a:alpha val="100000"/>
                  </a:srgbClr>
                </a:solidFill>
                <a:latin typeface="SimSun"/>
                <a:ea typeface="SimSun"/>
                <a:cs typeface="SimSun"/>
              </a:rPr>
              <a:t>/T</a:t>
            </a:r>
            <a:r>
              <a:rPr sz="1000" kern="0" spc="22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73—2015</a:t>
            </a:r>
            <a:r>
              <a:rPr sz="1000" kern="0" spc="50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机械防盗锁</a:t>
            </a:r>
            <a:endParaRPr lang="SimSun" altLang="SimSun" sz="1000" dirty="0"/>
          </a:p>
          <a:p>
            <a:pPr marL="291465" algn="l" rtl="0" eaLnBrk="0">
              <a:lnSpc>
                <a:spcPts val="1557"/>
              </a:lnSpc>
              <a:tabLst/>
            </a:pPr>
            <a:r>
              <a:rPr sz="1000" kern="0" spc="0" dirty="0">
                <a:solidFill>
                  <a:srgbClr val="000000">
                    <a:alpha val="100000"/>
                  </a:srgbClr>
                </a:solidFill>
                <a:latin typeface="SimSun"/>
                <a:ea typeface="SimSun"/>
                <a:cs typeface="SimSun"/>
              </a:rPr>
              <a:t>GA</a:t>
            </a:r>
            <a:r>
              <a:rPr sz="1000" kern="0" spc="20" dirty="0">
                <a:solidFill>
                  <a:srgbClr val="000000">
                    <a:alpha val="100000"/>
                  </a:srgbClr>
                </a:solidFill>
                <a:latin typeface="SimSun"/>
                <a:ea typeface="SimSun"/>
                <a:cs typeface="SimSun"/>
              </a:rPr>
              <a:t>  374—201</a:t>
            </a:r>
            <a:r>
              <a:rPr sz="1000" kern="0" spc="10" dirty="0">
                <a:solidFill>
                  <a:srgbClr val="000000">
                    <a:alpha val="100000"/>
                  </a:srgbClr>
                </a:solidFill>
                <a:latin typeface="SimSun"/>
                <a:ea typeface="SimSun"/>
                <a:cs typeface="SimSun"/>
              </a:rPr>
              <a:t>9</a:t>
            </a:r>
            <a:r>
              <a:rPr sz="1000" kern="0" spc="4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电子防盗锁</a:t>
            </a:r>
            <a:endParaRPr lang="SimSun" altLang="SimSun" sz="1000" dirty="0"/>
          </a:p>
          <a:p>
            <a:pPr algn="l" rtl="0" eaLnBrk="0">
              <a:lnSpc>
                <a:spcPct val="157000"/>
              </a:lnSpc>
              <a:tabLst/>
            </a:pPr>
            <a:endParaRPr lang="Arial" altLang="Arial" sz="1000" dirty="0"/>
          </a:p>
          <a:p>
            <a:pPr marL="13970" algn="l" rtl="0" eaLnBrk="0">
              <a:lnSpc>
                <a:spcPct val="96000"/>
              </a:lnSpc>
              <a:spcBef>
                <a:spcPts val="300"/>
              </a:spcBef>
              <a:tabLst/>
            </a:pPr>
            <a:r>
              <a:rPr sz="1000" b="1" kern="0" spc="20" dirty="0">
                <a:solidFill>
                  <a:srgbClr val="000000">
                    <a:alpha val="100000"/>
                  </a:srgbClr>
                </a:solidFill>
                <a:latin typeface="SimHei"/>
                <a:ea typeface="SimHei"/>
                <a:cs typeface="SimHei"/>
              </a:rPr>
              <a:t>3</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术语和定义</a:t>
            </a:r>
            <a:endParaRPr lang="SimHei" altLang="SimHei" sz="1000" dirty="0"/>
          </a:p>
          <a:p>
            <a:pPr algn="l" rtl="0" eaLnBrk="0">
              <a:lnSpc>
                <a:spcPct val="142000"/>
              </a:lnSpc>
              <a:tabLst/>
            </a:pPr>
            <a:endParaRPr lang="Arial" altLang="Arial" sz="1000" dirty="0"/>
          </a:p>
          <a:p>
            <a:pPr marL="291465" algn="l" rtl="0" eaLnBrk="0">
              <a:lnSpc>
                <a:spcPct val="94000"/>
              </a:lnSpc>
              <a:spcBef>
                <a:spcPts val="310"/>
              </a:spcBef>
              <a:tabLst/>
            </a:pPr>
            <a:r>
              <a:rPr sz="1000" kern="0" spc="0" dirty="0">
                <a:solidFill>
                  <a:srgbClr val="000000">
                    <a:alpha val="100000"/>
                  </a:srgbClr>
                </a:solidFill>
                <a:latin typeface="SimSun"/>
                <a:ea typeface="SimSun"/>
                <a:cs typeface="SimSun"/>
              </a:rPr>
              <a:t>GB</a:t>
            </a:r>
            <a:r>
              <a:rPr sz="1000" kern="0" spc="10" dirty="0">
                <a:solidFill>
                  <a:srgbClr val="000000">
                    <a:alpha val="100000"/>
                  </a:srgbClr>
                </a:solidFill>
                <a:latin typeface="SimSun"/>
                <a:ea typeface="SimSun"/>
                <a:cs typeface="SimSun"/>
              </a:rPr>
              <a:t>10409  界定的以及下列术语和定义适用于本文件。</a:t>
            </a:r>
            <a:endParaRPr lang="SimSun" altLang="SimSun" sz="1000" dirty="0"/>
          </a:p>
          <a:p>
            <a:pPr marL="13970" algn="l" rtl="0" eaLnBrk="0">
              <a:lnSpc>
                <a:spcPct val="79000"/>
              </a:lnSpc>
              <a:spcBef>
                <a:spcPts val="612"/>
              </a:spcBef>
              <a:tabLst/>
            </a:pPr>
            <a:r>
              <a:rPr sz="1000" b="1" kern="0" spc="-30" dirty="0">
                <a:solidFill>
                  <a:srgbClr val="000000">
                    <a:alpha val="100000"/>
                  </a:srgbClr>
                </a:solidFill>
                <a:latin typeface="SimSun"/>
                <a:ea typeface="SimSun"/>
                <a:cs typeface="SimSun"/>
              </a:rPr>
              <a:t>3.1</a:t>
            </a:r>
            <a:endParaRPr lang="SimSun" altLang="SimSun" sz="1000" dirty="0"/>
          </a:p>
          <a:p>
            <a:pPr marL="293370" algn="l" rtl="0" eaLnBrk="0">
              <a:lnSpc>
                <a:spcPct val="92000"/>
              </a:lnSpc>
              <a:spcBef>
                <a:spcPts val="391"/>
              </a:spcBef>
              <a:tabLst/>
            </a:pPr>
            <a:r>
              <a:rPr sz="1000" b="1" kern="0" spc="0" dirty="0">
                <a:solidFill>
                  <a:srgbClr val="000000">
                    <a:alpha val="100000"/>
                  </a:srgbClr>
                </a:solidFill>
                <a:latin typeface="SimHei"/>
                <a:ea typeface="SimHei"/>
                <a:cs typeface="SimHei"/>
              </a:rPr>
              <a:t>防盗安全门</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Times New Roman"/>
                <a:ea typeface="Times New Roman"/>
                <a:cs typeface="Times New Roman"/>
              </a:rPr>
              <a:t>burglary-resistant security</a:t>
            </a:r>
            <a:r>
              <a:rPr sz="1000" b="1" kern="0" spc="-10" dirty="0">
                <a:solidFill>
                  <a:srgbClr val="000000">
                    <a:alpha val="100000"/>
                  </a:srgbClr>
                </a:solidFill>
                <a:latin typeface="Times New Roman"/>
                <a:ea typeface="Times New Roman"/>
                <a:cs typeface="Times New Roman"/>
              </a:rPr>
              <a:t> door</a:t>
            </a:r>
            <a:endParaRPr lang="Times New Roman" altLang="Times New Roman" sz="1000" dirty="0"/>
          </a:p>
          <a:p>
            <a:pPr marL="12700" indent="278765" algn="l" rtl="0" eaLnBrk="0">
              <a:lnSpc>
                <a:spcPct val="120000"/>
              </a:lnSpc>
              <a:spcBef>
                <a:spcPts val="405"/>
              </a:spcBef>
              <a:tabLst/>
            </a:pPr>
            <a:r>
              <a:rPr sz="1000" kern="0" spc="50" dirty="0">
                <a:solidFill>
                  <a:srgbClr val="000000">
                    <a:alpha val="100000"/>
                  </a:srgbClr>
                </a:solidFill>
                <a:latin typeface="SimSun"/>
                <a:ea typeface="SimSun"/>
                <a:cs typeface="SimSun"/>
              </a:rPr>
              <a:t>在一定时间内可以抵</a:t>
            </a:r>
            <a:r>
              <a:rPr sz="1000" kern="0" spc="40" dirty="0">
                <a:solidFill>
                  <a:srgbClr val="000000">
                    <a:alpha val="100000"/>
                  </a:srgbClr>
                </a:solidFill>
                <a:latin typeface="SimSun"/>
                <a:ea typeface="SimSun"/>
                <a:cs typeface="SimSun"/>
              </a:rPr>
              <a:t>抗一定条件下非正常开启，具有一定安全防护性能并符合相应防盗安全级别</a:t>
            </a:r>
            <a:r>
              <a:rPr sz="1000" kern="0" spc="-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的门。</a:t>
            </a:r>
            <a:endParaRPr lang="SimSun" altLang="SimSun" sz="1000" dirty="0"/>
          </a:p>
          <a:p>
            <a:pPr marL="259715" algn="l" rtl="0" eaLnBrk="0">
              <a:lnSpc>
                <a:spcPts val="998"/>
              </a:lnSpc>
              <a:spcBef>
                <a:spcPts val="328"/>
              </a:spcBef>
              <a:tabLst/>
            </a:pPr>
            <a:r>
              <a:rPr sz="800" kern="0" spc="-40" dirty="0">
                <a:solidFill>
                  <a:srgbClr val="000000">
                    <a:alpha val="100000"/>
                  </a:srgbClr>
                </a:solidFill>
                <a:latin typeface="SimSun"/>
                <a:ea typeface="SimSun"/>
                <a:cs typeface="SimSun"/>
              </a:rPr>
              <a:t>注：简称“防盗门”。</a:t>
            </a:r>
            <a:endParaRPr lang="SimSun" altLang="SimSun" sz="800" dirty="0"/>
          </a:p>
          <a:p>
            <a:pPr marL="12700" algn="l" rtl="0" eaLnBrk="0">
              <a:lnSpc>
                <a:spcPts val="1459"/>
              </a:lnSpc>
              <a:tabLst/>
            </a:pPr>
            <a:r>
              <a:rPr sz="1000" kern="0" spc="-20" dirty="0">
                <a:solidFill>
                  <a:srgbClr val="000000">
                    <a:alpha val="100000"/>
                  </a:srgbClr>
                </a:solidFill>
                <a:latin typeface="SimSun"/>
                <a:ea typeface="SimSun"/>
                <a:cs typeface="SimSun"/>
              </a:rPr>
              <a:t>3.2</a:t>
            </a:r>
            <a:endParaRPr lang="SimSun" altLang="SimSun" sz="1000" dirty="0"/>
          </a:p>
          <a:p>
            <a:pPr marL="291465" algn="l" rtl="0" eaLnBrk="0">
              <a:lnSpc>
                <a:spcPct val="92000"/>
              </a:lnSpc>
              <a:spcBef>
                <a:spcPts val="675"/>
              </a:spcBef>
              <a:tabLst/>
            </a:pPr>
            <a:r>
              <a:rPr sz="1000" kern="0" spc="0" dirty="0">
                <a:solidFill>
                  <a:srgbClr val="000000">
                    <a:alpha val="100000"/>
                  </a:srgbClr>
                </a:solidFill>
                <a:latin typeface="SimHei"/>
                <a:ea typeface="SimHei"/>
                <a:cs typeface="SimHei"/>
              </a:rPr>
              <a:t>防盗安全级别</a:t>
            </a:r>
            <a:r>
              <a:rPr sz="1000" kern="0" spc="0" dirty="0">
                <a:solidFill>
                  <a:srgbClr val="000000">
                    <a:alpha val="100000"/>
                  </a:srgbClr>
                </a:solidFill>
                <a:latin typeface="SimHei"/>
                <a:ea typeface="SimHei"/>
                <a:cs typeface="SimHei"/>
              </a:rPr>
              <a:t>  </a:t>
            </a:r>
            <a:r>
              <a:rPr sz="1000" kern="0" spc="0" dirty="0">
                <a:solidFill>
                  <a:srgbClr val="000000">
                    <a:alpha val="100000"/>
                  </a:srgbClr>
                </a:solidFill>
                <a:latin typeface="Times New Roman"/>
                <a:ea typeface="Times New Roman"/>
                <a:cs typeface="Times New Roman"/>
              </a:rPr>
              <a:t>burglary-resistant</a:t>
            </a:r>
            <a:r>
              <a:rPr sz="1000" kern="0" spc="5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security</a:t>
            </a:r>
            <a:r>
              <a:rPr sz="1000" kern="0" spc="4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class</a:t>
            </a:r>
            <a:endParaRPr lang="Times New Roman" altLang="Times New Roman" sz="1000" dirty="0"/>
          </a:p>
          <a:p>
            <a:pPr marL="291465" algn="l" rtl="0" eaLnBrk="0">
              <a:lnSpc>
                <a:spcPct val="95000"/>
              </a:lnSpc>
              <a:spcBef>
                <a:spcPts val="513"/>
              </a:spcBef>
              <a:tabLst/>
            </a:pPr>
            <a:r>
              <a:rPr sz="1000" kern="0" spc="20" dirty="0">
                <a:solidFill>
                  <a:srgbClr val="000000">
                    <a:alpha val="100000"/>
                  </a:srgbClr>
                </a:solidFill>
                <a:latin typeface="SimSun"/>
                <a:ea typeface="SimSun"/>
                <a:cs typeface="SimSun"/>
              </a:rPr>
              <a:t>在规定的破坏工具作用下，按防盗门最薄弱环节能够</a:t>
            </a:r>
            <a:r>
              <a:rPr sz="1000" kern="0" spc="10" dirty="0">
                <a:solidFill>
                  <a:srgbClr val="000000">
                    <a:alpha val="100000"/>
                  </a:srgbClr>
                </a:solidFill>
                <a:latin typeface="SimSun"/>
                <a:ea typeface="SimSun"/>
                <a:cs typeface="SimSun"/>
              </a:rPr>
              <a:t>抵抗非正常开启的时间长短划分的等级。</a:t>
            </a:r>
            <a:endParaRPr lang="SimSun" altLang="SimSun" sz="1000" dirty="0"/>
          </a:p>
          <a:p>
            <a:pPr marL="13970" algn="l" rtl="0" eaLnBrk="0">
              <a:lnSpc>
                <a:spcPct val="78000"/>
              </a:lnSpc>
              <a:spcBef>
                <a:spcPts val="617"/>
              </a:spcBef>
              <a:tabLst/>
            </a:pPr>
            <a:r>
              <a:rPr sz="1000" b="1" kern="0" spc="-30" dirty="0">
                <a:solidFill>
                  <a:srgbClr val="000000">
                    <a:alpha val="100000"/>
                  </a:srgbClr>
                </a:solidFill>
                <a:latin typeface="SimSun"/>
                <a:ea typeface="SimSun"/>
                <a:cs typeface="SimSun"/>
              </a:rPr>
              <a:t>3.3</a:t>
            </a:r>
            <a:endParaRPr lang="SimSun" altLang="SimSun" sz="1000" dirty="0"/>
          </a:p>
          <a:p>
            <a:pPr marL="291465" algn="l" rtl="0" eaLnBrk="0">
              <a:lnSpc>
                <a:spcPct val="92000"/>
              </a:lnSpc>
              <a:spcBef>
                <a:spcPts val="442"/>
              </a:spcBef>
              <a:tabLst/>
            </a:pPr>
            <a:r>
              <a:rPr sz="1000" kern="0" spc="0" dirty="0">
                <a:solidFill>
                  <a:srgbClr val="000000">
                    <a:alpha val="100000"/>
                  </a:srgbClr>
                </a:solidFill>
                <a:latin typeface="SimHei"/>
                <a:ea typeface="SimHei"/>
                <a:cs typeface="SimHei"/>
              </a:rPr>
              <a:t>防护面</a:t>
            </a:r>
            <a:r>
              <a:rPr sz="1000" kern="0" spc="470" dirty="0">
                <a:solidFill>
                  <a:srgbClr val="000000">
                    <a:alpha val="100000"/>
                  </a:srgbClr>
                </a:solidFill>
                <a:latin typeface="SimHei"/>
                <a:ea typeface="SimHei"/>
                <a:cs typeface="SimHei"/>
              </a:rPr>
              <a:t> </a:t>
            </a:r>
            <a:r>
              <a:rPr sz="1000" kern="0" spc="0" dirty="0">
                <a:solidFill>
                  <a:srgbClr val="000000">
                    <a:alpha val="100000"/>
                  </a:srgbClr>
                </a:solidFill>
                <a:latin typeface="Times New Roman"/>
                <a:ea typeface="Times New Roman"/>
                <a:cs typeface="Times New Roman"/>
              </a:rPr>
              <a:t>protecti</a:t>
            </a:r>
            <a:r>
              <a:rPr sz="1000" kern="0" spc="-10" dirty="0">
                <a:solidFill>
                  <a:srgbClr val="000000">
                    <a:alpha val="100000"/>
                  </a:srgbClr>
                </a:solidFill>
                <a:latin typeface="Times New Roman"/>
                <a:ea typeface="Times New Roman"/>
                <a:cs typeface="Times New Roman"/>
              </a:rPr>
              <a:t>on</a:t>
            </a:r>
            <a:r>
              <a:rPr sz="1000" kern="0" spc="8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Times New Roman"/>
                <a:ea typeface="Times New Roman"/>
                <a:cs typeface="Times New Roman"/>
              </a:rPr>
              <a:t>surface</a:t>
            </a:r>
            <a:endParaRPr lang="Times New Roman" altLang="Times New Roman" sz="1000" dirty="0"/>
          </a:p>
          <a:p>
            <a:pPr marL="291465" algn="l" rtl="0" eaLnBrk="0">
              <a:lnSpc>
                <a:spcPct val="95000"/>
              </a:lnSpc>
              <a:spcBef>
                <a:spcPts val="562"/>
              </a:spcBef>
              <a:tabLst/>
            </a:pPr>
            <a:r>
              <a:rPr sz="1000" kern="0" spc="0" dirty="0">
                <a:solidFill>
                  <a:srgbClr val="000000">
                    <a:alpha val="100000"/>
                  </a:srgbClr>
                </a:solidFill>
                <a:latin typeface="SimSun"/>
                <a:ea typeface="SimSun"/>
                <a:cs typeface="SimSun"/>
              </a:rPr>
              <a:t>防盗门处于被防护区域外侧的门扇表面。</a:t>
            </a:r>
            <a:endParaRPr lang="SimSun" altLang="SimSun" sz="1000" dirty="0"/>
          </a:p>
          <a:p>
            <a:pPr marL="13970" algn="l" rtl="0" eaLnBrk="0">
              <a:lnSpc>
                <a:spcPct val="78000"/>
              </a:lnSpc>
              <a:spcBef>
                <a:spcPts val="517"/>
              </a:spcBef>
              <a:tabLst/>
            </a:pPr>
            <a:r>
              <a:rPr sz="1000" b="1" kern="0" spc="-30" dirty="0">
                <a:solidFill>
                  <a:srgbClr val="000000">
                    <a:alpha val="100000"/>
                  </a:srgbClr>
                </a:solidFill>
                <a:latin typeface="SimSun"/>
                <a:ea typeface="SimSun"/>
                <a:cs typeface="SimSun"/>
              </a:rPr>
              <a:t>3.4</a:t>
            </a:r>
            <a:endParaRPr lang="SimSun" altLang="SimSun" sz="1000" dirty="0"/>
          </a:p>
          <a:p>
            <a:pPr marL="291465" algn="l" rtl="0" eaLnBrk="0">
              <a:lnSpc>
                <a:spcPct val="92000"/>
              </a:lnSpc>
              <a:spcBef>
                <a:spcPts val="340"/>
              </a:spcBef>
              <a:tabLst/>
            </a:pPr>
            <a:r>
              <a:rPr sz="1000" kern="0" spc="-10" dirty="0">
                <a:solidFill>
                  <a:srgbClr val="000000">
                    <a:alpha val="100000"/>
                  </a:srgbClr>
                </a:solidFill>
                <a:latin typeface="SimHei"/>
                <a:ea typeface="SimHei"/>
                <a:cs typeface="SimHei"/>
              </a:rPr>
              <a:t>锁定栓</a:t>
            </a:r>
            <a:r>
              <a:rPr sz="1000" kern="0" spc="60" dirty="0">
                <a:solidFill>
                  <a:srgbClr val="000000">
                    <a:alpha val="100000"/>
                  </a:srgbClr>
                </a:solidFill>
                <a:latin typeface="SimHei"/>
                <a:ea typeface="SimHei"/>
                <a:cs typeface="SimHei"/>
              </a:rPr>
              <a:t>  </a:t>
            </a:r>
            <a:r>
              <a:rPr sz="1000" kern="0" spc="-10" dirty="0">
                <a:solidFill>
                  <a:srgbClr val="000000">
                    <a:alpha val="100000"/>
                  </a:srgbClr>
                </a:solidFill>
                <a:latin typeface="Times New Roman"/>
                <a:ea typeface="Times New Roman"/>
                <a:cs typeface="Times New Roman"/>
              </a:rPr>
              <a:t>locking</a:t>
            </a:r>
            <a:r>
              <a:rPr sz="1000" kern="0" spc="9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Times New Roman"/>
                <a:ea typeface="Times New Roman"/>
                <a:cs typeface="Times New Roman"/>
              </a:rPr>
              <a:t>bolt</a:t>
            </a:r>
            <a:endParaRPr lang="Times New Roman" altLang="Times New Roman" sz="1000" dirty="0"/>
          </a:p>
          <a:p>
            <a:pPr marL="291465" algn="l" rtl="0" eaLnBrk="0">
              <a:lnSpc>
                <a:spcPct val="95000"/>
              </a:lnSpc>
              <a:spcBef>
                <a:spcPts val="713"/>
              </a:spcBef>
              <a:tabLst/>
            </a:pPr>
            <a:r>
              <a:rPr sz="1000" kern="0" spc="-10" dirty="0">
                <a:solidFill>
                  <a:srgbClr val="000000">
                    <a:alpha val="100000"/>
                  </a:srgbClr>
                </a:solidFill>
                <a:latin typeface="SimSun"/>
                <a:ea typeface="SimSun"/>
                <a:cs typeface="SimSun"/>
              </a:rPr>
              <a:t>达到一定强度、约束门扇与门框相对活动的栓状装置。</a:t>
            </a:r>
            <a:endParaRPr lang="SimSun" altLang="SimSun" sz="1000" dirty="0"/>
          </a:p>
          <a:p>
            <a:pPr marL="13970" algn="l" rtl="0" eaLnBrk="0">
              <a:lnSpc>
                <a:spcPct val="78000"/>
              </a:lnSpc>
              <a:spcBef>
                <a:spcPts val="566"/>
              </a:spcBef>
              <a:tabLst/>
            </a:pPr>
            <a:r>
              <a:rPr sz="1000" b="1" kern="0" spc="-30" dirty="0">
                <a:solidFill>
                  <a:srgbClr val="000000">
                    <a:alpha val="100000"/>
                  </a:srgbClr>
                </a:solidFill>
                <a:latin typeface="SimSun"/>
                <a:ea typeface="SimSun"/>
                <a:cs typeface="SimSun"/>
              </a:rPr>
              <a:t>3.5</a:t>
            </a:r>
            <a:endParaRPr lang="SimSun" altLang="SimSun" sz="1000" dirty="0"/>
          </a:p>
          <a:p>
            <a:pPr marL="291465" algn="l" rtl="0" eaLnBrk="0">
              <a:lnSpc>
                <a:spcPct val="92000"/>
              </a:lnSpc>
              <a:spcBef>
                <a:spcPts val="293"/>
              </a:spcBef>
              <a:tabLst/>
            </a:pPr>
            <a:r>
              <a:rPr sz="1000" kern="0" spc="0" dirty="0">
                <a:solidFill>
                  <a:srgbClr val="000000">
                    <a:alpha val="100000"/>
                  </a:srgbClr>
                </a:solidFill>
                <a:latin typeface="SimHei"/>
                <a:ea typeface="SimHei"/>
                <a:cs typeface="SimHei"/>
              </a:rPr>
              <a:t>简易手工工具</a:t>
            </a:r>
            <a:r>
              <a:rPr sz="1000" kern="0" spc="0" dirty="0">
                <a:solidFill>
                  <a:srgbClr val="000000">
                    <a:alpha val="100000"/>
                  </a:srgbClr>
                </a:solidFill>
                <a:latin typeface="SimHei"/>
                <a:ea typeface="SimHei"/>
                <a:cs typeface="SimHei"/>
              </a:rPr>
              <a:t>  </a:t>
            </a:r>
            <a:r>
              <a:rPr sz="1000" kern="0" spc="0" dirty="0">
                <a:solidFill>
                  <a:srgbClr val="000000">
                    <a:alpha val="100000"/>
                  </a:srgbClr>
                </a:solidFill>
                <a:latin typeface="Times New Roman"/>
                <a:ea typeface="Times New Roman"/>
                <a:cs typeface="Times New Roman"/>
              </a:rPr>
              <a:t>simple</a:t>
            </a:r>
            <a:r>
              <a:rPr sz="1000" kern="0" spc="9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hard</a:t>
            </a:r>
            <a:r>
              <a:rPr sz="1000" kern="0" spc="7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tool</a:t>
            </a:r>
            <a:endParaRPr lang="Times New Roman" altLang="Times New Roman" sz="1000" dirty="0"/>
          </a:p>
          <a:p>
            <a:pPr algn="l" rtl="0" eaLnBrk="0">
              <a:lnSpc>
                <a:spcPct val="110000"/>
              </a:lnSpc>
              <a:tabLst/>
            </a:pPr>
            <a:endParaRPr lang="Arial" altLang="Arial" sz="500" dirty="0"/>
          </a:p>
          <a:p>
            <a:pPr marL="291465" algn="l" rtl="0" eaLnBrk="0">
              <a:lnSpc>
                <a:spcPct val="95000"/>
              </a:lnSpc>
              <a:spcBef>
                <a:spcPts val="1"/>
              </a:spcBef>
              <a:tabLst/>
            </a:pPr>
            <a:r>
              <a:rPr sz="1000" kern="0" spc="20" dirty="0">
                <a:solidFill>
                  <a:srgbClr val="000000">
                    <a:alpha val="100000"/>
                  </a:srgbClr>
                </a:solidFill>
                <a:latin typeface="SimSun"/>
                <a:ea typeface="SimSun"/>
                <a:cs typeface="SimSun"/>
              </a:rPr>
              <a:t>包括各种式样的长度小于或等于150 </a:t>
            </a:r>
            <a:r>
              <a:rPr sz="1000" kern="0" spc="0" dirty="0">
                <a:solidFill>
                  <a:srgbClr val="000000">
                    <a:alpha val="100000"/>
                  </a:srgbClr>
                </a:solidFill>
                <a:latin typeface="Times New Roman"/>
                <a:ea typeface="Times New Roman"/>
                <a:cs typeface="Times New Roman"/>
              </a:rPr>
              <a:t>mm</a:t>
            </a:r>
            <a:r>
              <a:rPr sz="1000" kern="0" spc="20" dirty="0">
                <a:solidFill>
                  <a:srgbClr val="000000">
                    <a:alpha val="100000"/>
                  </a:srgbClr>
                </a:solidFill>
                <a:latin typeface="SimSun"/>
                <a:ea typeface="SimSun"/>
                <a:cs typeface="SimSun"/>
              </a:rPr>
              <a:t>、直径小于或等于2</a:t>
            </a:r>
            <a:r>
              <a:rPr sz="1000" kern="0" spc="10" dirty="0">
                <a:solidFill>
                  <a:srgbClr val="000000">
                    <a:alpha val="100000"/>
                  </a:srgbClr>
                </a:solidFill>
                <a:latin typeface="SimSun"/>
                <a:ea typeface="SimSun"/>
                <a:cs typeface="SimSun"/>
              </a:rPr>
              <a:t>5 </a:t>
            </a:r>
            <a:r>
              <a:rPr sz="1000" kern="0" spc="0" dirty="0">
                <a:solidFill>
                  <a:srgbClr val="000000">
                    <a:alpha val="100000"/>
                  </a:srgbClr>
                </a:solidFill>
                <a:latin typeface="Times New Roman"/>
                <a:ea typeface="Times New Roman"/>
                <a:cs typeface="Times New Roman"/>
              </a:rPr>
              <a:t>mm</a:t>
            </a:r>
            <a:r>
              <a:rPr sz="1000" kern="0" spc="1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的五金工具。</a:t>
            </a:r>
            <a:endParaRPr lang="SimSun" altLang="SimSun" sz="1000" dirty="0"/>
          </a:p>
        </p:txBody>
      </p:sp>
      <p:sp>
        <p:nvSpPr>
          <p:cNvPr id="46" name="textbox 46"/>
          <p:cNvSpPr/>
          <p:nvPr/>
        </p:nvSpPr>
        <p:spPr>
          <a:xfrm>
            <a:off x="6508786" y="9875048"/>
            <a:ext cx="60325" cy="109854"/>
          </a:xfrm>
          <a:prstGeom prst="rect">
            <a:avLst/>
          </a:prstGeom>
        </p:spPr>
        <p:txBody>
          <a:bodyPr vert="horz" wrap="square" lIns="0" tIns="0" rIns="0" bIns="0"/>
          <a:lstStyle/>
          <a:p>
            <a:pPr algn="l" rtl="0" eaLnBrk="0">
              <a:lnSpc>
                <a:spcPct val="81412"/>
              </a:lnSpc>
              <a:tabLst/>
            </a:pPr>
            <a:endParaRPr lang="Arial" altLang="Arial" sz="100" dirty="0"/>
          </a:p>
          <a:p>
            <a:pPr marL="12700" algn="l" rtl="0" eaLnBrk="0">
              <a:lnSpc>
                <a:spcPct val="79000"/>
              </a:lnSpc>
              <a:tabLst/>
            </a:pPr>
            <a:r>
              <a:rPr sz="700" kern="0" spc="-10" dirty="0">
                <a:solidFill>
                  <a:srgbClr val="000000">
                    <a:alpha val="100000"/>
                  </a:srgbClr>
                </a:solidFill>
                <a:latin typeface="SimSun"/>
                <a:ea typeface="SimSun"/>
                <a:cs typeface="SimSun"/>
              </a:rPr>
              <a:t>1</a:t>
            </a:r>
            <a:endParaRPr lang="SimSun" altLang="SimSun" sz="7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box 48"/>
          <p:cNvSpPr/>
          <p:nvPr/>
        </p:nvSpPr>
        <p:spPr>
          <a:xfrm>
            <a:off x="768339" y="911929"/>
            <a:ext cx="5884545" cy="8689340"/>
          </a:xfrm>
          <a:prstGeom prst="rect">
            <a:avLst/>
          </a:prstGeom>
        </p:spPr>
        <p:txBody>
          <a:bodyPr vert="horz" wrap="square" lIns="0" tIns="0" rIns="0" bIns="0"/>
          <a:lstStyle/>
          <a:p>
            <a:pPr algn="l" rtl="0" eaLnBrk="0">
              <a:lnSpc>
                <a:spcPct val="80738"/>
              </a:lnSpc>
              <a:tabLst/>
            </a:pPr>
            <a:endParaRPr lang="Arial" altLang="Arial" sz="100" dirty="0"/>
          </a:p>
          <a:p>
            <a:pPr marL="13970" algn="l" rtl="0" eaLnBrk="0">
              <a:lnSpc>
                <a:spcPct val="79000"/>
              </a:lnSpc>
              <a:tabLst/>
            </a:pPr>
            <a:r>
              <a:rPr sz="1000" b="1" kern="0" spc="-20" dirty="0">
                <a:solidFill>
                  <a:srgbClr val="000000">
                    <a:alpha val="100000"/>
                  </a:srgbClr>
                </a:solidFill>
                <a:latin typeface="SimSun"/>
                <a:ea typeface="SimSun"/>
                <a:cs typeface="SimSun"/>
              </a:rPr>
              <a:t>GB</a:t>
            </a:r>
            <a:r>
              <a:rPr sz="1000" kern="0" spc="120" dirty="0">
                <a:solidFill>
                  <a:srgbClr val="000000">
                    <a:alpha val="100000"/>
                  </a:srgbClr>
                </a:solidFill>
                <a:latin typeface="SimSun"/>
                <a:ea typeface="SimSun"/>
                <a:cs typeface="SimSun"/>
              </a:rPr>
              <a:t>  </a:t>
            </a:r>
            <a:r>
              <a:rPr sz="1000" b="1" kern="0" spc="-20" dirty="0">
                <a:solidFill>
                  <a:srgbClr val="000000">
                    <a:alpha val="100000"/>
                  </a:srgbClr>
                </a:solidFill>
                <a:latin typeface="SimSun"/>
                <a:ea typeface="SimSun"/>
                <a:cs typeface="SimSun"/>
              </a:rPr>
              <a:t>17565—2022</a:t>
            </a:r>
            <a:endParaRPr lang="SimSun" altLang="SimSun" sz="1000" dirty="0"/>
          </a:p>
          <a:p>
            <a:pPr algn="l" rtl="0" eaLnBrk="0">
              <a:lnSpc>
                <a:spcPct val="131000"/>
              </a:lnSpc>
              <a:tabLst/>
            </a:pPr>
            <a:endParaRPr lang="Arial" altLang="Arial" sz="1000" dirty="0"/>
          </a:p>
          <a:p>
            <a:pPr marL="12700" algn="l" rtl="0" eaLnBrk="0">
              <a:lnSpc>
                <a:spcPct val="78000"/>
              </a:lnSpc>
              <a:spcBef>
                <a:spcPts val="307"/>
              </a:spcBef>
              <a:tabLst/>
            </a:pPr>
            <a:r>
              <a:rPr sz="1000" kern="0" spc="-20" dirty="0">
                <a:solidFill>
                  <a:srgbClr val="000000">
                    <a:alpha val="100000"/>
                  </a:srgbClr>
                </a:solidFill>
                <a:latin typeface="SimSun"/>
                <a:ea typeface="SimSun"/>
                <a:cs typeface="SimSun"/>
              </a:rPr>
              <a:t>3.6</a:t>
            </a:r>
            <a:endParaRPr lang="SimSun" altLang="SimSun" sz="1000" dirty="0"/>
          </a:p>
          <a:p>
            <a:pPr marL="293370" algn="l" rtl="0" eaLnBrk="0">
              <a:lnSpc>
                <a:spcPct val="96000"/>
              </a:lnSpc>
              <a:spcBef>
                <a:spcPts val="487"/>
              </a:spcBef>
              <a:tabLst/>
            </a:pPr>
            <a:r>
              <a:rPr sz="1000" b="1" kern="0" spc="0" dirty="0">
                <a:solidFill>
                  <a:srgbClr val="000000">
                    <a:alpha val="100000"/>
                  </a:srgbClr>
                </a:solidFill>
                <a:latin typeface="SimHei"/>
                <a:ea typeface="SimHei"/>
                <a:cs typeface="SimHei"/>
              </a:rPr>
              <a:t>普通手工工具</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Times New Roman"/>
                <a:ea typeface="Times New Roman"/>
                <a:cs typeface="Times New Roman"/>
              </a:rPr>
              <a:t>common</a:t>
            </a:r>
            <a:r>
              <a:rPr sz="1000" b="1" kern="0" spc="13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hand</a:t>
            </a:r>
            <a:r>
              <a:rPr sz="1000" b="1" kern="0" spc="13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to</a:t>
            </a:r>
            <a:r>
              <a:rPr sz="1000" b="1" kern="0" spc="-10" dirty="0">
                <a:solidFill>
                  <a:srgbClr val="000000">
                    <a:alpha val="100000"/>
                  </a:srgbClr>
                </a:solidFill>
                <a:latin typeface="Times New Roman"/>
                <a:ea typeface="Times New Roman"/>
                <a:cs typeface="Times New Roman"/>
              </a:rPr>
              <a:t>ol</a:t>
            </a:r>
            <a:endParaRPr lang="Times New Roman" altLang="Times New Roman" sz="1000" dirty="0"/>
          </a:p>
          <a:p>
            <a:pPr marL="12700" indent="279400" algn="l" rtl="0" eaLnBrk="0">
              <a:lnSpc>
                <a:spcPct val="117000"/>
              </a:lnSpc>
              <a:spcBef>
                <a:spcPts val="340"/>
              </a:spcBef>
              <a:tabLst/>
            </a:pPr>
            <a:r>
              <a:rPr sz="1000" kern="0" spc="-30" dirty="0">
                <a:solidFill>
                  <a:srgbClr val="000000">
                    <a:alpha val="100000"/>
                  </a:srgbClr>
                </a:solidFill>
                <a:latin typeface="SimSun"/>
                <a:ea typeface="SimSun"/>
                <a:cs typeface="SimSun"/>
              </a:rPr>
              <a:t>包括凿子、冲头、楔子、螺丝刀、钢锯、扳手、钳子、质量小于或等于3.6 </a:t>
            </a:r>
            <a:r>
              <a:rPr sz="1000" kern="0" spc="-30" dirty="0">
                <a:solidFill>
                  <a:srgbClr val="000000">
                    <a:alpha val="100000"/>
                  </a:srgbClr>
                </a:solidFill>
                <a:latin typeface="Times New Roman"/>
                <a:ea typeface="Times New Roman"/>
                <a:cs typeface="Times New Roman"/>
              </a:rPr>
              <a:t>kg</a:t>
            </a:r>
            <a:r>
              <a:rPr sz="1000" kern="0" spc="16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的铁</a:t>
            </a:r>
            <a:r>
              <a:rPr sz="1000" kern="0" spc="-40" dirty="0">
                <a:solidFill>
                  <a:srgbClr val="000000">
                    <a:alpha val="100000"/>
                  </a:srgbClr>
                </a:solidFill>
                <a:latin typeface="SimSun"/>
                <a:ea typeface="SimSun"/>
                <a:cs typeface="SimSun"/>
              </a:rPr>
              <a:t>锤以及长度小于或等</a:t>
            </a:r>
            <a:r>
              <a:rPr sz="1000" kern="0" spc="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于1.5 </a:t>
            </a:r>
            <a:r>
              <a:rPr sz="1000" kern="0" spc="20" dirty="0">
                <a:solidFill>
                  <a:srgbClr val="000000">
                    <a:alpha val="100000"/>
                  </a:srgbClr>
                </a:solidFill>
                <a:latin typeface="Times New Roman"/>
                <a:ea typeface="Times New Roman"/>
                <a:cs typeface="Times New Roman"/>
              </a:rPr>
              <a:t>m</a:t>
            </a:r>
            <a:r>
              <a:rPr sz="1000" kern="0" spc="20" dirty="0">
                <a:solidFill>
                  <a:srgbClr val="000000">
                    <a:alpha val="100000"/>
                  </a:srgbClr>
                </a:solidFill>
                <a:latin typeface="SimSun"/>
                <a:ea typeface="SimSun"/>
                <a:cs typeface="SimSun"/>
              </a:rPr>
              <a:t>、直径小于或等于25</a:t>
            </a:r>
            <a:r>
              <a:rPr sz="1000" kern="0" spc="-25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20" dirty="0">
                <a:solidFill>
                  <a:srgbClr val="000000">
                    <a:alpha val="100000"/>
                  </a:srgbClr>
                </a:solidFill>
                <a:latin typeface="Times New Roman"/>
                <a:ea typeface="Times New Roman"/>
                <a:cs typeface="Times New Roman"/>
              </a:rPr>
              <a:t> </a:t>
            </a:r>
            <a:r>
              <a:rPr sz="1000" kern="0" spc="20" dirty="0">
                <a:solidFill>
                  <a:srgbClr val="000000">
                    <a:alpha val="100000"/>
                  </a:srgbClr>
                </a:solidFill>
                <a:latin typeface="SimSun"/>
                <a:ea typeface="SimSun"/>
                <a:cs typeface="SimSun"/>
              </a:rPr>
              <a:t>(或者相等截面积)的撬扒工具。</a:t>
            </a:r>
            <a:endParaRPr lang="SimSun" altLang="SimSun" sz="1000" dirty="0"/>
          </a:p>
          <a:p>
            <a:pPr marL="292100" algn="l" rtl="0" eaLnBrk="0">
              <a:lnSpc>
                <a:spcPct val="93000"/>
              </a:lnSpc>
              <a:spcBef>
                <a:spcPts val="404"/>
              </a:spcBef>
              <a:tabLst/>
            </a:pPr>
            <a:r>
              <a:rPr sz="1000" kern="0" spc="-10" dirty="0">
                <a:solidFill>
                  <a:srgbClr val="000000">
                    <a:alpha val="100000"/>
                  </a:srgbClr>
                </a:solidFill>
                <a:latin typeface="SimSun"/>
                <a:ea typeface="SimSun"/>
                <a:cs typeface="SimSun"/>
              </a:rPr>
              <a:t>[来源：GB10409—2019,3.16,</a:t>
            </a:r>
            <a:r>
              <a:rPr sz="1000" kern="0" spc="54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有修改]</a:t>
            </a:r>
            <a:endParaRPr lang="SimSun" altLang="SimSun" sz="1000" dirty="0"/>
          </a:p>
          <a:p>
            <a:pPr marL="13970" algn="l" rtl="0" eaLnBrk="0">
              <a:lnSpc>
                <a:spcPct val="78000"/>
              </a:lnSpc>
              <a:spcBef>
                <a:spcPts val="646"/>
              </a:spcBef>
              <a:tabLst/>
            </a:pPr>
            <a:r>
              <a:rPr sz="1000" b="1" kern="0" spc="-30" dirty="0">
                <a:solidFill>
                  <a:srgbClr val="000000">
                    <a:alpha val="100000"/>
                  </a:srgbClr>
                </a:solidFill>
                <a:latin typeface="SimSun"/>
                <a:ea typeface="SimSun"/>
                <a:cs typeface="SimSun"/>
              </a:rPr>
              <a:t>3.7</a:t>
            </a:r>
            <a:endParaRPr lang="SimSun" altLang="SimSun" sz="1000" dirty="0"/>
          </a:p>
          <a:p>
            <a:pPr marL="293370" algn="l" rtl="0" eaLnBrk="0">
              <a:lnSpc>
                <a:spcPct val="92000"/>
              </a:lnSpc>
              <a:spcBef>
                <a:spcPts val="393"/>
              </a:spcBef>
              <a:tabLst/>
            </a:pPr>
            <a:r>
              <a:rPr sz="1000" b="1" kern="0" spc="0" dirty="0">
                <a:solidFill>
                  <a:srgbClr val="000000">
                    <a:alpha val="100000"/>
                  </a:srgbClr>
                </a:solidFill>
                <a:latin typeface="SimHei"/>
                <a:ea typeface="SimHei"/>
                <a:cs typeface="SimHei"/>
              </a:rPr>
              <a:t>便携式电动工具</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Times New Roman"/>
                <a:ea typeface="Times New Roman"/>
                <a:cs typeface="Times New Roman"/>
              </a:rPr>
              <a:t>portable</a:t>
            </a:r>
            <a:r>
              <a:rPr sz="1000" b="1" kern="0" spc="21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electr</a:t>
            </a:r>
            <a:r>
              <a:rPr sz="1000" b="1" kern="0" spc="-10" dirty="0">
                <a:solidFill>
                  <a:srgbClr val="000000">
                    <a:alpha val="100000"/>
                  </a:srgbClr>
                </a:solidFill>
                <a:latin typeface="Times New Roman"/>
                <a:ea typeface="Times New Roman"/>
                <a:cs typeface="Times New Roman"/>
              </a:rPr>
              <a:t>ic</a:t>
            </a:r>
            <a:r>
              <a:rPr sz="1000" b="1" kern="0" spc="20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tool</a:t>
            </a:r>
            <a:endParaRPr lang="Times New Roman" altLang="Times New Roman" sz="1000" dirty="0"/>
          </a:p>
          <a:p>
            <a:pPr marL="12700" indent="279400" algn="l" rtl="0" eaLnBrk="0">
              <a:lnSpc>
                <a:spcPct val="112000"/>
              </a:lnSpc>
              <a:spcBef>
                <a:spcPts val="564"/>
              </a:spcBef>
              <a:tabLst/>
            </a:pPr>
            <a:r>
              <a:rPr sz="1000" kern="0" spc="40" dirty="0">
                <a:solidFill>
                  <a:srgbClr val="000000">
                    <a:alpha val="100000"/>
                  </a:srgbClr>
                </a:solidFill>
                <a:latin typeface="SimSun"/>
                <a:ea typeface="SimSun"/>
                <a:cs typeface="SimSun"/>
              </a:rPr>
              <a:t>钻头直径小于或等于12.7</a:t>
            </a:r>
            <a:r>
              <a:rPr sz="1000" kern="0" spc="-16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40" dirty="0">
                <a:solidFill>
                  <a:srgbClr val="000000">
                    <a:alpha val="100000"/>
                  </a:srgbClr>
                </a:solidFill>
                <a:latin typeface="SimSun"/>
                <a:ea typeface="SimSun"/>
                <a:cs typeface="SimSun"/>
              </a:rPr>
              <a:t>、功率小于或等于1800</a:t>
            </a:r>
            <a:r>
              <a:rPr sz="1000" kern="0" spc="30" dirty="0">
                <a:solidFill>
                  <a:srgbClr val="000000">
                    <a:alpha val="100000"/>
                  </a:srgbClr>
                </a:solidFill>
                <a:latin typeface="Times New Roman"/>
                <a:ea typeface="Times New Roman"/>
                <a:cs typeface="Times New Roman"/>
              </a:rPr>
              <a:t>W</a:t>
            </a:r>
            <a:r>
              <a:rPr sz="1000" kern="0" spc="12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的便携式手持电钻；冲头直径小于或等于</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25.4  </a:t>
            </a:r>
            <a:r>
              <a:rPr sz="1000" kern="0" spc="0" dirty="0">
                <a:solidFill>
                  <a:srgbClr val="000000">
                    <a:alpha val="100000"/>
                  </a:srgbClr>
                </a:solidFill>
                <a:latin typeface="SimSun"/>
                <a:ea typeface="SimSun"/>
                <a:cs typeface="SimSun"/>
              </a:rPr>
              <a:t>mm</a:t>
            </a:r>
            <a:r>
              <a:rPr sz="1000" kern="0" spc="30" dirty="0">
                <a:solidFill>
                  <a:srgbClr val="000000">
                    <a:alpha val="100000"/>
                  </a:srgbClr>
                </a:solidFill>
                <a:latin typeface="SimSun"/>
                <a:ea typeface="SimSun"/>
                <a:cs typeface="SimSun"/>
              </a:rPr>
              <a:t>、功率小于或等于24</a:t>
            </a:r>
            <a:r>
              <a:rPr sz="1000" kern="0" spc="20" dirty="0">
                <a:solidFill>
                  <a:srgbClr val="000000">
                    <a:alpha val="100000"/>
                  </a:srgbClr>
                </a:solidFill>
                <a:latin typeface="SimSun"/>
                <a:ea typeface="SimSun"/>
                <a:cs typeface="SimSun"/>
              </a:rPr>
              <a:t>00 </a:t>
            </a:r>
            <a:r>
              <a:rPr sz="1000" kern="0" spc="20" dirty="0">
                <a:solidFill>
                  <a:srgbClr val="000000">
                    <a:alpha val="100000"/>
                  </a:srgbClr>
                </a:solidFill>
                <a:latin typeface="Times New Roman"/>
                <a:ea typeface="Times New Roman"/>
                <a:cs typeface="Times New Roman"/>
              </a:rPr>
              <a:t>W </a:t>
            </a:r>
            <a:r>
              <a:rPr sz="1000" kern="0" spc="20" dirty="0">
                <a:solidFill>
                  <a:srgbClr val="000000">
                    <a:alpha val="100000"/>
                  </a:srgbClr>
                </a:solidFill>
                <a:latin typeface="SimSun"/>
                <a:ea typeface="SimSun"/>
                <a:cs typeface="SimSun"/>
              </a:rPr>
              <a:t>的便携式电动冲击锤及加压装置。</a:t>
            </a:r>
            <a:endParaRPr lang="SimSun" altLang="SimSun" sz="1000" dirty="0"/>
          </a:p>
          <a:p>
            <a:pPr marL="292100" algn="l" rtl="0" eaLnBrk="0">
              <a:lnSpc>
                <a:spcPct val="93000"/>
              </a:lnSpc>
              <a:spcBef>
                <a:spcPts val="404"/>
              </a:spcBef>
              <a:tabLst/>
            </a:pPr>
            <a:r>
              <a:rPr sz="1000" kern="0" spc="-30" dirty="0">
                <a:solidFill>
                  <a:srgbClr val="000000">
                    <a:alpha val="100000"/>
                  </a:srgbClr>
                </a:solidFill>
                <a:latin typeface="SimSun"/>
                <a:ea typeface="SimSun"/>
                <a:cs typeface="SimSun"/>
              </a:rPr>
              <a:t>[来源：GB</a:t>
            </a:r>
            <a:r>
              <a:rPr sz="1000" kern="0" spc="14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10409—2019,3.17]</a:t>
            </a:r>
            <a:endParaRPr lang="SimSun" altLang="SimSun" sz="1000" dirty="0"/>
          </a:p>
          <a:p>
            <a:pPr marL="13970" algn="l" rtl="0" eaLnBrk="0">
              <a:lnSpc>
                <a:spcPct val="78000"/>
              </a:lnSpc>
              <a:spcBef>
                <a:spcPts val="646"/>
              </a:spcBef>
              <a:tabLst/>
            </a:pPr>
            <a:r>
              <a:rPr sz="1000" b="1" kern="0" spc="-30" dirty="0">
                <a:solidFill>
                  <a:srgbClr val="000000">
                    <a:alpha val="100000"/>
                  </a:srgbClr>
                </a:solidFill>
                <a:latin typeface="SimSun"/>
                <a:ea typeface="SimSun"/>
                <a:cs typeface="SimSun"/>
              </a:rPr>
              <a:t>3.8</a:t>
            </a:r>
            <a:endParaRPr lang="SimSun" altLang="SimSun" sz="1000" dirty="0"/>
          </a:p>
          <a:p>
            <a:pPr marL="293370" algn="l" rtl="0" eaLnBrk="0">
              <a:lnSpc>
                <a:spcPts val="1114"/>
              </a:lnSpc>
              <a:spcBef>
                <a:spcPts val="419"/>
              </a:spcBef>
              <a:tabLst/>
            </a:pPr>
            <a:r>
              <a:rPr sz="900" b="1" kern="0" spc="0" dirty="0">
                <a:solidFill>
                  <a:srgbClr val="000000">
                    <a:alpha val="100000"/>
                  </a:srgbClr>
                </a:solidFill>
                <a:latin typeface="SimHei"/>
                <a:ea typeface="SimHei"/>
                <a:cs typeface="SimHei"/>
              </a:rPr>
              <a:t>专用便携式电动工具</a:t>
            </a:r>
            <a:r>
              <a:rPr sz="900" kern="0" spc="0" dirty="0">
                <a:solidFill>
                  <a:srgbClr val="000000">
                    <a:alpha val="100000"/>
                  </a:srgbClr>
                </a:solidFill>
                <a:latin typeface="SimHei"/>
                <a:ea typeface="SimHei"/>
                <a:cs typeface="SimHei"/>
              </a:rPr>
              <a:t>  </a:t>
            </a:r>
            <a:r>
              <a:rPr sz="900" b="1" kern="0" spc="0" dirty="0">
                <a:solidFill>
                  <a:srgbClr val="000000">
                    <a:alpha val="100000"/>
                  </a:srgbClr>
                </a:solidFill>
                <a:latin typeface="SimSun"/>
                <a:ea typeface="SimSun"/>
                <a:cs typeface="SimSun"/>
              </a:rPr>
              <a:t>specific</a:t>
            </a:r>
            <a:r>
              <a:rPr sz="900" kern="0" spc="0" dirty="0">
                <a:solidFill>
                  <a:srgbClr val="000000">
                    <a:alpha val="100000"/>
                  </a:srgbClr>
                </a:solidFill>
                <a:latin typeface="SimSun"/>
                <a:ea typeface="SimSun"/>
                <a:cs typeface="SimSun"/>
              </a:rPr>
              <a:t> </a:t>
            </a:r>
            <a:r>
              <a:rPr sz="900" b="1" kern="0" spc="0" dirty="0">
                <a:solidFill>
                  <a:srgbClr val="000000">
                    <a:alpha val="100000"/>
                  </a:srgbClr>
                </a:solidFill>
                <a:latin typeface="SimSun"/>
                <a:ea typeface="SimSun"/>
                <a:cs typeface="SimSun"/>
              </a:rPr>
              <a:t>portable</a:t>
            </a:r>
            <a:r>
              <a:rPr sz="900" kern="0" spc="0" dirty="0">
                <a:solidFill>
                  <a:srgbClr val="000000">
                    <a:alpha val="100000"/>
                  </a:srgbClr>
                </a:solidFill>
                <a:latin typeface="SimSun"/>
                <a:ea typeface="SimSun"/>
                <a:cs typeface="SimSun"/>
              </a:rPr>
              <a:t> </a:t>
            </a:r>
            <a:r>
              <a:rPr sz="900" b="1" kern="0" spc="0" dirty="0">
                <a:solidFill>
                  <a:srgbClr val="000000">
                    <a:alpha val="100000"/>
                  </a:srgbClr>
                </a:solidFill>
                <a:latin typeface="SimSun"/>
                <a:ea typeface="SimSun"/>
                <a:cs typeface="SimSun"/>
              </a:rPr>
              <a:t>electric</a:t>
            </a:r>
            <a:r>
              <a:rPr sz="900" kern="0" spc="0" dirty="0">
                <a:solidFill>
                  <a:srgbClr val="000000">
                    <a:alpha val="100000"/>
                  </a:srgbClr>
                </a:solidFill>
                <a:latin typeface="SimSun"/>
                <a:ea typeface="SimSun"/>
                <a:cs typeface="SimSun"/>
              </a:rPr>
              <a:t> </a:t>
            </a:r>
            <a:r>
              <a:rPr sz="900" b="1" kern="0" spc="0" dirty="0">
                <a:solidFill>
                  <a:srgbClr val="000000">
                    <a:alpha val="100000"/>
                  </a:srgbClr>
                </a:solidFill>
                <a:latin typeface="SimSun"/>
                <a:ea typeface="SimSun"/>
                <a:cs typeface="SimSun"/>
              </a:rPr>
              <a:t>tool</a:t>
            </a:r>
            <a:endParaRPr lang="SimSun" altLang="SimSun" sz="900" dirty="0"/>
          </a:p>
          <a:p>
            <a:pPr marL="292100" algn="l" rtl="0" eaLnBrk="0">
              <a:lnSpc>
                <a:spcPct val="83000"/>
              </a:lnSpc>
              <a:spcBef>
                <a:spcPts val="477"/>
              </a:spcBef>
              <a:tabLst/>
            </a:pPr>
            <a:r>
              <a:rPr sz="1000" kern="0" spc="-40" dirty="0">
                <a:solidFill>
                  <a:srgbClr val="000000">
                    <a:alpha val="100000"/>
                  </a:srgbClr>
                </a:solidFill>
                <a:latin typeface="SimSun"/>
                <a:ea typeface="SimSun"/>
                <a:cs typeface="SimSun"/>
              </a:rPr>
              <a:t>便携式切割机、便携式砂轮机、电锯的总</a:t>
            </a:r>
            <a:r>
              <a:rPr sz="1000" kern="0" spc="-50" dirty="0">
                <a:solidFill>
                  <a:srgbClr val="000000">
                    <a:alpha val="100000"/>
                  </a:srgbClr>
                </a:solidFill>
                <a:latin typeface="SimSun"/>
                <a:ea typeface="SimSun"/>
                <a:cs typeface="SimSun"/>
              </a:rPr>
              <a:t>称。</a:t>
            </a:r>
            <a:endParaRPr lang="SimSun" altLang="SimSun" sz="1000" dirty="0"/>
          </a:p>
          <a:p>
            <a:pPr marL="292100" algn="l" rtl="0" eaLnBrk="0">
              <a:lnSpc>
                <a:spcPts val="1537"/>
              </a:lnSpc>
              <a:tabLst/>
            </a:pPr>
            <a:r>
              <a:rPr sz="1000" kern="0" spc="-30" dirty="0">
                <a:solidFill>
                  <a:srgbClr val="000000">
                    <a:alpha val="100000"/>
                  </a:srgbClr>
                </a:solidFill>
                <a:latin typeface="SimSun"/>
                <a:ea typeface="SimSun"/>
                <a:cs typeface="SimSun"/>
              </a:rPr>
              <a:t>[来源：GB</a:t>
            </a:r>
            <a:r>
              <a:rPr sz="1000" kern="0" spc="14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10409—2019,3.18]</a:t>
            </a:r>
            <a:endParaRPr lang="SimSun" altLang="SimSun" sz="1000" dirty="0"/>
          </a:p>
          <a:p>
            <a:pPr marL="13970" algn="l" rtl="0" eaLnBrk="0">
              <a:lnSpc>
                <a:spcPct val="79000"/>
              </a:lnSpc>
              <a:spcBef>
                <a:spcPts val="758"/>
              </a:spcBef>
              <a:tabLst/>
            </a:pPr>
            <a:r>
              <a:rPr sz="1000" b="1" kern="0" spc="-60" dirty="0">
                <a:solidFill>
                  <a:srgbClr val="000000">
                    <a:alpha val="100000"/>
                  </a:srgbClr>
                </a:solidFill>
                <a:latin typeface="SimSun"/>
                <a:ea typeface="SimSun"/>
                <a:cs typeface="SimSun"/>
              </a:rPr>
              <a:t>3.8.1</a:t>
            </a:r>
            <a:endParaRPr lang="SimSun" altLang="SimSun" sz="1000" dirty="0"/>
          </a:p>
          <a:p>
            <a:pPr marL="293370" algn="l" rtl="0" eaLnBrk="0">
              <a:lnSpc>
                <a:spcPct val="92000"/>
              </a:lnSpc>
              <a:spcBef>
                <a:spcPts val="391"/>
              </a:spcBef>
              <a:tabLst/>
            </a:pPr>
            <a:r>
              <a:rPr sz="1000" b="1" kern="0" spc="0" dirty="0">
                <a:solidFill>
                  <a:srgbClr val="000000">
                    <a:alpha val="100000"/>
                  </a:srgbClr>
                </a:solidFill>
                <a:latin typeface="SimHei"/>
                <a:ea typeface="SimHei"/>
                <a:cs typeface="SimHei"/>
              </a:rPr>
              <a:t>便携式切割机</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Times New Roman"/>
                <a:ea typeface="Times New Roman"/>
                <a:cs typeface="Times New Roman"/>
              </a:rPr>
              <a:t>portable</a:t>
            </a:r>
            <a:r>
              <a:rPr sz="1000" b="1" kern="0" spc="12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cutting</a:t>
            </a:r>
            <a:r>
              <a:rPr sz="1000" b="1" kern="0" spc="12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ma</a:t>
            </a:r>
            <a:r>
              <a:rPr sz="1000" b="1" kern="0" spc="-10" dirty="0">
                <a:solidFill>
                  <a:srgbClr val="000000">
                    <a:alpha val="100000"/>
                  </a:srgbClr>
                </a:solidFill>
                <a:latin typeface="Times New Roman"/>
                <a:ea typeface="Times New Roman"/>
                <a:cs typeface="Times New Roman"/>
              </a:rPr>
              <a:t>chine</a:t>
            </a:r>
            <a:endParaRPr lang="Times New Roman" altLang="Times New Roman" sz="1000" dirty="0"/>
          </a:p>
          <a:p>
            <a:pPr marL="12700" indent="279400" algn="l" rtl="0" eaLnBrk="0">
              <a:lnSpc>
                <a:spcPct val="112000"/>
              </a:lnSpc>
              <a:spcBef>
                <a:spcPts val="609"/>
              </a:spcBef>
              <a:tabLst/>
            </a:pPr>
            <a:r>
              <a:rPr sz="1000" kern="0" spc="50" dirty="0">
                <a:solidFill>
                  <a:srgbClr val="000000">
                    <a:alpha val="100000"/>
                  </a:srgbClr>
                </a:solidFill>
                <a:latin typeface="SimSun"/>
                <a:ea typeface="SimSun"/>
                <a:cs typeface="SimSun"/>
              </a:rPr>
              <a:t>具有高速钢、镶硬质合金</a:t>
            </a:r>
            <a:r>
              <a:rPr sz="1000" kern="0" spc="40" dirty="0">
                <a:solidFill>
                  <a:srgbClr val="000000">
                    <a:alpha val="100000"/>
                  </a:srgbClr>
                </a:solidFill>
                <a:latin typeface="SimSun"/>
                <a:ea typeface="SimSun"/>
                <a:cs typeface="SimSun"/>
              </a:rPr>
              <a:t>刀齿且直径小于或等于203</a:t>
            </a:r>
            <a:r>
              <a:rPr sz="1000" kern="0" spc="0" dirty="0">
                <a:solidFill>
                  <a:srgbClr val="000000">
                    <a:alpha val="100000"/>
                  </a:srgbClr>
                </a:solidFill>
                <a:latin typeface="Times New Roman"/>
                <a:ea typeface="Times New Roman"/>
                <a:cs typeface="Times New Roman"/>
              </a:rPr>
              <a:t>mm</a:t>
            </a:r>
            <a:r>
              <a:rPr sz="1000" kern="0" spc="40" dirty="0">
                <a:solidFill>
                  <a:srgbClr val="000000">
                    <a:alpha val="100000"/>
                  </a:srgbClr>
                </a:solidFill>
                <a:latin typeface="SimSun"/>
                <a:ea typeface="SimSun"/>
                <a:cs typeface="SimSun"/>
              </a:rPr>
              <a:t>、功率小于或等于2400</a:t>
            </a:r>
            <a:r>
              <a:rPr sz="1000" kern="0" spc="40" dirty="0">
                <a:solidFill>
                  <a:srgbClr val="000000">
                    <a:alpha val="100000"/>
                  </a:srgbClr>
                </a:solidFill>
                <a:latin typeface="Times New Roman"/>
                <a:ea typeface="Times New Roman"/>
                <a:cs typeface="Times New Roman"/>
              </a:rPr>
              <a:t>W</a:t>
            </a:r>
            <a:r>
              <a:rPr sz="1000" kern="0" spc="40" dirty="0">
                <a:solidFill>
                  <a:srgbClr val="000000">
                    <a:alpha val="100000"/>
                  </a:srgbClr>
                </a:solidFill>
                <a:latin typeface="SimSun"/>
                <a:ea typeface="SimSun"/>
                <a:cs typeface="SimSun"/>
              </a:rPr>
              <a:t>、转速小于或等</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于8000 </a:t>
            </a:r>
            <a:r>
              <a:rPr sz="1000" kern="0" spc="30" dirty="0">
                <a:solidFill>
                  <a:srgbClr val="000000">
                    <a:alpha val="100000"/>
                  </a:srgbClr>
                </a:solidFill>
                <a:latin typeface="Times New Roman"/>
                <a:ea typeface="Times New Roman"/>
                <a:cs typeface="Times New Roman"/>
              </a:rPr>
              <a:t>r/</a:t>
            </a:r>
            <a:r>
              <a:rPr sz="1000" kern="0" spc="0" dirty="0">
                <a:solidFill>
                  <a:srgbClr val="000000">
                    <a:alpha val="100000"/>
                  </a:srgbClr>
                </a:solidFill>
                <a:latin typeface="Times New Roman"/>
                <a:ea typeface="Times New Roman"/>
                <a:cs typeface="Times New Roman"/>
              </a:rPr>
              <a:t>min</a:t>
            </a:r>
            <a:r>
              <a:rPr sz="1000" kern="0" spc="3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的手持切割机。</a:t>
            </a:r>
            <a:endParaRPr lang="SimSun" altLang="SimSun" sz="1000" dirty="0"/>
          </a:p>
          <a:p>
            <a:pPr marL="292100" algn="l" rtl="0" eaLnBrk="0">
              <a:lnSpc>
                <a:spcPct val="93000"/>
              </a:lnSpc>
              <a:spcBef>
                <a:spcPts val="411"/>
              </a:spcBef>
              <a:tabLst/>
            </a:pPr>
            <a:r>
              <a:rPr sz="1000" kern="0" spc="-30" dirty="0">
                <a:solidFill>
                  <a:srgbClr val="000000">
                    <a:alpha val="100000"/>
                  </a:srgbClr>
                </a:solidFill>
                <a:latin typeface="SimSun"/>
                <a:ea typeface="SimSun"/>
                <a:cs typeface="SimSun"/>
              </a:rPr>
              <a:t>[来源：GB</a:t>
            </a:r>
            <a:r>
              <a:rPr sz="1000" kern="0" spc="10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10409—2019,3.18.1]</a:t>
            </a:r>
            <a:endParaRPr lang="SimSun" altLang="SimSun" sz="1000" dirty="0"/>
          </a:p>
          <a:p>
            <a:pPr marL="13970" algn="l" rtl="0" eaLnBrk="0">
              <a:lnSpc>
                <a:spcPct val="85000"/>
              </a:lnSpc>
              <a:spcBef>
                <a:spcPts val="640"/>
              </a:spcBef>
              <a:tabLst/>
            </a:pPr>
            <a:r>
              <a:rPr sz="900" b="1" kern="0" spc="-10" dirty="0">
                <a:solidFill>
                  <a:srgbClr val="000000">
                    <a:alpha val="100000"/>
                  </a:srgbClr>
                </a:solidFill>
                <a:latin typeface="SimSun"/>
                <a:ea typeface="SimSun"/>
                <a:cs typeface="SimSun"/>
              </a:rPr>
              <a:t>3.8.2</a:t>
            </a:r>
            <a:endParaRPr lang="SimSun" altLang="SimSun" sz="900" dirty="0"/>
          </a:p>
          <a:p>
            <a:pPr marL="293370" algn="l" rtl="0" eaLnBrk="0">
              <a:lnSpc>
                <a:spcPct val="92000"/>
              </a:lnSpc>
              <a:spcBef>
                <a:spcPts val="415"/>
              </a:spcBef>
              <a:tabLst/>
            </a:pPr>
            <a:r>
              <a:rPr sz="1000" b="1" kern="0" spc="0" dirty="0">
                <a:solidFill>
                  <a:srgbClr val="000000">
                    <a:alpha val="100000"/>
                  </a:srgbClr>
                </a:solidFill>
                <a:latin typeface="SimHei"/>
                <a:ea typeface="SimHei"/>
                <a:cs typeface="SimHei"/>
              </a:rPr>
              <a:t>便携式砂轮机</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Times New Roman"/>
                <a:ea typeface="Times New Roman"/>
                <a:cs typeface="Times New Roman"/>
              </a:rPr>
              <a:t>portable</a:t>
            </a:r>
            <a:r>
              <a:rPr sz="1000" b="1" kern="0" spc="11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abrasive</a:t>
            </a:r>
            <a:r>
              <a:rPr sz="1000" b="1" kern="0" spc="12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cut</a:t>
            </a:r>
            <a:r>
              <a:rPr sz="1000" b="1" kern="0" spc="-10" dirty="0">
                <a:solidFill>
                  <a:srgbClr val="000000">
                    <a:alpha val="100000"/>
                  </a:srgbClr>
                </a:solidFill>
                <a:latin typeface="Times New Roman"/>
                <a:ea typeface="Times New Roman"/>
                <a:cs typeface="Times New Roman"/>
              </a:rPr>
              <a:t>ting</a:t>
            </a:r>
            <a:r>
              <a:rPr sz="1000" b="1" kern="0" spc="8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wheel</a:t>
            </a:r>
            <a:endParaRPr lang="Times New Roman" altLang="Times New Roman" sz="1000" dirty="0"/>
          </a:p>
          <a:p>
            <a:pPr marL="12700" indent="279400" algn="l" rtl="0" eaLnBrk="0">
              <a:lnSpc>
                <a:spcPct val="112000"/>
              </a:lnSpc>
              <a:spcBef>
                <a:spcPts val="559"/>
              </a:spcBef>
              <a:tabLst/>
            </a:pPr>
            <a:r>
              <a:rPr sz="1000" kern="0" spc="40" dirty="0">
                <a:solidFill>
                  <a:srgbClr val="000000">
                    <a:alpha val="100000"/>
                  </a:srgbClr>
                </a:solidFill>
                <a:latin typeface="SimSun"/>
                <a:ea typeface="SimSun"/>
                <a:cs typeface="SimSun"/>
              </a:rPr>
              <a:t>砂轮片直径小于或等于203</a:t>
            </a:r>
            <a:r>
              <a:rPr sz="1000" kern="0" spc="-26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40" dirty="0">
                <a:solidFill>
                  <a:srgbClr val="000000">
                    <a:alpha val="100000"/>
                  </a:srgbClr>
                </a:solidFill>
                <a:latin typeface="SimSun"/>
                <a:ea typeface="SimSun"/>
                <a:cs typeface="SimSun"/>
              </a:rPr>
              <a:t>、厚度小于或等于3</a:t>
            </a:r>
            <a:r>
              <a:rPr sz="1000" kern="0" spc="30" dirty="0">
                <a:solidFill>
                  <a:srgbClr val="000000">
                    <a:alpha val="100000"/>
                  </a:srgbClr>
                </a:solidFill>
                <a:latin typeface="SimSun"/>
                <a:ea typeface="SimSun"/>
                <a:cs typeface="SimSun"/>
              </a:rPr>
              <a:t>.2 </a:t>
            </a:r>
            <a:r>
              <a:rPr sz="1000" kern="0" spc="0" dirty="0">
                <a:solidFill>
                  <a:srgbClr val="000000">
                    <a:alpha val="100000"/>
                  </a:srgbClr>
                </a:solidFill>
                <a:latin typeface="Times New Roman"/>
                <a:ea typeface="Times New Roman"/>
                <a:cs typeface="Times New Roman"/>
              </a:rPr>
              <a:t>mm</a:t>
            </a:r>
            <a:r>
              <a:rPr sz="1000" kern="0" spc="30" dirty="0">
                <a:solidFill>
                  <a:srgbClr val="000000">
                    <a:alpha val="100000"/>
                  </a:srgbClr>
                </a:solidFill>
                <a:latin typeface="SimSun"/>
                <a:ea typeface="SimSun"/>
                <a:cs typeface="SimSun"/>
              </a:rPr>
              <a:t>、功率小于或等于2400 </a:t>
            </a:r>
            <a:r>
              <a:rPr sz="1000" kern="0" spc="30" dirty="0">
                <a:solidFill>
                  <a:srgbClr val="000000">
                    <a:alpha val="100000"/>
                  </a:srgbClr>
                </a:solidFill>
                <a:latin typeface="Times New Roman"/>
                <a:ea typeface="Times New Roman"/>
                <a:cs typeface="Times New Roman"/>
              </a:rPr>
              <a:t>W</a:t>
            </a:r>
            <a:r>
              <a:rPr sz="1000" kern="0" spc="30" dirty="0">
                <a:solidFill>
                  <a:srgbClr val="000000">
                    <a:alpha val="100000"/>
                  </a:srgbClr>
                </a:solidFill>
                <a:latin typeface="SimSun"/>
                <a:ea typeface="SimSun"/>
                <a:cs typeface="SimSun"/>
              </a:rPr>
              <a:t>、转速小于或</a:t>
            </a:r>
            <a:r>
              <a:rPr sz="1000" kern="0" spc="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等于8000</a:t>
            </a:r>
            <a:r>
              <a:rPr sz="1000" kern="0" spc="-250" dirty="0">
                <a:solidFill>
                  <a:srgbClr val="000000">
                    <a:alpha val="100000"/>
                  </a:srgbClr>
                </a:solidFill>
                <a:latin typeface="SimSun"/>
                <a:ea typeface="SimSun"/>
                <a:cs typeface="SimSun"/>
              </a:rPr>
              <a:t> </a:t>
            </a:r>
            <a:r>
              <a:rPr sz="1000" kern="0" spc="50" dirty="0">
                <a:solidFill>
                  <a:srgbClr val="000000">
                    <a:alpha val="100000"/>
                  </a:srgbClr>
                </a:solidFill>
                <a:latin typeface="Times New Roman"/>
                <a:ea typeface="Times New Roman"/>
                <a:cs typeface="Times New Roman"/>
              </a:rPr>
              <a:t>r/</a:t>
            </a:r>
            <a:r>
              <a:rPr sz="1000" kern="0" spc="0" dirty="0">
                <a:solidFill>
                  <a:srgbClr val="000000">
                    <a:alpha val="100000"/>
                  </a:srgbClr>
                </a:solidFill>
                <a:latin typeface="Times New Roman"/>
                <a:ea typeface="Times New Roman"/>
                <a:cs typeface="Times New Roman"/>
              </a:rPr>
              <a:t>min</a:t>
            </a:r>
            <a:r>
              <a:rPr sz="1000" kern="0" spc="50" dirty="0">
                <a:solidFill>
                  <a:srgbClr val="000000">
                    <a:alpha val="100000"/>
                  </a:srgbClr>
                </a:solidFill>
                <a:latin typeface="Times New Roman"/>
                <a:ea typeface="Times New Roman"/>
                <a:cs typeface="Times New Roman"/>
              </a:rPr>
              <a:t>   </a:t>
            </a:r>
            <a:r>
              <a:rPr sz="1000" kern="0" spc="50" dirty="0">
                <a:solidFill>
                  <a:srgbClr val="000000">
                    <a:alpha val="100000"/>
                  </a:srgbClr>
                </a:solidFill>
                <a:latin typeface="SimSun"/>
                <a:ea typeface="SimSun"/>
                <a:cs typeface="SimSun"/>
              </a:rPr>
              <a:t>的电动手持盘形砂轮机。</a:t>
            </a:r>
            <a:endParaRPr lang="SimSun" altLang="SimSun" sz="1000" dirty="0"/>
          </a:p>
          <a:p>
            <a:pPr marL="292100" algn="l" rtl="0" eaLnBrk="0">
              <a:lnSpc>
                <a:spcPct val="93000"/>
              </a:lnSpc>
              <a:spcBef>
                <a:spcPts val="460"/>
              </a:spcBef>
              <a:tabLst/>
            </a:pPr>
            <a:r>
              <a:rPr sz="1000" kern="0" spc="-20" dirty="0">
                <a:solidFill>
                  <a:srgbClr val="000000">
                    <a:alpha val="100000"/>
                  </a:srgbClr>
                </a:solidFill>
                <a:latin typeface="SimSun"/>
                <a:ea typeface="SimSun"/>
                <a:cs typeface="SimSun"/>
              </a:rPr>
              <a:t>[来源：GB10409—2019,3</a:t>
            </a:r>
            <a:r>
              <a:rPr sz="1000" kern="0" spc="-30" dirty="0">
                <a:solidFill>
                  <a:srgbClr val="000000">
                    <a:alpha val="100000"/>
                  </a:srgbClr>
                </a:solidFill>
                <a:latin typeface="SimSun"/>
                <a:ea typeface="SimSun"/>
                <a:cs typeface="SimSun"/>
              </a:rPr>
              <a:t>.18.2]</a:t>
            </a:r>
            <a:endParaRPr lang="SimSun" altLang="SimSun" sz="1000" dirty="0"/>
          </a:p>
          <a:p>
            <a:pPr marL="13970" algn="l" rtl="0" eaLnBrk="0">
              <a:lnSpc>
                <a:spcPct val="85000"/>
              </a:lnSpc>
              <a:spcBef>
                <a:spcPts val="590"/>
              </a:spcBef>
              <a:tabLst/>
            </a:pPr>
            <a:r>
              <a:rPr sz="900" b="1" kern="0" spc="-10" dirty="0">
                <a:solidFill>
                  <a:srgbClr val="000000">
                    <a:alpha val="100000"/>
                  </a:srgbClr>
                </a:solidFill>
                <a:latin typeface="SimSun"/>
                <a:ea typeface="SimSun"/>
                <a:cs typeface="SimSun"/>
              </a:rPr>
              <a:t>3.8.3</a:t>
            </a:r>
            <a:endParaRPr lang="SimSun" altLang="SimSun" sz="900" dirty="0"/>
          </a:p>
          <a:p>
            <a:pPr marL="293370" algn="l" rtl="0" eaLnBrk="0">
              <a:lnSpc>
                <a:spcPct val="96000"/>
              </a:lnSpc>
              <a:spcBef>
                <a:spcPts val="480"/>
              </a:spcBef>
              <a:tabLst/>
            </a:pPr>
            <a:r>
              <a:rPr sz="1000" b="1" kern="0" spc="-10" dirty="0">
                <a:solidFill>
                  <a:srgbClr val="000000">
                    <a:alpha val="100000"/>
                  </a:srgbClr>
                </a:solidFill>
                <a:latin typeface="SimHei"/>
                <a:ea typeface="SimHei"/>
                <a:cs typeface="SimHei"/>
              </a:rPr>
              <a:t>电锯</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Times New Roman"/>
                <a:ea typeface="Times New Roman"/>
                <a:cs typeface="Times New Roman"/>
              </a:rPr>
              <a:t>electr</a:t>
            </a:r>
            <a:r>
              <a:rPr sz="1000" b="1" kern="0" spc="-20" dirty="0">
                <a:solidFill>
                  <a:srgbClr val="000000">
                    <a:alpha val="100000"/>
                  </a:srgbClr>
                </a:solidFill>
                <a:latin typeface="Times New Roman"/>
                <a:ea typeface="Times New Roman"/>
                <a:cs typeface="Times New Roman"/>
              </a:rPr>
              <a:t>ic</a:t>
            </a:r>
            <a:r>
              <a:rPr sz="1000" b="1" kern="0" spc="10" dirty="0">
                <a:solidFill>
                  <a:srgbClr val="000000">
                    <a:alpha val="100000"/>
                  </a:srgbClr>
                </a:solidFill>
                <a:latin typeface="Times New Roman"/>
                <a:ea typeface="Times New Roman"/>
                <a:cs typeface="Times New Roman"/>
              </a:rPr>
              <a:t>  </a:t>
            </a:r>
            <a:r>
              <a:rPr sz="1000" b="1" kern="0" spc="-20" dirty="0">
                <a:solidFill>
                  <a:srgbClr val="000000">
                    <a:alpha val="100000"/>
                  </a:srgbClr>
                </a:solidFill>
                <a:latin typeface="Times New Roman"/>
                <a:ea typeface="Times New Roman"/>
                <a:cs typeface="Times New Roman"/>
              </a:rPr>
              <a:t>saw</a:t>
            </a:r>
            <a:endParaRPr lang="Times New Roman" altLang="Times New Roman" sz="1000" dirty="0"/>
          </a:p>
          <a:p>
            <a:pPr marL="292100" algn="l" rtl="0" eaLnBrk="0">
              <a:lnSpc>
                <a:spcPct val="95000"/>
              </a:lnSpc>
              <a:spcBef>
                <a:spcPts val="450"/>
              </a:spcBef>
              <a:tabLst/>
            </a:pPr>
            <a:r>
              <a:rPr sz="1000" kern="0" spc="-80" dirty="0">
                <a:solidFill>
                  <a:srgbClr val="000000">
                    <a:alpha val="100000"/>
                  </a:srgbClr>
                </a:solidFill>
                <a:latin typeface="SimSun"/>
                <a:ea typeface="SimSun"/>
                <a:cs typeface="SimSun"/>
              </a:rPr>
              <a:t>圆锯、锯孔锯、往复锯的总称</a:t>
            </a:r>
            <a:r>
              <a:rPr sz="1000" kern="0" spc="-90" dirty="0">
                <a:solidFill>
                  <a:srgbClr val="000000">
                    <a:alpha val="100000"/>
                  </a:srgbClr>
                </a:solidFill>
                <a:latin typeface="SimSun"/>
                <a:ea typeface="SimSun"/>
                <a:cs typeface="SimSun"/>
              </a:rPr>
              <a:t>。</a:t>
            </a:r>
            <a:endParaRPr lang="SimSun" altLang="SimSun" sz="1000" dirty="0"/>
          </a:p>
          <a:p>
            <a:pPr marL="292100" algn="l" rtl="0" eaLnBrk="0">
              <a:lnSpc>
                <a:spcPct val="93000"/>
              </a:lnSpc>
              <a:spcBef>
                <a:spcPts val="404"/>
              </a:spcBef>
              <a:tabLst/>
            </a:pPr>
            <a:r>
              <a:rPr sz="1000" kern="0" spc="-30" dirty="0">
                <a:solidFill>
                  <a:srgbClr val="000000">
                    <a:alpha val="100000"/>
                  </a:srgbClr>
                </a:solidFill>
                <a:latin typeface="SimSun"/>
                <a:ea typeface="SimSun"/>
                <a:cs typeface="SimSun"/>
              </a:rPr>
              <a:t>[来源：GB</a:t>
            </a:r>
            <a:r>
              <a:rPr sz="1000" kern="0" spc="10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10409—2019,3.18.3]</a:t>
            </a:r>
            <a:endParaRPr lang="SimSun" altLang="SimSun" sz="1000" dirty="0"/>
          </a:p>
          <a:p>
            <a:pPr marL="13970" algn="l" rtl="0" eaLnBrk="0">
              <a:lnSpc>
                <a:spcPct val="85000"/>
              </a:lnSpc>
              <a:spcBef>
                <a:spcPts val="641"/>
              </a:spcBef>
              <a:tabLst/>
            </a:pPr>
            <a:r>
              <a:rPr sz="900" b="1" kern="0" spc="-30" dirty="0">
                <a:solidFill>
                  <a:srgbClr val="000000">
                    <a:alpha val="100000"/>
                  </a:srgbClr>
                </a:solidFill>
                <a:latin typeface="SimSun"/>
                <a:ea typeface="SimSun"/>
                <a:cs typeface="SimSun"/>
                <a:hlinkClick xmlns:r="http://schemas.openxmlformats.org/officeDocument/2006/relationships" r:id="rId2"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3.8.3.1</a:t>
            </a:r>
            <a:endParaRPr lang="SimSun" altLang="SimSun" sz="900" dirty="0"/>
          </a:p>
          <a:p>
            <a:pPr marL="293370" algn="l" rtl="0" eaLnBrk="0">
              <a:lnSpc>
                <a:spcPct val="96000"/>
              </a:lnSpc>
              <a:spcBef>
                <a:spcPts val="422"/>
              </a:spcBef>
              <a:tabLst/>
            </a:pPr>
            <a:r>
              <a:rPr sz="1000" b="1" kern="0" spc="-10" dirty="0">
                <a:solidFill>
                  <a:srgbClr val="000000">
                    <a:alpha val="100000"/>
                  </a:srgbClr>
                </a:solidFill>
                <a:latin typeface="SimHei"/>
                <a:ea typeface="SimHei"/>
                <a:cs typeface="SimHei"/>
              </a:rPr>
              <a:t>圆锯</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Times New Roman"/>
                <a:ea typeface="Times New Roman"/>
                <a:cs typeface="Times New Roman"/>
              </a:rPr>
              <a:t>circular  s</a:t>
            </a:r>
            <a:r>
              <a:rPr sz="1000" b="1" kern="0" spc="-20" dirty="0">
                <a:solidFill>
                  <a:srgbClr val="000000">
                    <a:alpha val="100000"/>
                  </a:srgbClr>
                </a:solidFill>
                <a:latin typeface="Times New Roman"/>
                <a:ea typeface="Times New Roman"/>
                <a:cs typeface="Times New Roman"/>
              </a:rPr>
              <a:t>aw</a:t>
            </a:r>
            <a:endParaRPr lang="Times New Roman" altLang="Times New Roman" sz="1000" dirty="0"/>
          </a:p>
          <a:p>
            <a:pPr marL="12700" indent="279400" algn="l" rtl="0" eaLnBrk="0">
              <a:lnSpc>
                <a:spcPct val="112000"/>
              </a:lnSpc>
              <a:spcBef>
                <a:spcPts val="510"/>
              </a:spcBef>
              <a:tabLst/>
            </a:pPr>
            <a:r>
              <a:rPr sz="1000" kern="0" spc="50" dirty="0">
                <a:solidFill>
                  <a:srgbClr val="000000">
                    <a:alpha val="100000"/>
                  </a:srgbClr>
                </a:solidFill>
                <a:latin typeface="SimSun"/>
                <a:ea typeface="SimSun"/>
                <a:cs typeface="SimSun"/>
              </a:rPr>
              <a:t>具有高速钢或镶硬质合金刀齿、圆</a:t>
            </a:r>
            <a:r>
              <a:rPr sz="1000" kern="0" spc="40" dirty="0">
                <a:solidFill>
                  <a:srgbClr val="000000">
                    <a:alpha val="100000"/>
                  </a:srgbClr>
                </a:solidFill>
                <a:latin typeface="SimSun"/>
                <a:ea typeface="SimSun"/>
                <a:cs typeface="SimSun"/>
              </a:rPr>
              <a:t>锯片直径小于或等于203</a:t>
            </a:r>
            <a:r>
              <a:rPr sz="1000" kern="0" spc="0" dirty="0">
                <a:solidFill>
                  <a:srgbClr val="000000">
                    <a:alpha val="100000"/>
                  </a:srgbClr>
                </a:solidFill>
                <a:latin typeface="Times New Roman"/>
                <a:ea typeface="Times New Roman"/>
                <a:cs typeface="Times New Roman"/>
              </a:rPr>
              <a:t>mm</a:t>
            </a:r>
            <a:r>
              <a:rPr sz="1000" kern="0" spc="40" dirty="0">
                <a:solidFill>
                  <a:srgbClr val="000000">
                    <a:alpha val="100000"/>
                  </a:srgbClr>
                </a:solidFill>
                <a:latin typeface="SimSun"/>
                <a:ea typeface="SimSun"/>
                <a:cs typeface="SimSun"/>
              </a:rPr>
              <a:t>、功率小于或等于2400</a:t>
            </a:r>
            <a:r>
              <a:rPr sz="1000" kern="0" spc="40" dirty="0">
                <a:solidFill>
                  <a:srgbClr val="000000">
                    <a:alpha val="100000"/>
                  </a:srgbClr>
                </a:solidFill>
                <a:latin typeface="Times New Roman"/>
                <a:ea typeface="Times New Roman"/>
                <a:cs typeface="Times New Roman"/>
              </a:rPr>
              <a:t>W</a:t>
            </a:r>
            <a:r>
              <a:rPr sz="1000" kern="0" spc="40" dirty="0">
                <a:solidFill>
                  <a:srgbClr val="000000">
                    <a:alpha val="100000"/>
                  </a:srgbClr>
                </a:solidFill>
                <a:latin typeface="SimSun"/>
                <a:ea typeface="SimSun"/>
                <a:cs typeface="SimSun"/>
              </a:rPr>
              <a:t>、转速小</a:t>
            </a:r>
            <a:r>
              <a:rPr sz="1000" kern="0" spc="-10" dirty="0">
                <a:solidFill>
                  <a:srgbClr val="000000">
                    <a:alpha val="100000"/>
                  </a:srgbClr>
                </a:solidFill>
                <a:latin typeface="SimSun"/>
                <a:ea typeface="SimSun"/>
                <a:cs typeface="SimSun"/>
              </a:rPr>
              <a:t> </a:t>
            </a:r>
            <a:r>
              <a:rPr sz="1000" kern="0" spc="40" dirty="0">
                <a:solidFill>
                  <a:srgbClr val="000000">
                    <a:alpha val="100000"/>
                  </a:srgbClr>
                </a:solidFill>
                <a:latin typeface="SimSun"/>
                <a:ea typeface="SimSun"/>
                <a:cs typeface="SimSun"/>
              </a:rPr>
              <a:t>于或等于5000 </a:t>
            </a:r>
            <a:r>
              <a:rPr sz="1000" kern="0" spc="30" dirty="0">
                <a:solidFill>
                  <a:srgbClr val="000000">
                    <a:alpha val="100000"/>
                  </a:srgbClr>
                </a:solidFill>
                <a:latin typeface="Times New Roman"/>
                <a:ea typeface="Times New Roman"/>
                <a:cs typeface="Times New Roman"/>
              </a:rPr>
              <a:t>r/</a:t>
            </a:r>
            <a:r>
              <a:rPr sz="1000" kern="0" spc="0" dirty="0">
                <a:solidFill>
                  <a:srgbClr val="000000">
                    <a:alpha val="100000"/>
                  </a:srgbClr>
                </a:solidFill>
                <a:latin typeface="Times New Roman"/>
                <a:ea typeface="Times New Roman"/>
                <a:cs typeface="Times New Roman"/>
              </a:rPr>
              <a:t>min</a:t>
            </a:r>
            <a:r>
              <a:rPr sz="1000" kern="0" spc="3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的电动锯。</a:t>
            </a:r>
            <a:endParaRPr lang="SimSun" altLang="SimSun" sz="1000" dirty="0"/>
          </a:p>
          <a:p>
            <a:pPr marL="292100" algn="l" rtl="0" eaLnBrk="0">
              <a:lnSpc>
                <a:spcPct val="93000"/>
              </a:lnSpc>
              <a:spcBef>
                <a:spcPts val="404"/>
              </a:spcBef>
              <a:tabLst/>
            </a:pPr>
            <a:r>
              <a:rPr sz="1000" kern="0" spc="-20" dirty="0">
                <a:solidFill>
                  <a:srgbClr val="000000">
                    <a:alpha val="100000"/>
                  </a:srgbClr>
                </a:solidFill>
                <a:latin typeface="SimSun"/>
                <a:ea typeface="SimSun"/>
                <a:cs typeface="SimSun"/>
              </a:rPr>
              <a:t>[来源：GB</a:t>
            </a:r>
            <a:r>
              <a:rPr sz="1000" kern="0" spc="44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10409—</a:t>
            </a:r>
            <a:r>
              <a:rPr sz="1000" kern="0" spc="-30" dirty="0">
                <a:solidFill>
                  <a:srgbClr val="000000">
                    <a:alpha val="100000"/>
                  </a:srgbClr>
                </a:solidFill>
                <a:latin typeface="SimSun"/>
                <a:ea typeface="SimSun"/>
                <a:cs typeface="SimSun"/>
              </a:rPr>
              <a:t>2019,</a:t>
            </a:r>
            <a:r>
              <a:rPr sz="1000" kern="0" spc="-30" dirty="0">
                <a:solidFill>
                  <a:srgbClr val="000000">
                    <a:alpha val="100000"/>
                  </a:srgbClr>
                </a:solidFill>
                <a:latin typeface="SimSun"/>
                <a:ea typeface="SimSun"/>
                <a:cs typeface="SimSun"/>
                <a:hlinkClick xmlns:r="http://schemas.openxmlformats.org/officeDocument/2006/relationships" r:id="rId3"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3.18.3.1</a:t>
            </a:r>
            <a:r>
              <a:rPr sz="1000" kern="0" spc="-30" dirty="0">
                <a:solidFill>
                  <a:srgbClr val="000000">
                    <a:alpha val="100000"/>
                  </a:srgbClr>
                </a:solidFill>
                <a:latin typeface="SimSun"/>
                <a:ea typeface="SimSun"/>
                <a:cs typeface="SimSun"/>
              </a:rPr>
              <a:t>]</a:t>
            </a:r>
            <a:endParaRPr lang="SimSun" altLang="SimSun" sz="1000" dirty="0"/>
          </a:p>
          <a:p>
            <a:pPr marL="13970" algn="l" rtl="0" eaLnBrk="0">
              <a:lnSpc>
                <a:spcPct val="85000"/>
              </a:lnSpc>
              <a:spcBef>
                <a:spcPts val="641"/>
              </a:spcBef>
              <a:tabLst/>
            </a:pPr>
            <a:r>
              <a:rPr sz="900" b="1" kern="0" spc="-10" dirty="0">
                <a:solidFill>
                  <a:srgbClr val="000000">
                    <a:alpha val="100000"/>
                  </a:srgbClr>
                </a:solidFill>
                <a:latin typeface="SimSun"/>
                <a:ea typeface="SimSun"/>
                <a:cs typeface="SimSun"/>
                <a:hlinkClick xmlns:r="http://schemas.openxmlformats.org/officeDocument/2006/relationships" r:id="rId4"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3.8.3.2</a:t>
            </a:r>
            <a:endParaRPr lang="SimSun" altLang="SimSun" sz="900" dirty="0"/>
          </a:p>
          <a:p>
            <a:pPr marL="293370" algn="l" rtl="0" eaLnBrk="0">
              <a:lnSpc>
                <a:spcPct val="96000"/>
              </a:lnSpc>
              <a:spcBef>
                <a:spcPts val="430"/>
              </a:spcBef>
              <a:tabLst/>
            </a:pPr>
            <a:r>
              <a:rPr sz="1000" b="1" kern="0" spc="-10" dirty="0">
                <a:solidFill>
                  <a:srgbClr val="000000">
                    <a:alpha val="100000"/>
                  </a:srgbClr>
                </a:solidFill>
                <a:latin typeface="SimHei"/>
                <a:ea typeface="SimHei"/>
                <a:cs typeface="SimHei"/>
              </a:rPr>
              <a:t>锯孔锯</a:t>
            </a:r>
            <a:r>
              <a:rPr sz="1000" kern="0" spc="-10" dirty="0">
                <a:solidFill>
                  <a:srgbClr val="000000">
                    <a:alpha val="100000"/>
                  </a:srgbClr>
                </a:solidFill>
                <a:latin typeface="SimHei"/>
                <a:ea typeface="SimHei"/>
                <a:cs typeface="SimHei"/>
              </a:rPr>
              <a:t>  </a:t>
            </a:r>
            <a:r>
              <a:rPr sz="1000" b="1" kern="0" spc="-10" dirty="0">
                <a:solidFill>
                  <a:srgbClr val="000000">
                    <a:alpha val="100000"/>
                  </a:srgbClr>
                </a:solidFill>
                <a:latin typeface="Times New Roman"/>
                <a:ea typeface="Times New Roman"/>
                <a:cs typeface="Times New Roman"/>
              </a:rPr>
              <a:t>hole  saw</a:t>
            </a:r>
            <a:endParaRPr lang="Times New Roman" altLang="Times New Roman" sz="1000" dirty="0"/>
          </a:p>
          <a:p>
            <a:pPr marL="12700" indent="279400" algn="l" rtl="0" eaLnBrk="0">
              <a:lnSpc>
                <a:spcPct val="113000"/>
              </a:lnSpc>
              <a:spcBef>
                <a:spcPts val="429"/>
              </a:spcBef>
              <a:tabLst/>
            </a:pPr>
            <a:r>
              <a:rPr sz="1000" kern="0" spc="50" dirty="0">
                <a:solidFill>
                  <a:srgbClr val="000000">
                    <a:alpha val="100000"/>
                  </a:srgbClr>
                </a:solidFill>
                <a:latin typeface="SimSun"/>
                <a:ea typeface="SimSun"/>
                <a:cs typeface="SimSun"/>
              </a:rPr>
              <a:t>具有高速钢或镶硬质合金的刀齿、孔直径小于或等于76 </a:t>
            </a:r>
            <a:r>
              <a:rPr sz="1000" kern="0" spc="0" dirty="0">
                <a:solidFill>
                  <a:srgbClr val="000000">
                    <a:alpha val="100000"/>
                  </a:srgbClr>
                </a:solidFill>
                <a:latin typeface="Times New Roman"/>
                <a:ea typeface="Times New Roman"/>
                <a:cs typeface="Times New Roman"/>
              </a:rPr>
              <a:t>mm</a:t>
            </a:r>
            <a:r>
              <a:rPr sz="1000" kern="0" spc="50" dirty="0">
                <a:solidFill>
                  <a:srgbClr val="000000">
                    <a:alpha val="100000"/>
                  </a:srgbClr>
                </a:solidFill>
                <a:latin typeface="Times New Roman"/>
                <a:ea typeface="Times New Roman"/>
                <a:cs typeface="Times New Roman"/>
              </a:rPr>
              <a:t>,</a:t>
            </a:r>
            <a:r>
              <a:rPr sz="1000" kern="0" spc="190" dirty="0">
                <a:solidFill>
                  <a:srgbClr val="000000">
                    <a:alpha val="100000"/>
                  </a:srgbClr>
                </a:solidFill>
                <a:latin typeface="Times New Roman"/>
                <a:ea typeface="Times New Roman"/>
                <a:cs typeface="Times New Roman"/>
              </a:rPr>
              <a:t> </a:t>
            </a:r>
            <a:r>
              <a:rPr sz="1000" kern="0" spc="50" dirty="0">
                <a:solidFill>
                  <a:srgbClr val="000000">
                    <a:alpha val="100000"/>
                  </a:srgbClr>
                </a:solidFill>
                <a:latin typeface="SimSun"/>
                <a:ea typeface="SimSun"/>
                <a:cs typeface="SimSun"/>
              </a:rPr>
              <a:t>并与便携式手持电钻配合使用的用</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来切割孔的圆柱形锯</a:t>
            </a:r>
            <a:r>
              <a:rPr sz="1000" kern="0" spc="20" dirty="0">
                <a:solidFill>
                  <a:srgbClr val="000000">
                    <a:alpha val="100000"/>
                  </a:srgbClr>
                </a:solidFill>
                <a:latin typeface="SimSun"/>
                <a:ea typeface="SimSun"/>
                <a:cs typeface="SimSun"/>
              </a:rPr>
              <a:t>装置。</a:t>
            </a:r>
            <a:endParaRPr lang="SimSun" altLang="SimSun" sz="1000" dirty="0"/>
          </a:p>
          <a:p>
            <a:pPr marL="292100" algn="l" rtl="0" eaLnBrk="0">
              <a:lnSpc>
                <a:spcPct val="93000"/>
              </a:lnSpc>
              <a:spcBef>
                <a:spcPts val="504"/>
              </a:spcBef>
              <a:tabLst/>
            </a:pPr>
            <a:r>
              <a:rPr sz="1000" kern="0" spc="-10" dirty="0">
                <a:solidFill>
                  <a:srgbClr val="000000">
                    <a:alpha val="100000"/>
                  </a:srgbClr>
                </a:solidFill>
                <a:latin typeface="SimSun"/>
                <a:ea typeface="SimSun"/>
                <a:cs typeface="SimSun"/>
              </a:rPr>
              <a:t>[来源：GB10409—2019,</a:t>
            </a:r>
            <a:r>
              <a:rPr sz="1000" kern="0" spc="-10" dirty="0">
                <a:solidFill>
                  <a:srgbClr val="000000">
                    <a:alpha val="100000"/>
                  </a:srgbClr>
                </a:solidFill>
                <a:latin typeface="SimSun"/>
                <a:ea typeface="SimSun"/>
                <a:cs typeface="SimSun"/>
                <a:hlinkClick xmlns:r="http://schemas.openxmlformats.org/officeDocument/2006/relationships" r:id="rId5"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3.18.3.2</a:t>
            </a:r>
            <a:r>
              <a:rPr sz="1000" kern="0" spc="-10" dirty="0">
                <a:solidFill>
                  <a:srgbClr val="000000">
                    <a:alpha val="100000"/>
                  </a:srgbClr>
                </a:solidFill>
                <a:latin typeface="SimSun"/>
                <a:ea typeface="SimSun"/>
                <a:cs typeface="SimSun"/>
              </a:rPr>
              <a:t>,</a:t>
            </a:r>
            <a:r>
              <a:rPr sz="1000" kern="0" spc="23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有修改]</a:t>
            </a:r>
            <a:endParaRPr lang="SimSun" altLang="SimSun" sz="1000" dirty="0"/>
          </a:p>
          <a:p>
            <a:pPr marL="13970" algn="l" rtl="0" eaLnBrk="0">
              <a:lnSpc>
                <a:spcPct val="85000"/>
              </a:lnSpc>
              <a:spcBef>
                <a:spcPts val="590"/>
              </a:spcBef>
              <a:tabLst/>
            </a:pPr>
            <a:r>
              <a:rPr sz="900" b="1" kern="0" spc="-10" dirty="0">
                <a:solidFill>
                  <a:srgbClr val="000000">
                    <a:alpha val="100000"/>
                  </a:srgbClr>
                </a:solidFill>
                <a:latin typeface="SimSun"/>
                <a:ea typeface="SimSun"/>
                <a:cs typeface="SimSun"/>
                <a:hlinkClick xmlns:r="http://schemas.openxmlformats.org/officeDocument/2006/relationships" r:id="rId6"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3.8.3.3</a:t>
            </a:r>
            <a:endParaRPr lang="SimSun" altLang="SimSun" sz="900" dirty="0"/>
          </a:p>
          <a:p>
            <a:pPr marL="293370" algn="l" rtl="0" eaLnBrk="0">
              <a:lnSpc>
                <a:spcPct val="92000"/>
              </a:lnSpc>
              <a:spcBef>
                <a:spcPts val="415"/>
              </a:spcBef>
              <a:tabLst/>
            </a:pPr>
            <a:r>
              <a:rPr sz="1000" b="1" kern="0" spc="0" dirty="0">
                <a:solidFill>
                  <a:srgbClr val="000000">
                    <a:alpha val="100000"/>
                  </a:srgbClr>
                </a:solidFill>
                <a:latin typeface="SimHei"/>
                <a:ea typeface="SimHei"/>
                <a:cs typeface="SimHei"/>
              </a:rPr>
              <a:t>往复锯</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Times New Roman"/>
                <a:ea typeface="Times New Roman"/>
                <a:cs typeface="Times New Roman"/>
              </a:rPr>
              <a:t>recipr</a:t>
            </a:r>
            <a:r>
              <a:rPr sz="1000" b="1" kern="0" spc="-10" dirty="0">
                <a:solidFill>
                  <a:srgbClr val="000000">
                    <a:alpha val="100000"/>
                  </a:srgbClr>
                </a:solidFill>
                <a:latin typeface="Times New Roman"/>
                <a:ea typeface="Times New Roman"/>
                <a:cs typeface="Times New Roman"/>
              </a:rPr>
              <a:t>ocating</a:t>
            </a:r>
            <a:r>
              <a:rPr sz="1000" b="1" kern="0" spc="3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saw</a:t>
            </a:r>
            <a:endParaRPr lang="Times New Roman" altLang="Times New Roman" sz="1000" dirty="0"/>
          </a:p>
          <a:p>
            <a:pPr algn="l" rtl="0" eaLnBrk="0">
              <a:lnSpc>
                <a:spcPct val="116000"/>
              </a:lnSpc>
              <a:tabLst/>
            </a:pPr>
            <a:endParaRPr lang="Arial" altLang="Arial" sz="400" dirty="0"/>
          </a:p>
          <a:p>
            <a:pPr marL="292100" algn="l" rtl="0" eaLnBrk="0">
              <a:lnSpc>
                <a:spcPct val="111000"/>
              </a:lnSpc>
              <a:spcBef>
                <a:spcPts val="2"/>
              </a:spcBef>
              <a:tabLst/>
            </a:pPr>
            <a:r>
              <a:rPr sz="1000" kern="0" spc="20" dirty="0">
                <a:solidFill>
                  <a:srgbClr val="000000">
                    <a:alpha val="100000"/>
                  </a:srgbClr>
                </a:solidFill>
                <a:latin typeface="SimSun"/>
                <a:ea typeface="SimSun"/>
                <a:cs typeface="SimSun"/>
              </a:rPr>
              <a:t>具有高速钢或镶硬质合金刀齿的、功率小于或等于2400 </a:t>
            </a:r>
            <a:r>
              <a:rPr sz="1000" kern="0" spc="20" dirty="0">
                <a:solidFill>
                  <a:srgbClr val="000000">
                    <a:alpha val="100000"/>
                  </a:srgbClr>
                </a:solidFill>
                <a:latin typeface="Times New Roman"/>
                <a:ea typeface="Times New Roman"/>
                <a:cs typeface="Times New Roman"/>
              </a:rPr>
              <a:t>W </a:t>
            </a:r>
            <a:r>
              <a:rPr sz="1000" kern="0" spc="20" dirty="0">
                <a:solidFill>
                  <a:srgbClr val="000000">
                    <a:alpha val="100000"/>
                  </a:srgbClr>
                </a:solidFill>
                <a:latin typeface="SimSun"/>
                <a:ea typeface="SimSun"/>
                <a:cs typeface="SimSun"/>
              </a:rPr>
              <a:t>的手持往复式锯装置</a:t>
            </a:r>
            <a:r>
              <a:rPr sz="1000" kern="0" spc="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[来源：GB10409—2019,</a:t>
            </a:r>
            <a:r>
              <a:rPr sz="1000" kern="0" spc="-10" dirty="0">
                <a:solidFill>
                  <a:srgbClr val="000000">
                    <a:alpha val="100000"/>
                  </a:srgbClr>
                </a:solidFill>
                <a:latin typeface="SimSun"/>
                <a:ea typeface="SimSun"/>
                <a:cs typeface="SimSun"/>
                <a:hlinkClick xmlns:r="http://schemas.openxmlformats.org/officeDocument/2006/relationships" r:id="rId7" toolti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3.18.3.3</a:t>
            </a:r>
            <a:r>
              <a:rPr sz="1000" kern="0" spc="-10" dirty="0">
                <a:solidFill>
                  <a:srgbClr val="000000">
                    <a:alpha val="100000"/>
                  </a:srgbClr>
                </a:solidFill>
                <a:latin typeface="SimSun"/>
                <a:ea typeface="SimSun"/>
                <a:cs typeface="SimSun"/>
              </a:rPr>
              <a:t>,</a:t>
            </a:r>
            <a:r>
              <a:rPr sz="1000" kern="0" spc="23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有修改]</a:t>
            </a:r>
            <a:endParaRPr lang="SimSun" altLang="SimSun" sz="1000" dirty="0"/>
          </a:p>
        </p:txBody>
      </p:sp>
      <p:sp>
        <p:nvSpPr>
          <p:cNvPr id="50" name="textbox 50"/>
          <p:cNvSpPr/>
          <p:nvPr/>
        </p:nvSpPr>
        <p:spPr>
          <a:xfrm>
            <a:off x="933449" y="9875403"/>
            <a:ext cx="65405" cy="109220"/>
          </a:xfrm>
          <a:prstGeom prst="rect">
            <a:avLst/>
          </a:prstGeom>
        </p:spPr>
        <p:txBody>
          <a:bodyPr vert="horz" wrap="square" lIns="0" tIns="0" rIns="0" bIns="0"/>
          <a:lstStyle/>
          <a:p>
            <a:pPr algn="l" rtl="0" eaLnBrk="0">
              <a:lnSpc>
                <a:spcPct val="86078"/>
              </a:lnSpc>
              <a:tabLst/>
            </a:pPr>
            <a:endParaRPr lang="Arial" altLang="Arial" sz="100" dirty="0"/>
          </a:p>
          <a:p>
            <a:pPr marL="12700" algn="l" rtl="0" eaLnBrk="0">
              <a:lnSpc>
                <a:spcPct val="78000"/>
              </a:lnSpc>
              <a:tabLst/>
            </a:pPr>
            <a:r>
              <a:rPr sz="700" kern="0" spc="-10" dirty="0">
                <a:solidFill>
                  <a:srgbClr val="000000">
                    <a:alpha val="100000"/>
                  </a:srgbClr>
                </a:solidFill>
                <a:latin typeface="SimSun"/>
                <a:ea typeface="SimSun"/>
                <a:cs typeface="SimSun"/>
              </a:rPr>
              <a:t>2</a:t>
            </a:r>
            <a:endParaRPr lang="SimSun" altLang="SimSun" sz="7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box 52"/>
          <p:cNvSpPr/>
          <p:nvPr/>
        </p:nvSpPr>
        <p:spPr>
          <a:xfrm>
            <a:off x="869974" y="913777"/>
            <a:ext cx="5893434" cy="3413125"/>
          </a:xfrm>
          <a:prstGeom prst="rect">
            <a:avLst/>
          </a:prstGeom>
        </p:spPr>
        <p:txBody>
          <a:bodyPr vert="horz" wrap="square" lIns="0" tIns="0" rIns="0" bIns="0"/>
          <a:lstStyle/>
          <a:p>
            <a:pPr algn="l" rtl="0" eaLnBrk="0">
              <a:lnSpc>
                <a:spcPct val="79789"/>
              </a:lnSpc>
              <a:tabLst/>
            </a:pPr>
            <a:endParaRPr lang="Arial" altLang="Arial" sz="100" dirty="0"/>
          </a:p>
          <a:p>
            <a:pPr algn="r" rtl="0" eaLnBrk="0">
              <a:lnSpc>
                <a:spcPct val="82000"/>
              </a:lnSpc>
              <a:tabLst/>
            </a:pPr>
            <a:r>
              <a:rPr sz="1000" b="1" kern="0" spc="0" dirty="0">
                <a:solidFill>
                  <a:srgbClr val="000000">
                    <a:alpha val="100000"/>
                  </a:srgbClr>
                </a:solidFill>
                <a:latin typeface="SimSun"/>
                <a:ea typeface="SimSun"/>
                <a:cs typeface="SimSun"/>
              </a:rPr>
              <a:t>GB</a:t>
            </a:r>
            <a:r>
              <a:rPr sz="1000" kern="0" spc="410" dirty="0">
                <a:solidFill>
                  <a:srgbClr val="000000">
                    <a:alpha val="100000"/>
                  </a:srgbClr>
                </a:solidFill>
                <a:latin typeface="SimSun"/>
                <a:ea typeface="SimSun"/>
                <a:cs typeface="SimSun"/>
              </a:rPr>
              <a:t> </a:t>
            </a:r>
            <a:r>
              <a:rPr sz="1000" b="1" kern="0" spc="10" dirty="0">
                <a:solidFill>
                  <a:srgbClr val="000000">
                    <a:alpha val="100000"/>
                  </a:srgbClr>
                </a:solidFill>
                <a:latin typeface="SimSun"/>
                <a:ea typeface="SimSun"/>
                <a:cs typeface="SimSun"/>
              </a:rPr>
              <a:t>17565—2022</a:t>
            </a:r>
            <a:endParaRPr lang="SimSun" altLang="SimSun" sz="1000" dirty="0"/>
          </a:p>
          <a:p>
            <a:pPr algn="l" rtl="0" eaLnBrk="0">
              <a:lnSpc>
                <a:spcPct val="123000"/>
              </a:lnSpc>
              <a:tabLst/>
            </a:pPr>
            <a:endParaRPr lang="Arial" altLang="Arial" sz="1000" dirty="0"/>
          </a:p>
          <a:p>
            <a:pPr marL="14604" algn="l" rtl="0" eaLnBrk="0">
              <a:lnSpc>
                <a:spcPct val="81000"/>
              </a:lnSpc>
              <a:spcBef>
                <a:spcPts val="307"/>
              </a:spcBef>
              <a:tabLst/>
            </a:pPr>
            <a:r>
              <a:rPr sz="1000" b="1" kern="0" spc="-10" dirty="0">
                <a:solidFill>
                  <a:srgbClr val="000000">
                    <a:alpha val="100000"/>
                  </a:srgbClr>
                </a:solidFill>
                <a:latin typeface="SimSun"/>
                <a:ea typeface="SimSun"/>
                <a:cs typeface="SimSun"/>
              </a:rPr>
              <a:t>3.9</a:t>
            </a:r>
            <a:endParaRPr lang="SimSun" altLang="SimSun" sz="1000" dirty="0"/>
          </a:p>
          <a:p>
            <a:pPr marL="287020" algn="l" rtl="0" eaLnBrk="0">
              <a:lnSpc>
                <a:spcPct val="98000"/>
              </a:lnSpc>
              <a:spcBef>
                <a:spcPts val="312"/>
              </a:spcBef>
              <a:tabLst/>
            </a:pPr>
            <a:r>
              <a:rPr sz="1000" b="1" kern="0" spc="-20" dirty="0">
                <a:solidFill>
                  <a:srgbClr val="000000">
                    <a:alpha val="100000"/>
                  </a:srgbClr>
                </a:solidFill>
                <a:latin typeface="SimHei"/>
                <a:ea typeface="SimHei"/>
                <a:cs typeface="SimHei"/>
              </a:rPr>
              <a:t>净工作时间</a:t>
            </a:r>
            <a:r>
              <a:rPr sz="1000" kern="0" spc="-20" dirty="0">
                <a:solidFill>
                  <a:srgbClr val="000000">
                    <a:alpha val="100000"/>
                  </a:srgbClr>
                </a:solidFill>
                <a:latin typeface="SimHei"/>
                <a:ea typeface="SimHei"/>
                <a:cs typeface="SimHei"/>
              </a:rPr>
              <a:t>  </a:t>
            </a:r>
            <a:r>
              <a:rPr sz="1000" b="1" kern="0" spc="-20" dirty="0">
                <a:solidFill>
                  <a:srgbClr val="000000">
                    <a:alpha val="100000"/>
                  </a:srgbClr>
                </a:solidFill>
                <a:latin typeface="SimSun"/>
                <a:ea typeface="SimSun"/>
                <a:cs typeface="SimSun"/>
              </a:rPr>
              <a:t>net</a:t>
            </a:r>
            <a:r>
              <a:rPr sz="1000" kern="0" spc="-20" dirty="0">
                <a:solidFill>
                  <a:srgbClr val="000000">
                    <a:alpha val="100000"/>
                  </a:srgbClr>
                </a:solidFill>
                <a:latin typeface="SimSun"/>
                <a:ea typeface="SimSun"/>
                <a:cs typeface="SimSun"/>
              </a:rPr>
              <a:t> </a:t>
            </a:r>
            <a:r>
              <a:rPr sz="1000" b="1" kern="0" spc="-20" dirty="0">
                <a:solidFill>
                  <a:srgbClr val="000000">
                    <a:alpha val="100000"/>
                  </a:srgbClr>
                </a:solidFill>
                <a:latin typeface="SimSun"/>
                <a:ea typeface="SimSun"/>
                <a:cs typeface="SimSun"/>
              </a:rPr>
              <a:t>working</a:t>
            </a:r>
            <a:r>
              <a:rPr sz="1000" kern="0" spc="-20" dirty="0">
                <a:solidFill>
                  <a:srgbClr val="000000">
                    <a:alpha val="100000"/>
                  </a:srgbClr>
                </a:solidFill>
                <a:latin typeface="SimSun"/>
                <a:ea typeface="SimSun"/>
                <a:cs typeface="SimSun"/>
              </a:rPr>
              <a:t> </a:t>
            </a:r>
            <a:r>
              <a:rPr sz="1000" b="1" kern="0" spc="-20" dirty="0">
                <a:solidFill>
                  <a:srgbClr val="000000">
                    <a:alpha val="100000"/>
                  </a:srgbClr>
                </a:solidFill>
                <a:latin typeface="SimSun"/>
                <a:ea typeface="SimSun"/>
                <a:cs typeface="SimSun"/>
              </a:rPr>
              <a:t>t</a:t>
            </a:r>
            <a:r>
              <a:rPr sz="1000" b="1" kern="0" spc="-30" dirty="0">
                <a:solidFill>
                  <a:srgbClr val="000000">
                    <a:alpha val="100000"/>
                  </a:srgbClr>
                </a:solidFill>
                <a:latin typeface="SimSun"/>
                <a:ea typeface="SimSun"/>
                <a:cs typeface="SimSun"/>
              </a:rPr>
              <a:t>ime</a:t>
            </a:r>
            <a:endParaRPr lang="SimSun" altLang="SimSun" sz="1000" dirty="0"/>
          </a:p>
          <a:p>
            <a:pPr marL="285115" algn="l" rtl="0" eaLnBrk="0">
              <a:lnSpc>
                <a:spcPct val="87000"/>
              </a:lnSpc>
              <a:spcBef>
                <a:spcPts val="484"/>
              </a:spcBef>
              <a:tabLst/>
            </a:pPr>
            <a:r>
              <a:rPr sz="1000" kern="0" spc="10" dirty="0">
                <a:solidFill>
                  <a:srgbClr val="000000">
                    <a:alpha val="100000"/>
                  </a:srgbClr>
                </a:solidFill>
                <a:latin typeface="SimSun"/>
                <a:ea typeface="SimSun"/>
                <a:cs typeface="SimSun"/>
              </a:rPr>
              <a:t>实际的破坏攻击时间，不包括试验准备时间及试验过程中可能延误</a:t>
            </a:r>
            <a:r>
              <a:rPr sz="1000" kern="0" spc="0" dirty="0">
                <a:solidFill>
                  <a:srgbClr val="000000">
                    <a:alpha val="100000"/>
                  </a:srgbClr>
                </a:solidFill>
                <a:latin typeface="SimSun"/>
                <a:ea typeface="SimSun"/>
                <a:cs typeface="SimSun"/>
              </a:rPr>
              <a:t>的时间。</a:t>
            </a:r>
            <a:endParaRPr lang="SimSun" altLang="SimSun" sz="1000" dirty="0"/>
          </a:p>
          <a:p>
            <a:pPr marL="285115" algn="l" rtl="0" eaLnBrk="0">
              <a:lnSpc>
                <a:spcPts val="1530"/>
              </a:lnSpc>
              <a:tabLst/>
            </a:pPr>
            <a:r>
              <a:rPr sz="1000" kern="0" spc="0" dirty="0">
                <a:solidFill>
                  <a:srgbClr val="000000">
                    <a:alpha val="100000"/>
                  </a:srgbClr>
                </a:solidFill>
                <a:latin typeface="SimSun"/>
                <a:ea typeface="SimSun"/>
                <a:cs typeface="SimSun"/>
              </a:rPr>
              <a:t>[来源：GB10409—201</a:t>
            </a:r>
            <a:r>
              <a:rPr sz="1000" kern="0" spc="-10" dirty="0">
                <a:solidFill>
                  <a:srgbClr val="000000">
                    <a:alpha val="100000"/>
                  </a:srgbClr>
                </a:solidFill>
                <a:latin typeface="SimSun"/>
                <a:ea typeface="SimSun"/>
                <a:cs typeface="SimSun"/>
              </a:rPr>
              <a:t>9,3.13]</a:t>
            </a:r>
            <a:endParaRPr lang="SimSun" altLang="SimSun" sz="1000" dirty="0"/>
          </a:p>
          <a:p>
            <a:pPr marL="14604" algn="l" rtl="0" eaLnBrk="0">
              <a:lnSpc>
                <a:spcPct val="82000"/>
              </a:lnSpc>
              <a:spcBef>
                <a:spcPts val="620"/>
              </a:spcBef>
              <a:tabLst/>
            </a:pPr>
            <a:r>
              <a:rPr sz="1000" b="1" kern="0" spc="0" dirty="0">
                <a:solidFill>
                  <a:srgbClr val="000000">
                    <a:alpha val="100000"/>
                  </a:srgbClr>
                </a:solidFill>
                <a:latin typeface="SimSun"/>
                <a:ea typeface="SimSun"/>
                <a:cs typeface="SimSun"/>
              </a:rPr>
              <a:t>3.10</a:t>
            </a:r>
            <a:endParaRPr lang="SimSun" altLang="SimSun" sz="1000" dirty="0"/>
          </a:p>
          <a:p>
            <a:pPr marL="287020" algn="l" rtl="0" eaLnBrk="0">
              <a:lnSpc>
                <a:spcPct val="98000"/>
              </a:lnSpc>
              <a:spcBef>
                <a:spcPts val="413"/>
              </a:spcBef>
              <a:tabLst/>
            </a:pPr>
            <a:r>
              <a:rPr sz="1000" b="1" kern="0" spc="20" dirty="0">
                <a:solidFill>
                  <a:srgbClr val="000000">
                    <a:alpha val="100000"/>
                  </a:srgbClr>
                </a:solidFill>
                <a:latin typeface="SimHei"/>
                <a:ea typeface="SimHei"/>
                <a:cs typeface="SimHei"/>
              </a:rPr>
              <a:t>615</a:t>
            </a:r>
            <a:r>
              <a:rPr sz="1000" b="1" kern="0" spc="0" dirty="0">
                <a:solidFill>
                  <a:srgbClr val="000000">
                    <a:alpha val="100000"/>
                  </a:srgbClr>
                </a:solidFill>
                <a:latin typeface="SimHei"/>
                <a:ea typeface="SimHei"/>
                <a:cs typeface="SimHei"/>
              </a:rPr>
              <a:t>cm</a:t>
            </a:r>
            <a:r>
              <a:rPr sz="1000" b="1" kern="0" spc="20" dirty="0">
                <a:solidFill>
                  <a:srgbClr val="000000">
                    <a:alpha val="100000"/>
                  </a:srgbClr>
                </a:solidFill>
                <a:latin typeface="SimSun"/>
                <a:ea typeface="SimSun"/>
                <a:cs typeface="SimSun"/>
              </a:rPr>
              <a:t>²</a:t>
            </a:r>
            <a:r>
              <a:rPr sz="1000" kern="0" spc="190" dirty="0">
                <a:solidFill>
                  <a:srgbClr val="000000">
                    <a:alpha val="100000"/>
                  </a:srgbClr>
                </a:solidFill>
                <a:latin typeface="SimSun"/>
                <a:ea typeface="SimSun"/>
                <a:cs typeface="SimSun"/>
              </a:rPr>
              <a:t> </a:t>
            </a:r>
            <a:r>
              <a:rPr sz="1000" b="1" kern="0" spc="20" dirty="0">
                <a:solidFill>
                  <a:srgbClr val="000000">
                    <a:alpha val="100000"/>
                  </a:srgbClr>
                </a:solidFill>
                <a:latin typeface="SimHei"/>
                <a:ea typeface="SimHei"/>
                <a:cs typeface="SimHei"/>
              </a:rPr>
              <a:t>开口</a:t>
            </a:r>
            <a:r>
              <a:rPr sz="1000" kern="0" spc="0" dirty="0">
                <a:solidFill>
                  <a:srgbClr val="000000">
                    <a:alpha val="100000"/>
                  </a:srgbClr>
                </a:solidFill>
                <a:latin typeface="SimHei"/>
                <a:ea typeface="SimHei"/>
                <a:cs typeface="SimHei"/>
              </a:rPr>
              <a:t>  </a:t>
            </a:r>
            <a:r>
              <a:rPr sz="1000" b="1" kern="0" spc="20" dirty="0">
                <a:solidFill>
                  <a:srgbClr val="000000">
                    <a:alpha val="100000"/>
                  </a:srgbClr>
                </a:solidFill>
                <a:latin typeface="SimHei"/>
                <a:ea typeface="SimHei"/>
                <a:cs typeface="SimHei"/>
              </a:rPr>
              <a:t>615</a:t>
            </a:r>
            <a:r>
              <a:rPr sz="1000" kern="0" spc="20" dirty="0">
                <a:solidFill>
                  <a:srgbClr val="000000">
                    <a:alpha val="100000"/>
                  </a:srgbClr>
                </a:solidFill>
                <a:latin typeface="SimHei"/>
                <a:ea typeface="SimHei"/>
                <a:cs typeface="SimHei"/>
              </a:rPr>
              <a:t> </a:t>
            </a:r>
            <a:r>
              <a:rPr sz="1000" b="1" kern="0" spc="0" dirty="0">
                <a:solidFill>
                  <a:srgbClr val="000000">
                    <a:alpha val="100000"/>
                  </a:srgbClr>
                </a:solidFill>
                <a:latin typeface="SimSun"/>
                <a:ea typeface="SimSun"/>
                <a:cs typeface="SimSun"/>
              </a:rPr>
              <a:t>cm</a:t>
            </a:r>
            <a:r>
              <a:rPr sz="1000" b="1" kern="0" spc="20" dirty="0">
                <a:solidFill>
                  <a:srgbClr val="000000">
                    <a:alpha val="100000"/>
                  </a:srgbClr>
                </a:solidFill>
                <a:latin typeface="SimSun"/>
                <a:ea typeface="SimSun"/>
                <a:cs typeface="SimSun"/>
              </a:rPr>
              <a:t>²</a:t>
            </a:r>
            <a:r>
              <a:rPr sz="1000" b="1" kern="0" spc="0" dirty="0">
                <a:solidFill>
                  <a:srgbClr val="000000">
                    <a:alpha val="100000"/>
                  </a:srgbClr>
                </a:solidFill>
                <a:latin typeface="SimSun"/>
                <a:ea typeface="SimSun"/>
                <a:cs typeface="SimSun"/>
              </a:rPr>
              <a:t>opening</a:t>
            </a:r>
            <a:endParaRPr lang="SimSun" altLang="SimSun" sz="1000" dirty="0"/>
          </a:p>
          <a:p>
            <a:pPr marL="12700" indent="272415" algn="l" rtl="0" eaLnBrk="0">
              <a:lnSpc>
                <a:spcPct val="114000"/>
              </a:lnSpc>
              <a:spcBef>
                <a:spcPts val="369"/>
              </a:spcBef>
              <a:tabLst/>
            </a:pPr>
            <a:r>
              <a:rPr sz="1000" kern="0" spc="30" dirty="0">
                <a:solidFill>
                  <a:srgbClr val="000000">
                    <a:alpha val="100000"/>
                  </a:srgbClr>
                </a:solidFill>
                <a:latin typeface="SimSun"/>
                <a:ea typeface="SimSun"/>
                <a:cs typeface="SimSun"/>
              </a:rPr>
              <a:t>最小边长尺寸为152</a:t>
            </a:r>
            <a:r>
              <a:rPr sz="1000" kern="0" spc="-20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18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的矩形开口，或直径为281 </a:t>
            </a:r>
            <a:r>
              <a:rPr sz="1000" kern="0" spc="0" dirty="0">
                <a:solidFill>
                  <a:srgbClr val="000000">
                    <a:alpha val="100000"/>
                  </a:srgbClr>
                </a:solidFill>
                <a:latin typeface="Times New Roman"/>
                <a:ea typeface="Times New Roman"/>
                <a:cs typeface="Times New Roman"/>
              </a:rPr>
              <a:t>mm</a:t>
            </a:r>
            <a:r>
              <a:rPr sz="1000" kern="0" spc="12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的圆形开口，或斜边长为497</a:t>
            </a:r>
            <a:r>
              <a:rPr sz="1000" kern="0" spc="-21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mm</a:t>
            </a:r>
            <a:r>
              <a:rPr sz="1000" kern="0" spc="18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的等腰 </a:t>
            </a:r>
            <a:r>
              <a:rPr sz="1000" kern="0" spc="20" dirty="0">
                <a:solidFill>
                  <a:srgbClr val="000000">
                    <a:alpha val="100000"/>
                  </a:srgbClr>
                </a:solidFill>
                <a:latin typeface="SimSun"/>
                <a:ea typeface="SimSun"/>
                <a:cs typeface="SimSun"/>
              </a:rPr>
              <a:t>直角三角形开口。</a:t>
            </a:r>
            <a:endParaRPr lang="SimSun" altLang="SimSun" sz="1000" dirty="0"/>
          </a:p>
          <a:p>
            <a:pPr algn="l" rtl="0" eaLnBrk="0">
              <a:lnSpc>
                <a:spcPct val="132000"/>
              </a:lnSpc>
              <a:tabLst/>
            </a:pPr>
            <a:endParaRPr lang="Arial" altLang="Arial" sz="1000" dirty="0"/>
          </a:p>
          <a:p>
            <a:pPr marL="14604" algn="l" rtl="0" eaLnBrk="0">
              <a:lnSpc>
                <a:spcPct val="100000"/>
              </a:lnSpc>
              <a:spcBef>
                <a:spcPts val="310"/>
              </a:spcBef>
              <a:tabLst/>
            </a:pPr>
            <a:r>
              <a:rPr sz="1000" b="1" kern="0" spc="-30" dirty="0">
                <a:solidFill>
                  <a:srgbClr val="000000">
                    <a:alpha val="100000"/>
                  </a:srgbClr>
                </a:solidFill>
                <a:latin typeface="SimHei"/>
                <a:ea typeface="SimHei"/>
                <a:cs typeface="SimHei"/>
              </a:rPr>
              <a:t>4</a:t>
            </a:r>
            <a:r>
              <a:rPr sz="1000" kern="0" spc="49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分级、分类和标记</a:t>
            </a:r>
            <a:endParaRPr lang="SimHei" altLang="SimHei" sz="1000" dirty="0"/>
          </a:p>
          <a:p>
            <a:pPr algn="l" rtl="0" eaLnBrk="0">
              <a:lnSpc>
                <a:spcPct val="112000"/>
              </a:lnSpc>
              <a:tabLst/>
            </a:pPr>
            <a:endParaRPr lang="Arial" altLang="Arial" sz="1000" dirty="0"/>
          </a:p>
          <a:p>
            <a:pPr marL="14604" algn="l" rtl="0" eaLnBrk="0">
              <a:lnSpc>
                <a:spcPct val="100000"/>
              </a:lnSpc>
              <a:spcBef>
                <a:spcPts val="306"/>
              </a:spcBef>
              <a:tabLst/>
            </a:pPr>
            <a:r>
              <a:rPr sz="1000" b="1" kern="0" spc="10" dirty="0">
                <a:solidFill>
                  <a:srgbClr val="000000">
                    <a:alpha val="100000"/>
                  </a:srgbClr>
                </a:solidFill>
                <a:latin typeface="SimHei"/>
                <a:ea typeface="SimHei"/>
                <a:cs typeface="SimHei"/>
              </a:rPr>
              <a:t>4.1</a:t>
            </a:r>
            <a:r>
              <a:rPr sz="1000" kern="0" spc="29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分级</a:t>
            </a:r>
            <a:endParaRPr lang="SimHei" altLang="SimHei" sz="1000" dirty="0"/>
          </a:p>
          <a:p>
            <a:pPr marL="12700" indent="272415" algn="l" rtl="0" eaLnBrk="0">
              <a:lnSpc>
                <a:spcPct val="114000"/>
              </a:lnSpc>
              <a:spcBef>
                <a:spcPts val="1178"/>
              </a:spcBef>
              <a:tabLst/>
            </a:pPr>
            <a:r>
              <a:rPr sz="1000" kern="0" spc="60" dirty="0">
                <a:solidFill>
                  <a:srgbClr val="000000">
                    <a:alpha val="100000"/>
                  </a:srgbClr>
                </a:solidFill>
                <a:latin typeface="SimSun"/>
                <a:ea typeface="SimSun"/>
                <a:cs typeface="SimSun"/>
              </a:rPr>
              <a:t>防盗门按照抵抗破坏所使用的破坏工具以及破</a:t>
            </a:r>
            <a:r>
              <a:rPr sz="1000" kern="0" spc="50" dirty="0">
                <a:solidFill>
                  <a:srgbClr val="000000">
                    <a:alpha val="100000"/>
                  </a:srgbClr>
                </a:solidFill>
                <a:latin typeface="SimSun"/>
                <a:ea typeface="SimSun"/>
                <a:cs typeface="SimSun"/>
              </a:rPr>
              <a:t>坏所需的净工作时间分为5个防盗安全级别，详细</a:t>
            </a:r>
            <a:r>
              <a:rPr sz="1000" kern="0" spc="0" dirty="0">
                <a:solidFill>
                  <a:srgbClr val="000000">
                    <a:alpha val="100000"/>
                  </a:srgbClr>
                </a:solidFill>
                <a:latin typeface="SimSun"/>
                <a:ea typeface="SimSun"/>
                <a:cs typeface="SimSun"/>
              </a:rPr>
              <a:t> </a:t>
            </a:r>
            <a:r>
              <a:rPr sz="1000" kern="0" spc="60" dirty="0">
                <a:solidFill>
                  <a:srgbClr val="000000">
                    <a:alpha val="100000"/>
                  </a:srgbClr>
                </a:solidFill>
                <a:latin typeface="SimSun"/>
                <a:ea typeface="SimSun"/>
                <a:cs typeface="SimSun"/>
              </a:rPr>
              <a:t>内容应符合表1的规定。</a:t>
            </a:r>
            <a:endParaRPr lang="SimSun" altLang="SimSun" sz="1000" dirty="0"/>
          </a:p>
          <a:p>
            <a:pPr algn="l" rtl="0" eaLnBrk="0">
              <a:lnSpc>
                <a:spcPct val="108000"/>
              </a:lnSpc>
              <a:tabLst/>
            </a:pPr>
            <a:endParaRPr lang="Arial" altLang="Arial" sz="800" dirty="0"/>
          </a:p>
          <a:p>
            <a:pPr marL="2382520" algn="l" rtl="0" eaLnBrk="0">
              <a:lnSpc>
                <a:spcPct val="100000"/>
              </a:lnSpc>
              <a:spcBef>
                <a:spcPts val="1"/>
              </a:spcBef>
              <a:tabLst/>
            </a:pPr>
            <a:r>
              <a:rPr sz="1000" b="1" kern="0" spc="0" dirty="0">
                <a:solidFill>
                  <a:srgbClr val="000000">
                    <a:alpha val="100000"/>
                  </a:srgbClr>
                </a:solidFill>
                <a:latin typeface="SimHei"/>
                <a:ea typeface="SimHei"/>
                <a:cs typeface="SimHei"/>
              </a:rPr>
              <a:t>表</a:t>
            </a:r>
            <a:r>
              <a:rPr sz="1000" kern="0" spc="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1</a:t>
            </a:r>
            <a:r>
              <a:rPr sz="1000" kern="0" spc="500" dirty="0">
                <a:solidFill>
                  <a:srgbClr val="000000">
                    <a:alpha val="100000"/>
                  </a:srgbClr>
                </a:solidFill>
                <a:latin typeface="SimHei"/>
                <a:ea typeface="SimHei"/>
                <a:cs typeface="SimHei"/>
              </a:rPr>
              <a:t> </a:t>
            </a:r>
            <a:r>
              <a:rPr sz="1000" b="1" kern="0" spc="0" dirty="0">
                <a:solidFill>
                  <a:srgbClr val="000000">
                    <a:alpha val="100000"/>
                  </a:srgbClr>
                </a:solidFill>
                <a:latin typeface="SimHei"/>
                <a:ea typeface="SimHei"/>
                <a:cs typeface="SimHei"/>
              </a:rPr>
              <a:t>防盗安全级别</a:t>
            </a:r>
            <a:endParaRPr lang="SimHei" altLang="SimHei" sz="1000" dirty="0"/>
          </a:p>
        </p:txBody>
      </p:sp>
      <p:sp>
        <p:nvSpPr>
          <p:cNvPr id="54" name="textbox 54"/>
          <p:cNvSpPr/>
          <p:nvPr/>
        </p:nvSpPr>
        <p:spPr>
          <a:xfrm>
            <a:off x="869974" y="6568369"/>
            <a:ext cx="5876925" cy="3239135"/>
          </a:xfrm>
          <a:prstGeom prst="rect">
            <a:avLst/>
          </a:prstGeom>
        </p:spPr>
        <p:txBody>
          <a:bodyPr vert="horz" wrap="square" lIns="0" tIns="0" rIns="0" bIns="0"/>
          <a:lstStyle/>
          <a:p>
            <a:pPr algn="l" rtl="0" eaLnBrk="0">
              <a:lnSpc>
                <a:spcPct val="80396"/>
              </a:lnSpc>
              <a:tabLst/>
            </a:pPr>
            <a:endParaRPr lang="Arial" altLang="Arial" sz="100" dirty="0"/>
          </a:p>
          <a:p>
            <a:pPr marL="13970" algn="l" rtl="0" eaLnBrk="0">
              <a:lnSpc>
                <a:spcPct val="100000"/>
              </a:lnSpc>
              <a:tabLst/>
            </a:pPr>
            <a:r>
              <a:rPr sz="1000" b="1" kern="0" spc="-10" dirty="0">
                <a:solidFill>
                  <a:srgbClr val="000000">
                    <a:alpha val="100000"/>
                  </a:srgbClr>
                </a:solidFill>
                <a:latin typeface="SimHei"/>
                <a:ea typeface="SimHei"/>
                <a:cs typeface="SimHei"/>
              </a:rPr>
              <a:t>4.2</a:t>
            </a:r>
            <a:r>
              <a:rPr sz="1000" kern="0" spc="8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分类与代号</a:t>
            </a:r>
            <a:endParaRPr lang="SimHei" altLang="SimHei" sz="1000" dirty="0"/>
          </a:p>
          <a:p>
            <a:pPr marL="13970" algn="l" rtl="0" eaLnBrk="0">
              <a:lnSpc>
                <a:spcPct val="99000"/>
              </a:lnSpc>
              <a:spcBef>
                <a:spcPts val="1276"/>
              </a:spcBef>
              <a:tabLst/>
            </a:pPr>
            <a:r>
              <a:rPr sz="1000" b="1" kern="0" spc="-60" dirty="0">
                <a:solidFill>
                  <a:srgbClr val="000000">
                    <a:alpha val="100000"/>
                  </a:srgbClr>
                </a:solidFill>
                <a:latin typeface="SimSun"/>
                <a:ea typeface="SimSun"/>
                <a:cs typeface="SimSun"/>
              </a:rPr>
              <a:t>4.2.1</a:t>
            </a:r>
            <a:r>
              <a:rPr sz="1000" kern="0" spc="60" dirty="0">
                <a:solidFill>
                  <a:srgbClr val="000000">
                    <a:alpha val="100000"/>
                  </a:srgbClr>
                </a:solidFill>
                <a:latin typeface="SimSun"/>
                <a:ea typeface="SimSun"/>
                <a:cs typeface="SimSun"/>
              </a:rPr>
              <a:t>  </a:t>
            </a:r>
            <a:r>
              <a:rPr sz="1000" kern="0" spc="-60" dirty="0">
                <a:solidFill>
                  <a:srgbClr val="000000">
                    <a:alpha val="100000"/>
                  </a:srgbClr>
                </a:solidFill>
                <a:latin typeface="SimSun"/>
                <a:ea typeface="SimSun"/>
                <a:cs typeface="SimSun"/>
              </a:rPr>
              <a:t>按门扇构造分为</a:t>
            </a:r>
            <a:r>
              <a:rPr sz="1000" kern="0" spc="-70" dirty="0">
                <a:solidFill>
                  <a:srgbClr val="000000">
                    <a:alpha val="100000"/>
                  </a:srgbClr>
                </a:solidFill>
                <a:latin typeface="SimSun"/>
                <a:ea typeface="SimSun"/>
                <a:cs typeface="SimSun"/>
              </a:rPr>
              <a:t>：</a:t>
            </a:r>
            <a:endParaRPr lang="SimSun" altLang="SimSun" sz="1000" dirty="0"/>
          </a:p>
          <a:p>
            <a:pPr marL="285115" algn="l" rtl="0" eaLnBrk="0">
              <a:lnSpc>
                <a:spcPct val="94000"/>
              </a:lnSpc>
              <a:spcBef>
                <a:spcPts val="143"/>
              </a:spcBef>
              <a:tabLst/>
            </a:pPr>
            <a:r>
              <a:rPr sz="1000" kern="0" spc="-10" dirty="0">
                <a:solidFill>
                  <a:srgbClr val="000000">
                    <a:alpha val="100000"/>
                  </a:srgbClr>
                </a:solidFill>
                <a:latin typeface="Times New Roman"/>
                <a:ea typeface="Times New Roman"/>
                <a:cs typeface="Times New Roman"/>
              </a:rPr>
              <a:t>a)</a:t>
            </a:r>
            <a:r>
              <a:rPr sz="1000" kern="0" spc="4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单扇平开，代号为</a:t>
            </a:r>
            <a:r>
              <a:rPr sz="1000" kern="0" spc="-22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D;</a:t>
            </a:r>
            <a:endParaRPr lang="Times New Roman" altLang="Times New Roman" sz="1000" dirty="0"/>
          </a:p>
          <a:p>
            <a:pPr marL="285115" algn="l" rtl="0" eaLnBrk="0">
              <a:lnSpc>
                <a:spcPts val="1599"/>
              </a:lnSpc>
              <a:tabLst/>
            </a:pPr>
            <a:r>
              <a:rPr sz="1000" kern="0" spc="0" dirty="0">
                <a:solidFill>
                  <a:srgbClr val="000000">
                    <a:alpha val="100000"/>
                  </a:srgbClr>
                </a:solidFill>
                <a:latin typeface="Times New Roman"/>
                <a:ea typeface="Times New Roman"/>
                <a:cs typeface="Times New Roman"/>
              </a:rPr>
              <a:t>b)    </a:t>
            </a:r>
            <a:r>
              <a:rPr sz="1000" kern="0" spc="0" dirty="0">
                <a:solidFill>
                  <a:srgbClr val="000000">
                    <a:alpha val="100000"/>
                  </a:srgbClr>
                </a:solidFill>
                <a:latin typeface="SimSun"/>
                <a:ea typeface="SimSun"/>
                <a:cs typeface="SimSun"/>
              </a:rPr>
              <a:t>双扇对开，代号为</a:t>
            </a:r>
            <a:r>
              <a:rPr sz="1000" kern="0" spc="0" dirty="0">
                <a:solidFill>
                  <a:srgbClr val="000000">
                    <a:alpha val="100000"/>
                  </a:srgbClr>
                </a:solidFill>
                <a:latin typeface="Times New Roman"/>
                <a:ea typeface="Times New Roman"/>
                <a:cs typeface="Times New Roman"/>
              </a:rPr>
              <a:t>S;</a:t>
            </a:r>
            <a:endParaRPr lang="Times New Roman" altLang="Times New Roman" sz="1000" dirty="0"/>
          </a:p>
          <a:p>
            <a:pPr marL="285115" algn="l" rtl="0" eaLnBrk="0">
              <a:lnSpc>
                <a:spcPts val="1500"/>
              </a:lnSpc>
              <a:tabLst/>
            </a:pPr>
            <a:r>
              <a:rPr sz="1000" kern="0" spc="-20" dirty="0">
                <a:solidFill>
                  <a:srgbClr val="000000">
                    <a:alpha val="100000"/>
                  </a:srgbClr>
                </a:solidFill>
                <a:latin typeface="Times New Roman"/>
                <a:ea typeface="Times New Roman"/>
                <a:cs typeface="Times New Roman"/>
              </a:rPr>
              <a:t>c)     </a:t>
            </a:r>
            <a:r>
              <a:rPr sz="1000" kern="0" spc="-20" dirty="0">
                <a:solidFill>
                  <a:srgbClr val="000000">
                    <a:alpha val="100000"/>
                  </a:srgbClr>
                </a:solidFill>
                <a:latin typeface="SimSun"/>
                <a:ea typeface="SimSun"/>
                <a:cs typeface="SimSun"/>
              </a:rPr>
              <a:t>其他，代号为</a:t>
            </a:r>
            <a:r>
              <a:rPr sz="1000" kern="0" spc="-210" dirty="0">
                <a:solidFill>
                  <a:srgbClr val="000000">
                    <a:alpha val="100000"/>
                  </a:srgbClr>
                </a:solidFill>
                <a:latin typeface="SimSun"/>
                <a:ea typeface="SimSun"/>
                <a:cs typeface="SimSun"/>
              </a:rPr>
              <a:t> </a:t>
            </a:r>
            <a:r>
              <a:rPr sz="1000" kern="0" spc="-20" dirty="0">
                <a:solidFill>
                  <a:srgbClr val="000000">
                    <a:alpha val="100000"/>
                  </a:srgbClr>
                </a:solidFill>
                <a:latin typeface="Times New Roman"/>
                <a:ea typeface="Times New Roman"/>
                <a:cs typeface="Times New Roman"/>
              </a:rPr>
              <a:t>Q</a:t>
            </a:r>
            <a:r>
              <a:rPr sz="1000" kern="0" spc="-20" dirty="0">
                <a:solidFill>
                  <a:srgbClr val="000000">
                    <a:alpha val="100000"/>
                  </a:srgbClr>
                </a:solidFill>
                <a:latin typeface="SimSun"/>
                <a:ea typeface="SimSun"/>
                <a:cs typeface="SimSun"/>
              </a:rPr>
              <a:t>。</a:t>
            </a:r>
            <a:endParaRPr lang="SimSun" altLang="SimSun" sz="1000" dirty="0"/>
          </a:p>
          <a:p>
            <a:pPr marL="12700" algn="l" rtl="0" eaLnBrk="0">
              <a:lnSpc>
                <a:spcPct val="87000"/>
              </a:lnSpc>
              <a:spcBef>
                <a:spcPts val="544"/>
              </a:spcBef>
              <a:tabLst/>
            </a:pPr>
            <a:r>
              <a:rPr sz="1000" kern="0" spc="-40" dirty="0">
                <a:solidFill>
                  <a:srgbClr val="000000">
                    <a:alpha val="100000"/>
                  </a:srgbClr>
                </a:solidFill>
                <a:latin typeface="SimSun"/>
                <a:ea typeface="SimSun"/>
                <a:cs typeface="SimSun"/>
              </a:rPr>
              <a:t>4.2.2  按门扇材质分为：</a:t>
            </a:r>
            <a:endParaRPr lang="SimSun" altLang="SimSun" sz="1000" dirty="0"/>
          </a:p>
          <a:p>
            <a:pPr marL="285115" algn="l" rtl="0" eaLnBrk="0">
              <a:lnSpc>
                <a:spcPts val="1511"/>
              </a:lnSpc>
              <a:tabLst/>
            </a:pPr>
            <a:r>
              <a:rPr sz="1000" kern="0" spc="-10" dirty="0">
                <a:solidFill>
                  <a:srgbClr val="000000">
                    <a:alpha val="100000"/>
                  </a:srgbClr>
                </a:solidFill>
                <a:latin typeface="Times New Roman"/>
                <a:ea typeface="Times New Roman"/>
                <a:cs typeface="Times New Roman"/>
              </a:rPr>
              <a:t>a)</a:t>
            </a:r>
            <a:r>
              <a:rPr sz="1000" kern="0" spc="7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钢质，代号为</a:t>
            </a:r>
            <a:r>
              <a:rPr sz="1000" kern="0" spc="-10" dirty="0">
                <a:solidFill>
                  <a:srgbClr val="000000">
                    <a:alpha val="100000"/>
                  </a:srgbClr>
                </a:solidFill>
                <a:latin typeface="Times New Roman"/>
                <a:ea typeface="Times New Roman"/>
                <a:cs typeface="Times New Roman"/>
              </a:rPr>
              <a:t>GZ;</a:t>
            </a:r>
            <a:endParaRPr lang="Times New Roman" altLang="Times New Roman" sz="1000" dirty="0"/>
          </a:p>
          <a:p>
            <a:pPr marL="285115" algn="l" rtl="0" eaLnBrk="0">
              <a:lnSpc>
                <a:spcPct val="94000"/>
              </a:lnSpc>
              <a:spcBef>
                <a:spcPts val="422"/>
              </a:spcBef>
              <a:tabLst/>
            </a:pPr>
            <a:r>
              <a:rPr sz="1000" kern="0" spc="20" dirty="0">
                <a:solidFill>
                  <a:srgbClr val="000000">
                    <a:alpha val="100000"/>
                  </a:srgbClr>
                </a:solidFill>
                <a:latin typeface="Times New Roman"/>
                <a:ea typeface="Times New Roman"/>
                <a:cs typeface="Times New Roman"/>
              </a:rPr>
              <a:t>b)    </a:t>
            </a:r>
            <a:r>
              <a:rPr sz="1000" kern="0" spc="20" dirty="0">
                <a:solidFill>
                  <a:srgbClr val="000000">
                    <a:alpha val="100000"/>
                  </a:srgbClr>
                </a:solidFill>
                <a:latin typeface="SimSun"/>
                <a:ea typeface="SimSun"/>
                <a:cs typeface="SimSun"/>
              </a:rPr>
              <a:t>钢木质</a:t>
            </a:r>
            <a:r>
              <a:rPr sz="1000" kern="0" spc="10" dirty="0">
                <a:solidFill>
                  <a:srgbClr val="000000">
                    <a:alpha val="100000"/>
                  </a:srgbClr>
                </a:solidFill>
                <a:latin typeface="SimSun"/>
                <a:ea typeface="SimSun"/>
                <a:cs typeface="SimSun"/>
              </a:rPr>
              <a:t>复合，代号为</a:t>
            </a:r>
            <a:r>
              <a:rPr sz="1000" kern="0" spc="0" dirty="0">
                <a:solidFill>
                  <a:srgbClr val="000000">
                    <a:alpha val="100000"/>
                  </a:srgbClr>
                </a:solidFill>
                <a:latin typeface="Times New Roman"/>
                <a:ea typeface="Times New Roman"/>
                <a:cs typeface="Times New Roman"/>
              </a:rPr>
              <a:t>GM</a:t>
            </a:r>
            <a:r>
              <a:rPr sz="1000" kern="0" spc="10" dirty="0">
                <a:solidFill>
                  <a:srgbClr val="000000">
                    <a:alpha val="100000"/>
                  </a:srgbClr>
                </a:solidFill>
                <a:latin typeface="Times New Roman"/>
                <a:ea typeface="Times New Roman"/>
                <a:cs typeface="Times New Roman"/>
              </a:rPr>
              <a:t>;</a:t>
            </a:r>
            <a:endParaRPr lang="Times New Roman" altLang="Times New Roman" sz="1000" dirty="0"/>
          </a:p>
          <a:p>
            <a:pPr marL="285115" algn="l" rtl="0" eaLnBrk="0">
              <a:lnSpc>
                <a:spcPts val="1600"/>
              </a:lnSpc>
              <a:tabLst/>
            </a:pPr>
            <a:r>
              <a:rPr sz="1000" kern="0" spc="0" dirty="0">
                <a:solidFill>
                  <a:srgbClr val="000000">
                    <a:alpha val="100000"/>
                  </a:srgbClr>
                </a:solidFill>
                <a:latin typeface="Times New Roman"/>
                <a:ea typeface="Times New Roman"/>
                <a:cs typeface="Times New Roman"/>
              </a:rPr>
              <a:t>c)</a:t>
            </a:r>
            <a:r>
              <a:rPr sz="1000" kern="0" spc="5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SimSun"/>
                <a:ea typeface="SimSun"/>
                <a:cs typeface="SimSun"/>
              </a:rPr>
              <a:t>其他，代号为</a:t>
            </a:r>
            <a:r>
              <a:rPr sz="1000" kern="0" spc="0" dirty="0">
                <a:solidFill>
                  <a:srgbClr val="000000">
                    <a:alpha val="100000"/>
                  </a:srgbClr>
                </a:solidFill>
                <a:latin typeface="Times New Roman"/>
                <a:ea typeface="Times New Roman"/>
                <a:cs typeface="Times New Roman"/>
              </a:rPr>
              <a:t>QT</a:t>
            </a:r>
            <a:r>
              <a:rPr sz="1000" kern="0" spc="0" dirty="0">
                <a:solidFill>
                  <a:srgbClr val="000000">
                    <a:alpha val="100000"/>
                  </a:srgbClr>
                </a:solidFill>
                <a:latin typeface="SimSun"/>
                <a:ea typeface="SimSun"/>
                <a:cs typeface="SimSun"/>
              </a:rPr>
              <a:t>。</a:t>
            </a:r>
            <a:endParaRPr lang="SimSun" altLang="SimSun" sz="1000" dirty="0"/>
          </a:p>
          <a:p>
            <a:pPr marL="12700" algn="l" rtl="0" eaLnBrk="0">
              <a:lnSpc>
                <a:spcPct val="99000"/>
              </a:lnSpc>
              <a:spcBef>
                <a:spcPts val="491"/>
              </a:spcBef>
              <a:tabLst/>
            </a:pPr>
            <a:r>
              <a:rPr sz="1000" b="1" kern="0" spc="0" dirty="0">
                <a:solidFill>
                  <a:srgbClr val="000000">
                    <a:alpha val="100000"/>
                  </a:srgbClr>
                </a:solidFill>
                <a:latin typeface="Times New Roman"/>
                <a:ea typeface="Times New Roman"/>
                <a:cs typeface="Times New Roman"/>
              </a:rPr>
              <a:t>4.2.3    </a:t>
            </a:r>
            <a:r>
              <a:rPr sz="1000" kern="0" spc="0" dirty="0">
                <a:solidFill>
                  <a:srgbClr val="000000">
                    <a:alpha val="100000"/>
                  </a:srgbClr>
                </a:solidFill>
                <a:latin typeface="SimSun"/>
                <a:ea typeface="SimSun"/>
                <a:cs typeface="SimSun"/>
              </a:rPr>
              <a:t>按门扇开启</a:t>
            </a:r>
            <a:r>
              <a:rPr sz="1000" kern="0" spc="-10" dirty="0">
                <a:solidFill>
                  <a:srgbClr val="000000">
                    <a:alpha val="100000"/>
                  </a:srgbClr>
                </a:solidFill>
                <a:latin typeface="SimSun"/>
                <a:ea typeface="SimSun"/>
                <a:cs typeface="SimSun"/>
              </a:rPr>
              <a:t>方向分为：</a:t>
            </a:r>
            <a:endParaRPr lang="SimSun" altLang="SimSun" sz="1000" dirty="0"/>
          </a:p>
          <a:p>
            <a:pPr marL="285115" algn="l" rtl="0" eaLnBrk="0">
              <a:lnSpc>
                <a:spcPct val="94000"/>
              </a:lnSpc>
              <a:spcBef>
                <a:spcPts val="293"/>
              </a:spcBef>
              <a:tabLst/>
            </a:pPr>
            <a:r>
              <a:rPr sz="1000" kern="0" spc="10" dirty="0">
                <a:solidFill>
                  <a:srgbClr val="000000">
                    <a:alpha val="100000"/>
                  </a:srgbClr>
                </a:solidFill>
                <a:latin typeface="Times New Roman"/>
                <a:ea typeface="Times New Roman"/>
                <a:cs typeface="Times New Roman"/>
              </a:rPr>
              <a:t>a)</a:t>
            </a:r>
            <a:r>
              <a:rPr sz="1000" kern="0" spc="7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外开，向室外方向开启为</a:t>
            </a:r>
            <a:r>
              <a:rPr sz="1000" kern="0" spc="10" dirty="0">
                <a:solidFill>
                  <a:srgbClr val="000000">
                    <a:alpha val="100000"/>
                  </a:srgbClr>
                </a:solidFill>
                <a:latin typeface="Times New Roman"/>
                <a:ea typeface="Times New Roman"/>
                <a:cs typeface="Times New Roman"/>
              </a:rPr>
              <a:t>W;</a:t>
            </a:r>
            <a:endParaRPr lang="Times New Roman" altLang="Times New Roman" sz="1000" dirty="0"/>
          </a:p>
          <a:p>
            <a:pPr marL="285115" algn="l" rtl="0" eaLnBrk="0">
              <a:lnSpc>
                <a:spcPts val="1500"/>
              </a:lnSpc>
              <a:tabLst/>
            </a:pPr>
            <a:r>
              <a:rPr sz="1000" kern="0" spc="20" dirty="0">
                <a:solidFill>
                  <a:srgbClr val="000000">
                    <a:alpha val="100000"/>
                  </a:srgbClr>
                </a:solidFill>
                <a:latin typeface="Times New Roman"/>
                <a:ea typeface="Times New Roman"/>
                <a:cs typeface="Times New Roman"/>
              </a:rPr>
              <a:t>b)    </a:t>
            </a:r>
            <a:r>
              <a:rPr sz="1000" kern="0" spc="20" dirty="0">
                <a:solidFill>
                  <a:srgbClr val="000000">
                    <a:alpha val="100000"/>
                  </a:srgbClr>
                </a:solidFill>
                <a:latin typeface="SimSun"/>
                <a:ea typeface="SimSun"/>
                <a:cs typeface="SimSun"/>
              </a:rPr>
              <a:t>内开，向室内方向开启</a:t>
            </a:r>
            <a:r>
              <a:rPr sz="1000" kern="0" spc="10" dirty="0">
                <a:solidFill>
                  <a:srgbClr val="000000">
                    <a:alpha val="100000"/>
                  </a:srgbClr>
                </a:solidFill>
                <a:latin typeface="SimSun"/>
                <a:ea typeface="SimSun"/>
                <a:cs typeface="SimSun"/>
              </a:rPr>
              <a:t>为</a:t>
            </a:r>
            <a:r>
              <a:rPr sz="1000" kern="0" spc="10" dirty="0">
                <a:solidFill>
                  <a:srgbClr val="000000">
                    <a:alpha val="100000"/>
                  </a:srgbClr>
                </a:solidFill>
                <a:latin typeface="Times New Roman"/>
                <a:ea typeface="Times New Roman"/>
                <a:cs typeface="Times New Roman"/>
              </a:rPr>
              <a:t>N;</a:t>
            </a:r>
            <a:endParaRPr lang="Times New Roman" altLang="Times New Roman" sz="1000" dirty="0"/>
          </a:p>
          <a:p>
            <a:pPr marL="285115" algn="l" rtl="0" eaLnBrk="0">
              <a:lnSpc>
                <a:spcPts val="1595"/>
              </a:lnSpc>
              <a:tabLst/>
            </a:pPr>
            <a:r>
              <a:rPr sz="1000" kern="0" spc="-20" dirty="0">
                <a:solidFill>
                  <a:srgbClr val="000000">
                    <a:alpha val="100000"/>
                  </a:srgbClr>
                </a:solidFill>
                <a:latin typeface="SimSun"/>
                <a:ea typeface="SimSun"/>
                <a:cs typeface="SimSun"/>
              </a:rPr>
              <a:t>c)</a:t>
            </a:r>
            <a:r>
              <a:rPr sz="1000" kern="0" spc="46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其他为</a:t>
            </a:r>
            <a:r>
              <a:rPr sz="1000" kern="0" spc="-200" dirty="0">
                <a:solidFill>
                  <a:srgbClr val="000000">
                    <a:alpha val="100000"/>
                  </a:srgbClr>
                </a:solidFill>
                <a:latin typeface="SimSun"/>
                <a:ea typeface="SimSun"/>
                <a:cs typeface="SimSun"/>
              </a:rPr>
              <a:t> </a:t>
            </a:r>
            <a:r>
              <a:rPr sz="1000" kern="0" spc="-20" dirty="0">
                <a:solidFill>
                  <a:srgbClr val="000000">
                    <a:alpha val="100000"/>
                  </a:srgbClr>
                </a:solidFill>
                <a:latin typeface="SimSun"/>
                <a:ea typeface="SimSun"/>
                <a:cs typeface="SimSun"/>
              </a:rPr>
              <a:t>T。</a:t>
            </a:r>
            <a:endParaRPr lang="SimSun" altLang="SimSun" sz="1000" dirty="0"/>
          </a:p>
          <a:p>
            <a:pPr marL="13970" algn="l" rtl="0" eaLnBrk="0">
              <a:lnSpc>
                <a:spcPts val="1215"/>
              </a:lnSpc>
              <a:spcBef>
                <a:spcPts val="1244"/>
              </a:spcBef>
              <a:tabLst/>
            </a:pPr>
            <a:r>
              <a:rPr sz="1000" b="1" kern="0" spc="-30" dirty="0">
                <a:solidFill>
                  <a:srgbClr val="000000">
                    <a:alpha val="100000"/>
                  </a:srgbClr>
                </a:solidFill>
                <a:latin typeface="SimHei"/>
                <a:ea typeface="SimHei"/>
                <a:cs typeface="SimHei"/>
              </a:rPr>
              <a:t>4.3</a:t>
            </a:r>
            <a:r>
              <a:rPr sz="1000" kern="0" spc="2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标记</a:t>
            </a:r>
            <a:endParaRPr lang="SimHei" altLang="SimHei" sz="1000" dirty="0"/>
          </a:p>
          <a:p>
            <a:pPr algn="l" rtl="0" eaLnBrk="0">
              <a:lnSpc>
                <a:spcPct val="109000"/>
              </a:lnSpc>
              <a:tabLst/>
            </a:pPr>
            <a:endParaRPr lang="Arial" altLang="Arial" sz="900" dirty="0"/>
          </a:p>
          <a:p>
            <a:pPr algn="r" rtl="0" eaLnBrk="0">
              <a:lnSpc>
                <a:spcPct val="99000"/>
              </a:lnSpc>
              <a:spcBef>
                <a:spcPts val="2"/>
              </a:spcBef>
              <a:tabLst/>
            </a:pPr>
            <a:r>
              <a:rPr sz="1000" kern="0" spc="30" dirty="0">
                <a:solidFill>
                  <a:srgbClr val="000000">
                    <a:alpha val="100000"/>
                  </a:srgbClr>
                </a:solidFill>
                <a:latin typeface="SimSun"/>
                <a:ea typeface="SimSun"/>
                <a:cs typeface="SimSun"/>
              </a:rPr>
              <a:t>防盗门标记由防盗门代号(用</a:t>
            </a:r>
            <a:r>
              <a:rPr sz="1000" kern="0" spc="0" dirty="0">
                <a:solidFill>
                  <a:srgbClr val="000000">
                    <a:alpha val="100000"/>
                  </a:srgbClr>
                </a:solidFill>
                <a:latin typeface="Times New Roman"/>
                <a:ea typeface="Times New Roman"/>
                <a:cs typeface="Times New Roman"/>
              </a:rPr>
              <a:t>FAM</a:t>
            </a:r>
            <a:r>
              <a:rPr sz="1000" kern="0" spc="25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表示)、防盗安全级别、门扇构造代号、门扇材质代号及企业自</a:t>
            </a:r>
            <a:endParaRPr lang="SimSun" altLang="SimSun" sz="1000" dirty="0"/>
          </a:p>
        </p:txBody>
      </p:sp>
      <p:graphicFrame>
        <p:nvGraphicFramePr>
          <p:cNvPr id="56" name="table 56"/>
          <p:cNvGraphicFramePr>
            <a:graphicFrameLocks noGrp="1"/>
          </p:cNvGraphicFramePr>
          <p:nvPr/>
        </p:nvGraphicFramePr>
        <p:xfrm>
          <a:off x="885846" y="4454475"/>
          <a:ext cx="5861050" cy="1866900"/>
        </p:xfrm>
        <a:graphic>
          <a:graphicData uri="http://schemas.openxmlformats.org/drawingml/2006/table">
            <a:tbl>
              <a:tblPr/>
              <a:tblGrid>
                <a:gridCol w="1038225"/>
                <a:gridCol w="800100"/>
                <a:gridCol w="800100"/>
                <a:gridCol w="800100"/>
                <a:gridCol w="1149350"/>
                <a:gridCol w="1273175"/>
              </a:tblGrid>
              <a:tr h="231775">
                <a:tc>
                  <a:txBody>
                    <a:bodyPr/>
                    <a:lstStyle/>
                    <a:p>
                      <a:pPr algn="l" rtl="0" eaLnBrk="0">
                        <a:lnSpc>
                          <a:spcPct val="107000"/>
                        </a:lnSpc>
                        <a:tabLst/>
                      </a:pPr>
                      <a:endParaRPr lang="Arial" altLang="Arial" sz="400" dirty="0"/>
                    </a:p>
                    <a:p>
                      <a:pPr marL="174625" algn="l" rtl="0" eaLnBrk="0">
                        <a:lnSpc>
                          <a:spcPct val="95000"/>
                        </a:lnSpc>
                        <a:spcBef>
                          <a:spcPts val="3"/>
                        </a:spcBef>
                        <a:tabLst/>
                      </a:pPr>
                      <a:r>
                        <a:rPr sz="900" kern="0" spc="10" dirty="0">
                          <a:solidFill>
                            <a:srgbClr val="000000">
                              <a:alpha val="100000"/>
                            </a:srgbClr>
                          </a:solidFill>
                          <a:latin typeface="SimSun"/>
                          <a:ea typeface="SimSun"/>
                          <a:cs typeface="SimSun"/>
                        </a:rPr>
                        <a:t>防盗安全级别</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600" dirty="0"/>
                    </a:p>
                    <a:p>
                      <a:pPr marL="367665" algn="l" rtl="0" eaLnBrk="0">
                        <a:lnSpc>
                          <a:spcPct val="79000"/>
                        </a:lnSpc>
                        <a:spcBef>
                          <a:spcPts val="4"/>
                        </a:spcBef>
                        <a:tabLst/>
                      </a:pPr>
                      <a:r>
                        <a:rPr sz="900" kern="0" spc="-10" dirty="0">
                          <a:solidFill>
                            <a:srgbClr val="000000">
                              <a:alpha val="100000"/>
                            </a:srgbClr>
                          </a:solidFill>
                          <a:latin typeface="SimSun"/>
                          <a:ea typeface="SimSun"/>
                          <a:cs typeface="SimSun"/>
                        </a:rPr>
                        <a:t>1</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367665" algn="l" rtl="0" eaLnBrk="0">
                        <a:lnSpc>
                          <a:spcPct val="78000"/>
                        </a:lnSpc>
                        <a:tabLst/>
                      </a:pPr>
                      <a:r>
                        <a:rPr sz="900" kern="0" spc="-10" dirty="0">
                          <a:solidFill>
                            <a:srgbClr val="000000">
                              <a:alpha val="100000"/>
                            </a:srgbClr>
                          </a:solidFill>
                          <a:latin typeface="SimSun"/>
                          <a:ea typeface="SimSun"/>
                          <a:cs typeface="SimSun"/>
                        </a:rPr>
                        <a:t>2</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368300" algn="l" rtl="0" eaLnBrk="0">
                        <a:lnSpc>
                          <a:spcPct val="78000"/>
                        </a:lnSpc>
                        <a:tabLst/>
                      </a:pPr>
                      <a:r>
                        <a:rPr sz="900" kern="0" spc="-10" dirty="0">
                          <a:solidFill>
                            <a:srgbClr val="000000">
                              <a:alpha val="100000"/>
                            </a:srgbClr>
                          </a:solidFill>
                          <a:latin typeface="SimSun"/>
                          <a:ea typeface="SimSun"/>
                          <a:cs typeface="SimSun"/>
                        </a:rPr>
                        <a:t>3</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545465" algn="l" rtl="0" eaLnBrk="0">
                        <a:lnSpc>
                          <a:spcPct val="78000"/>
                        </a:lnSpc>
                        <a:tabLst/>
                      </a:pPr>
                      <a:r>
                        <a:rPr sz="900" kern="0" spc="-10" dirty="0">
                          <a:solidFill>
                            <a:srgbClr val="000000">
                              <a:alpha val="100000"/>
                            </a:srgbClr>
                          </a:solidFill>
                          <a:latin typeface="SimSun"/>
                          <a:ea typeface="SimSun"/>
                          <a:cs typeface="SimSun"/>
                        </a:rPr>
                        <a:t>4</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600" dirty="0"/>
                    </a:p>
                    <a:p>
                      <a:pPr marL="602615" algn="l" rtl="0" eaLnBrk="0">
                        <a:lnSpc>
                          <a:spcPct val="78000"/>
                        </a:lnSpc>
                        <a:tabLst/>
                      </a:pPr>
                      <a:r>
                        <a:rPr sz="900" kern="0" spc="-10" dirty="0">
                          <a:solidFill>
                            <a:srgbClr val="000000">
                              <a:alpha val="100000"/>
                            </a:srgbClr>
                          </a:solidFill>
                          <a:latin typeface="SimSun"/>
                          <a:ea typeface="SimSun"/>
                          <a:cs typeface="SimSun"/>
                        </a:rPr>
                        <a:t>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rtl="0" eaLnBrk="0">
                        <a:lnSpc>
                          <a:spcPct val="102000"/>
                        </a:lnSpc>
                        <a:tabLst/>
                      </a:pPr>
                      <a:endParaRPr lang="Arial" altLang="Arial" sz="400" dirty="0"/>
                    </a:p>
                    <a:p>
                      <a:pPr marL="116839" algn="l" rtl="0" eaLnBrk="0">
                        <a:lnSpc>
                          <a:spcPct val="95000"/>
                        </a:lnSpc>
                        <a:spcBef>
                          <a:spcPts val="2"/>
                        </a:spcBef>
                        <a:tabLst/>
                      </a:pPr>
                      <a:r>
                        <a:rPr sz="900" kern="0" spc="-10" dirty="0">
                          <a:solidFill>
                            <a:srgbClr val="000000">
                              <a:alpha val="100000"/>
                            </a:srgbClr>
                          </a:solidFill>
                          <a:latin typeface="SimSun"/>
                          <a:ea typeface="SimSun"/>
                          <a:cs typeface="SimSun"/>
                        </a:rPr>
                        <a:t>净工作时间/min</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310515" algn="l" rtl="0" eaLnBrk="0">
                        <a:lnSpc>
                          <a:spcPts val="1111"/>
                        </a:lnSpc>
                        <a:spcBef>
                          <a:spcPts val="4"/>
                        </a:spcBef>
                        <a:tabLst/>
                      </a:pPr>
                      <a:r>
                        <a:rPr sz="900" kern="0" spc="-50" dirty="0">
                          <a:solidFill>
                            <a:srgbClr val="000000">
                              <a:alpha val="100000"/>
                            </a:srgbClr>
                          </a:solidFill>
                          <a:latin typeface="SimSun"/>
                          <a:ea typeface="SimSun"/>
                          <a:cs typeface="SimSun"/>
                        </a:rPr>
                        <a:t>≥6</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285115" algn="l" rtl="0" eaLnBrk="0">
                        <a:lnSpc>
                          <a:spcPts val="1111"/>
                        </a:lnSpc>
                        <a:spcBef>
                          <a:spcPts val="4"/>
                        </a:spcBef>
                        <a:tabLst/>
                      </a:pPr>
                      <a:r>
                        <a:rPr sz="900" kern="0" spc="-40" dirty="0">
                          <a:solidFill>
                            <a:srgbClr val="000000">
                              <a:alpha val="100000"/>
                            </a:srgbClr>
                          </a:solidFill>
                          <a:latin typeface="SimSun"/>
                          <a:ea typeface="SimSun"/>
                          <a:cs typeface="SimSun"/>
                        </a:rPr>
                        <a:t>≥10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285115" algn="l" rtl="0" eaLnBrk="0">
                        <a:lnSpc>
                          <a:spcPts val="1111"/>
                        </a:lnSpc>
                        <a:spcBef>
                          <a:spcPts val="4"/>
                        </a:spcBef>
                        <a:tabLst/>
                      </a:pPr>
                      <a:r>
                        <a:rPr sz="900" kern="0" spc="-40" dirty="0">
                          <a:solidFill>
                            <a:srgbClr val="000000">
                              <a:alpha val="100000"/>
                            </a:srgbClr>
                          </a:solidFill>
                          <a:latin typeface="SimSun"/>
                          <a:ea typeface="SimSun"/>
                          <a:cs typeface="SimSun"/>
                        </a:rPr>
                        <a:t>≥15</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456565" algn="l" rtl="0" eaLnBrk="0">
                        <a:lnSpc>
                          <a:spcPts val="1111"/>
                        </a:lnSpc>
                        <a:spcBef>
                          <a:spcPts val="4"/>
                        </a:spcBef>
                        <a:tabLst/>
                      </a:pPr>
                      <a:r>
                        <a:rPr sz="900" kern="0" spc="-40" dirty="0">
                          <a:solidFill>
                            <a:srgbClr val="000000">
                              <a:alpha val="100000"/>
                            </a:srgbClr>
                          </a:solidFill>
                          <a:latin typeface="SimSun"/>
                          <a:ea typeface="SimSun"/>
                          <a:cs typeface="SimSun"/>
                        </a:rPr>
                        <a:t>≥20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520065" algn="l" rtl="0" eaLnBrk="0">
                        <a:lnSpc>
                          <a:spcPts val="1111"/>
                        </a:lnSpc>
                        <a:spcBef>
                          <a:spcPts val="4"/>
                        </a:spcBef>
                        <a:tabLst/>
                      </a:pPr>
                      <a:r>
                        <a:rPr sz="900" kern="0" spc="-40" dirty="0">
                          <a:solidFill>
                            <a:srgbClr val="000000">
                              <a:alpha val="100000"/>
                            </a:srgbClr>
                          </a:solidFill>
                          <a:latin typeface="SimSun"/>
                          <a:ea typeface="SimSun"/>
                          <a:cs typeface="SimSun"/>
                        </a:rPr>
                        <a:t>≥30</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90550">
                <a:tc>
                  <a:txBody>
                    <a:bodyPr/>
                    <a:lstStyle/>
                    <a:p>
                      <a:pPr algn="l" rtl="0" eaLnBrk="0">
                        <a:lnSpc>
                          <a:spcPct val="157000"/>
                        </a:lnSpc>
                        <a:tabLst/>
                      </a:pPr>
                      <a:endParaRPr lang="Arial" altLang="Arial" sz="1000" dirty="0"/>
                    </a:p>
                    <a:p>
                      <a:pPr algn="l" rtl="0" eaLnBrk="0">
                        <a:lnSpc>
                          <a:spcPct val="6192"/>
                        </a:lnSpc>
                        <a:tabLst/>
                      </a:pPr>
                      <a:endParaRPr lang="Arial" altLang="Arial" sz="100" dirty="0"/>
                    </a:p>
                    <a:p>
                      <a:pPr marL="288290" algn="l" rtl="0" eaLnBrk="0">
                        <a:lnSpc>
                          <a:spcPct val="95000"/>
                        </a:lnSpc>
                        <a:tabLst/>
                      </a:pPr>
                      <a:r>
                        <a:rPr sz="900" kern="0" spc="-10" dirty="0">
                          <a:solidFill>
                            <a:srgbClr val="000000">
                              <a:alpha val="100000"/>
                            </a:srgbClr>
                          </a:solidFill>
                          <a:latin typeface="SimSun"/>
                          <a:ea typeface="SimSun"/>
                          <a:cs typeface="SimSun"/>
                        </a:rPr>
                        <a:t>破坏工具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rtl="0" eaLnBrk="0">
                        <a:lnSpc>
                          <a:spcPct val="157000"/>
                        </a:lnSpc>
                        <a:tabLst/>
                      </a:pPr>
                      <a:endParaRPr lang="Arial" altLang="Arial" sz="1000" dirty="0"/>
                    </a:p>
                    <a:p>
                      <a:pPr marL="862964" algn="l" rtl="0" eaLnBrk="0">
                        <a:lnSpc>
                          <a:spcPct val="95000"/>
                        </a:lnSpc>
                        <a:tabLst/>
                      </a:pPr>
                      <a:r>
                        <a:rPr sz="900" kern="0" spc="-10" dirty="0">
                          <a:solidFill>
                            <a:srgbClr val="000000">
                              <a:alpha val="100000"/>
                            </a:srgbClr>
                          </a:solidFill>
                          <a:latin typeface="SimSun"/>
                          <a:ea typeface="SimSun"/>
                          <a:cs typeface="SimSun"/>
                        </a:rPr>
                        <a:t>普通手工工具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1000" dirty="0"/>
                    </a:p>
                    <a:p>
                      <a:pPr marL="62230" indent="-5714" algn="l" rtl="0" eaLnBrk="0">
                        <a:lnSpc>
                          <a:spcPct val="108000"/>
                        </a:lnSpc>
                        <a:spcBef>
                          <a:spcPts val="3"/>
                        </a:spcBef>
                        <a:tabLst/>
                      </a:pPr>
                      <a:r>
                        <a:rPr sz="900" kern="0" spc="-10" dirty="0">
                          <a:solidFill>
                            <a:srgbClr val="000000">
                              <a:alpha val="100000"/>
                            </a:srgbClr>
                          </a:solidFill>
                          <a:latin typeface="SimSun"/>
                          <a:ea typeface="SimSun"/>
                          <a:cs typeface="SimSun"/>
                        </a:rPr>
                        <a:t>普通手工工具、便携</a:t>
                      </a:r>
                      <a:r>
                        <a:rPr sz="900" kern="0" spc="2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式电动工具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10000"/>
                        </a:lnSpc>
                        <a:tabLst/>
                      </a:pPr>
                      <a:endParaRPr lang="Arial" altLang="Arial" sz="400" dirty="0"/>
                    </a:p>
                    <a:p>
                      <a:pPr marL="62864" algn="l" rtl="0" eaLnBrk="0">
                        <a:lnSpc>
                          <a:spcPct val="120000"/>
                        </a:lnSpc>
                        <a:spcBef>
                          <a:spcPts val="2"/>
                        </a:spcBef>
                        <a:tabLst/>
                      </a:pPr>
                      <a:r>
                        <a:rPr sz="900" kern="0" spc="-10" dirty="0">
                          <a:solidFill>
                            <a:srgbClr val="000000">
                              <a:alpha val="100000"/>
                            </a:srgbClr>
                          </a:solidFill>
                          <a:latin typeface="SimSun"/>
                          <a:ea typeface="SimSun"/>
                          <a:cs typeface="SimSun"/>
                        </a:rPr>
                        <a:t>普通手工工具、便携式</a:t>
                      </a:r>
                      <a:r>
                        <a:rPr sz="900" kern="0" spc="2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电动工具、专用便携式</a:t>
                      </a:r>
                      <a:r>
                        <a:rPr sz="900" kern="0" spc="10" dirty="0">
                          <a:solidFill>
                            <a:srgbClr val="000000">
                              <a:alpha val="100000"/>
                            </a:srgbClr>
                          </a:solidFill>
                          <a:latin typeface="SimSun"/>
                          <a:ea typeface="SimSun"/>
                          <a:cs typeface="SimSun"/>
                        </a:rPr>
                        <a:t>  </a:t>
                      </a:r>
                      <a:r>
                        <a:rPr sz="900" kern="0" spc="30" dirty="0">
                          <a:solidFill>
                            <a:srgbClr val="000000">
                              <a:alpha val="100000"/>
                            </a:srgbClr>
                          </a:solidFill>
                          <a:latin typeface="SimSun"/>
                          <a:ea typeface="SimSun"/>
                          <a:cs typeface="SimSun"/>
                        </a:rPr>
                        <a:t>电动工具</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4200">
                <a:tc>
                  <a:txBody>
                    <a:bodyPr/>
                    <a:lstStyle/>
                    <a:p>
                      <a:pPr algn="l" rtl="0" eaLnBrk="0">
                        <a:lnSpc>
                          <a:spcPct val="157000"/>
                        </a:lnSpc>
                        <a:tabLst/>
                      </a:pPr>
                      <a:endParaRPr lang="Arial" altLang="Arial" sz="1000" dirty="0"/>
                    </a:p>
                    <a:p>
                      <a:pPr algn="l" rtl="0" eaLnBrk="0">
                        <a:lnSpc>
                          <a:spcPct val="6500"/>
                        </a:lnSpc>
                        <a:tabLst/>
                      </a:pPr>
                      <a:endParaRPr lang="Arial" altLang="Arial" sz="100" dirty="0"/>
                    </a:p>
                    <a:p>
                      <a:pPr marL="174625" algn="l" rtl="0" eaLnBrk="0">
                        <a:lnSpc>
                          <a:spcPct val="95000"/>
                        </a:lnSpc>
                        <a:tabLst/>
                      </a:pPr>
                      <a:r>
                        <a:rPr sz="900" kern="0" spc="0" dirty="0">
                          <a:solidFill>
                            <a:srgbClr val="000000">
                              <a:alpha val="100000"/>
                            </a:srgbClr>
                          </a:solidFill>
                          <a:latin typeface="SimSun"/>
                          <a:ea typeface="SimSun"/>
                          <a:cs typeface="SimSun"/>
                        </a:rPr>
                        <a:t>防盗锁具要求</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400" dirty="0"/>
                    </a:p>
                    <a:p>
                      <a:pPr marL="170814" algn="l" rtl="0" eaLnBrk="0">
                        <a:lnSpc>
                          <a:spcPct val="95000"/>
                        </a:lnSpc>
                        <a:spcBef>
                          <a:spcPts val="4"/>
                        </a:spcBef>
                        <a:tabLst/>
                      </a:pPr>
                      <a:r>
                        <a:rPr sz="900" kern="0" spc="0" dirty="0">
                          <a:solidFill>
                            <a:srgbClr val="000000">
                              <a:alpha val="100000"/>
                            </a:srgbClr>
                          </a:solidFill>
                          <a:latin typeface="SimSun"/>
                          <a:ea typeface="SimSun"/>
                          <a:cs typeface="SimSun"/>
                        </a:rPr>
                        <a:t>符合GA/T 73—2</a:t>
                      </a:r>
                      <a:r>
                        <a:rPr sz="900" kern="0" spc="-10" dirty="0">
                          <a:solidFill>
                            <a:srgbClr val="000000">
                              <a:alpha val="100000"/>
                            </a:srgbClr>
                          </a:solidFill>
                          <a:latin typeface="SimSun"/>
                          <a:ea typeface="SimSun"/>
                          <a:cs typeface="SimSun"/>
                        </a:rPr>
                        <a:t>015中A级</a:t>
                      </a:r>
                      <a:endParaRPr lang="SimSun" altLang="SimSun" sz="900" dirty="0"/>
                    </a:p>
                    <a:p>
                      <a:pPr algn="l" rtl="0" eaLnBrk="0">
                        <a:lnSpc>
                          <a:spcPct val="107000"/>
                        </a:lnSpc>
                        <a:tabLst/>
                      </a:pPr>
                      <a:endParaRPr lang="Arial" altLang="Arial" sz="300" dirty="0"/>
                    </a:p>
                    <a:p>
                      <a:pPr marL="63500" indent="75564" algn="l" rtl="0" eaLnBrk="0">
                        <a:lnSpc>
                          <a:spcPct val="115000"/>
                        </a:lnSpc>
                        <a:spcBef>
                          <a:spcPts val="3"/>
                        </a:spcBef>
                        <a:tabLst/>
                      </a:pPr>
                      <a:r>
                        <a:rPr sz="900" kern="0" spc="0" dirty="0">
                          <a:solidFill>
                            <a:srgbClr val="000000">
                              <a:alpha val="100000"/>
                            </a:srgbClr>
                          </a:solidFill>
                          <a:latin typeface="SimSun"/>
                          <a:ea typeface="SimSun"/>
                          <a:cs typeface="SimSun"/>
                        </a:rPr>
                        <a:t>及以上或GA 37</a:t>
                      </a:r>
                      <a:r>
                        <a:rPr sz="900" kern="0" spc="-10" dirty="0">
                          <a:solidFill>
                            <a:srgbClr val="000000">
                              <a:alpha val="100000"/>
                            </a:srgbClr>
                          </a:solidFill>
                          <a:latin typeface="SimSun"/>
                          <a:ea typeface="SimSun"/>
                          <a:cs typeface="SimSun"/>
                        </a:rPr>
                        <a:t>4—2019中A   </a:t>
                      </a:r>
                      <a:r>
                        <a:rPr sz="900" kern="0" spc="-20" dirty="0">
                          <a:solidFill>
                            <a:srgbClr val="000000">
                              <a:alpha val="100000"/>
                            </a:srgbClr>
                          </a:solidFill>
                          <a:latin typeface="SimSun"/>
                          <a:ea typeface="SimSun"/>
                          <a:cs typeface="SimSun"/>
                        </a:rPr>
                        <a:t>级及以上</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rtl="0" eaLnBrk="0">
                        <a:lnSpc>
                          <a:spcPct val="102000"/>
                        </a:lnSpc>
                        <a:tabLst/>
                      </a:pPr>
                      <a:endParaRPr lang="Arial" altLang="Arial" sz="1000" dirty="0"/>
                    </a:p>
                    <a:p>
                      <a:pPr marL="75564" algn="l" rtl="0" eaLnBrk="0">
                        <a:lnSpc>
                          <a:spcPct val="113000"/>
                        </a:lnSpc>
                        <a:spcBef>
                          <a:spcPts val="2"/>
                        </a:spcBef>
                        <a:tabLst/>
                      </a:pPr>
                      <a:r>
                        <a:rPr sz="900" kern="0" spc="0" dirty="0">
                          <a:solidFill>
                            <a:srgbClr val="000000">
                              <a:alpha val="100000"/>
                            </a:srgbClr>
                          </a:solidFill>
                          <a:latin typeface="SimSun"/>
                          <a:ea typeface="SimSun"/>
                          <a:cs typeface="SimSun"/>
                        </a:rPr>
                        <a:t>符合GA/T 73—2015</a:t>
                      </a:r>
                      <a:r>
                        <a:rPr sz="900" kern="0" spc="-10" dirty="0">
                          <a:solidFill>
                            <a:srgbClr val="000000">
                              <a:alpha val="100000"/>
                            </a:srgbClr>
                          </a:solidFill>
                          <a:latin typeface="SimSun"/>
                          <a:ea typeface="SimSun"/>
                          <a:cs typeface="SimSun"/>
                        </a:rPr>
                        <a:t>中B级及以上</a:t>
                      </a:r>
                      <a:r>
                        <a:rPr sz="900" kern="0" spc="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或GA 374—2019</a:t>
                      </a:r>
                      <a:r>
                        <a:rPr sz="900" kern="0" spc="-10" dirty="0">
                          <a:solidFill>
                            <a:srgbClr val="000000">
                              <a:alpha val="100000"/>
                            </a:srgbClr>
                          </a:solidFill>
                          <a:latin typeface="SimSun"/>
                          <a:ea typeface="SimSun"/>
                          <a:cs typeface="SimSun"/>
                        </a:rPr>
                        <a:t>中B级及以上</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1000" dirty="0"/>
                    </a:p>
                    <a:p>
                      <a:pPr algn="l" rtl="0" eaLnBrk="0">
                        <a:lnSpc>
                          <a:spcPct val="6041"/>
                        </a:lnSpc>
                        <a:tabLst/>
                      </a:pPr>
                      <a:endParaRPr lang="Arial" altLang="Arial" sz="100" dirty="0"/>
                    </a:p>
                    <a:p>
                      <a:pPr marL="88264" indent="31750" algn="l" rtl="0" eaLnBrk="0">
                        <a:lnSpc>
                          <a:spcPct val="110000"/>
                        </a:lnSpc>
                        <a:tabLst/>
                      </a:pPr>
                      <a:r>
                        <a:rPr sz="900" kern="0" spc="-10" dirty="0">
                          <a:solidFill>
                            <a:srgbClr val="000000">
                              <a:alpha val="100000"/>
                            </a:srgbClr>
                          </a:solidFill>
                          <a:latin typeface="SimSun"/>
                          <a:ea typeface="SimSun"/>
                          <a:cs typeface="SimSun"/>
                        </a:rPr>
                        <a:t>符合GB</a:t>
                      </a:r>
                      <a:r>
                        <a:rPr sz="900" kern="0" spc="10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10409—20</a:t>
                      </a:r>
                      <a:r>
                        <a:rPr sz="900" kern="0" spc="-20" dirty="0">
                          <a:solidFill>
                            <a:srgbClr val="000000">
                              <a:alpha val="100000"/>
                            </a:srgbClr>
                          </a:solidFill>
                          <a:latin typeface="SimSun"/>
                          <a:ea typeface="SimSun"/>
                          <a:cs typeface="SimSun"/>
                        </a:rPr>
                        <a:t>19</a:t>
                      </a:r>
                      <a:r>
                        <a:rPr sz="900" kern="0" spc="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中防盗保险柜锁</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1775">
                <a:tc gridSpan="6">
                  <a:txBody>
                    <a:bodyPr/>
                    <a:lstStyle/>
                    <a:p>
                      <a:pPr algn="l" rtl="0" eaLnBrk="0">
                        <a:lnSpc>
                          <a:spcPct val="100000"/>
                        </a:lnSpc>
                        <a:tabLst/>
                      </a:pPr>
                      <a:endParaRPr lang="Arial" altLang="Arial" sz="400" dirty="0"/>
                    </a:p>
                    <a:p>
                      <a:pPr marL="313690" algn="l" rtl="0" eaLnBrk="0">
                        <a:lnSpc>
                          <a:spcPct val="95000"/>
                        </a:lnSpc>
                        <a:spcBef>
                          <a:spcPts val="4"/>
                        </a:spcBef>
                        <a:tabLst/>
                      </a:pPr>
                      <a:r>
                        <a:rPr sz="900" kern="0" spc="-10" dirty="0">
                          <a:solidFill>
                            <a:srgbClr val="000000">
                              <a:alpha val="100000"/>
                            </a:srgbClr>
                          </a:solidFill>
                          <a:latin typeface="SimSun"/>
                          <a:ea typeface="SimSun"/>
                          <a:cs typeface="SimSun"/>
                        </a:rPr>
                        <a:t>注：防盗安全级别由低向</a:t>
                      </a:r>
                      <a:r>
                        <a:rPr sz="900" kern="0" spc="-20" dirty="0">
                          <a:solidFill>
                            <a:srgbClr val="000000">
                              <a:alpha val="100000"/>
                            </a:srgbClr>
                          </a:solidFill>
                          <a:latin typeface="SimSun"/>
                          <a:ea typeface="SimSun"/>
                          <a:cs typeface="SimSun"/>
                        </a:rPr>
                        <a:t>高顺序排列，即1级最低，5级最高。</a:t>
                      </a:r>
                      <a:endParaRPr lang="SimSun" altLang="SimSun" sz="900" dirty="0"/>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8" name="textbox 58"/>
          <p:cNvSpPr/>
          <p:nvPr/>
        </p:nvSpPr>
        <p:spPr>
          <a:xfrm>
            <a:off x="6496015" y="9877368"/>
            <a:ext cx="67944" cy="113664"/>
          </a:xfrm>
          <a:prstGeom prst="rect">
            <a:avLst/>
          </a:prstGeom>
        </p:spPr>
        <p:txBody>
          <a:bodyPr vert="horz" wrap="square" lIns="0" tIns="0" rIns="0" bIns="0"/>
          <a:lstStyle/>
          <a:p>
            <a:pPr algn="l" rtl="0" eaLnBrk="0">
              <a:lnSpc>
                <a:spcPct val="80065"/>
              </a:lnSpc>
              <a:tabLst/>
            </a:pPr>
            <a:endParaRPr lang="Arial" altLang="Arial" sz="100" dirty="0"/>
          </a:p>
          <a:p>
            <a:pPr marL="12700" algn="l" rtl="0" eaLnBrk="0">
              <a:lnSpc>
                <a:spcPct val="83000"/>
              </a:lnSpc>
              <a:tabLst/>
            </a:pPr>
            <a:r>
              <a:rPr sz="700" kern="0" spc="-10" dirty="0">
                <a:solidFill>
                  <a:srgbClr val="000000">
                    <a:alpha val="100000"/>
                  </a:srgbClr>
                </a:solidFill>
                <a:latin typeface="SimSun"/>
                <a:ea typeface="SimSun"/>
                <a:cs typeface="SimSun"/>
              </a:rPr>
              <a:t>3</a:t>
            </a:r>
            <a:endParaRPr lang="SimSun" altLang="SimSun" sz="7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textbox 60"/>
          <p:cNvSpPr/>
          <p:nvPr/>
        </p:nvSpPr>
        <p:spPr>
          <a:xfrm>
            <a:off x="774687" y="3034556"/>
            <a:ext cx="5880734" cy="5788659"/>
          </a:xfrm>
          <a:prstGeom prst="rect">
            <a:avLst/>
          </a:prstGeom>
        </p:spPr>
        <p:txBody>
          <a:bodyPr vert="horz" wrap="square" lIns="0" tIns="0" rIns="0" bIns="0"/>
          <a:lstStyle/>
          <a:p>
            <a:pPr algn="l" rtl="0" eaLnBrk="0">
              <a:lnSpc>
                <a:spcPct val="84537"/>
              </a:lnSpc>
              <a:tabLst/>
            </a:pPr>
            <a:endParaRPr lang="Arial" altLang="Arial" sz="100" dirty="0"/>
          </a:p>
          <a:p>
            <a:pPr marL="253365" algn="l" rtl="0" eaLnBrk="0">
              <a:lnSpc>
                <a:spcPct val="95000"/>
              </a:lnSpc>
              <a:tabLst/>
            </a:pPr>
            <a:r>
              <a:rPr sz="1000" kern="0" spc="-60" dirty="0">
                <a:solidFill>
                  <a:srgbClr val="000000">
                    <a:alpha val="100000"/>
                  </a:srgbClr>
                </a:solidFill>
                <a:latin typeface="SimSun"/>
                <a:ea typeface="SimSun"/>
                <a:cs typeface="SimSun"/>
              </a:rPr>
              <a:t>示例1:</a:t>
            </a:r>
            <a:r>
              <a:rPr sz="1000" kern="0" spc="-60" dirty="0">
                <a:solidFill>
                  <a:srgbClr val="000000">
                    <a:alpha val="100000"/>
                  </a:srgbClr>
                </a:solidFill>
                <a:latin typeface="Times New Roman"/>
                <a:ea typeface="Times New Roman"/>
                <a:cs typeface="Times New Roman"/>
              </a:rPr>
              <a:t>FAM-4-D-GZ-AB01</a:t>
            </a:r>
            <a:r>
              <a:rPr sz="1000" kern="0" spc="-60" dirty="0">
                <a:solidFill>
                  <a:srgbClr val="000000">
                    <a:alpha val="100000"/>
                  </a:srgbClr>
                </a:solidFill>
                <a:latin typeface="SimSun"/>
                <a:ea typeface="SimSun"/>
                <a:cs typeface="SimSun"/>
              </a:rPr>
              <a:t>表示</a:t>
            </a:r>
            <a:r>
              <a:rPr sz="1000" kern="0" spc="-190" dirty="0">
                <a:solidFill>
                  <a:srgbClr val="000000">
                    <a:alpha val="100000"/>
                  </a:srgbClr>
                </a:solidFill>
                <a:latin typeface="SimSun"/>
                <a:ea typeface="SimSun"/>
                <a:cs typeface="SimSun"/>
              </a:rPr>
              <a:t> </a:t>
            </a:r>
            <a:r>
              <a:rPr sz="1000" kern="0" spc="-60" dirty="0">
                <a:solidFill>
                  <a:srgbClr val="000000">
                    <a:alpha val="100000"/>
                  </a:srgbClr>
                </a:solidFill>
                <a:latin typeface="Times New Roman"/>
                <a:ea typeface="Times New Roman"/>
                <a:cs typeface="Times New Roman"/>
              </a:rPr>
              <a:t>AB</a:t>
            </a:r>
            <a:r>
              <a:rPr sz="1000" kern="0" spc="-60" dirty="0">
                <a:solidFill>
                  <a:srgbClr val="000000">
                    <a:alpha val="100000"/>
                  </a:srgbClr>
                </a:solidFill>
                <a:latin typeface="SimSun"/>
                <a:ea typeface="SimSun"/>
                <a:cs typeface="SimSun"/>
              </a:rPr>
              <a:t>公司的01型防盗安全级</a:t>
            </a:r>
            <a:r>
              <a:rPr sz="1000" kern="0" spc="-70" dirty="0">
                <a:solidFill>
                  <a:srgbClr val="000000">
                    <a:alpha val="100000"/>
                  </a:srgbClr>
                </a:solidFill>
                <a:latin typeface="SimSun"/>
                <a:ea typeface="SimSun"/>
                <a:cs typeface="SimSun"/>
              </a:rPr>
              <a:t>别达到4级的单扇平开钢质防盗门。</a:t>
            </a:r>
            <a:endParaRPr lang="SimSun" altLang="SimSun" sz="1000" dirty="0"/>
          </a:p>
          <a:p>
            <a:pPr marL="253365" algn="l" rtl="0" eaLnBrk="0">
              <a:lnSpc>
                <a:spcPct val="95000"/>
              </a:lnSpc>
              <a:spcBef>
                <a:spcPts val="260"/>
              </a:spcBef>
              <a:tabLst/>
            </a:pPr>
            <a:r>
              <a:rPr sz="1000" kern="0" spc="-60" dirty="0">
                <a:solidFill>
                  <a:srgbClr val="000000">
                    <a:alpha val="100000"/>
                  </a:srgbClr>
                </a:solidFill>
                <a:latin typeface="SimSun"/>
                <a:ea typeface="SimSun"/>
                <a:cs typeface="SimSun"/>
              </a:rPr>
              <a:t>示例2:</a:t>
            </a:r>
            <a:r>
              <a:rPr sz="1000" kern="0" spc="-60" dirty="0">
                <a:solidFill>
                  <a:srgbClr val="000000">
                    <a:alpha val="100000"/>
                  </a:srgbClr>
                </a:solidFill>
                <a:latin typeface="Times New Roman"/>
                <a:ea typeface="Times New Roman"/>
                <a:cs typeface="Times New Roman"/>
              </a:rPr>
              <a:t>FAM-2-S</a:t>
            </a:r>
            <a:r>
              <a:rPr sz="1000" kern="0" spc="-70" dirty="0">
                <a:solidFill>
                  <a:srgbClr val="000000">
                    <a:alpha val="100000"/>
                  </a:srgbClr>
                </a:solidFill>
                <a:latin typeface="Times New Roman"/>
                <a:ea typeface="Times New Roman"/>
                <a:cs typeface="Times New Roman"/>
              </a:rPr>
              <a:t>-GM-AB01</a:t>
            </a:r>
            <a:r>
              <a:rPr sz="1000" kern="0" spc="-120" dirty="0">
                <a:solidFill>
                  <a:srgbClr val="000000">
                    <a:alpha val="100000"/>
                  </a:srgbClr>
                </a:solidFill>
                <a:latin typeface="Times New Roman"/>
                <a:ea typeface="Times New Roman"/>
                <a:cs typeface="Times New Roman"/>
              </a:rPr>
              <a:t> </a:t>
            </a:r>
            <a:r>
              <a:rPr sz="1000" kern="0" spc="-70" dirty="0">
                <a:solidFill>
                  <a:srgbClr val="000000">
                    <a:alpha val="100000"/>
                  </a:srgbClr>
                </a:solidFill>
                <a:latin typeface="SimSun"/>
                <a:ea typeface="SimSun"/>
                <a:cs typeface="SimSun"/>
              </a:rPr>
              <a:t>表示</a:t>
            </a:r>
            <a:r>
              <a:rPr sz="1000" kern="0" spc="-130" dirty="0">
                <a:solidFill>
                  <a:srgbClr val="000000">
                    <a:alpha val="100000"/>
                  </a:srgbClr>
                </a:solidFill>
                <a:latin typeface="SimSun"/>
                <a:ea typeface="SimSun"/>
                <a:cs typeface="SimSun"/>
              </a:rPr>
              <a:t> </a:t>
            </a:r>
            <a:r>
              <a:rPr sz="1000" kern="0" spc="-70" dirty="0">
                <a:solidFill>
                  <a:srgbClr val="000000">
                    <a:alpha val="100000"/>
                  </a:srgbClr>
                </a:solidFill>
                <a:latin typeface="Times New Roman"/>
                <a:ea typeface="Times New Roman"/>
                <a:cs typeface="Times New Roman"/>
              </a:rPr>
              <a:t>AB</a:t>
            </a:r>
            <a:r>
              <a:rPr sz="1000" kern="0" spc="-70" dirty="0">
                <a:solidFill>
                  <a:srgbClr val="000000">
                    <a:alpha val="100000"/>
                  </a:srgbClr>
                </a:solidFill>
                <a:latin typeface="SimSun"/>
                <a:ea typeface="SimSun"/>
                <a:cs typeface="SimSun"/>
              </a:rPr>
              <a:t>公司的01型防盗安全级别达到2级的双扇对开钢木质复合防盗门。</a:t>
            </a:r>
            <a:endParaRPr lang="SimSun" altLang="SimSun" sz="1000" dirty="0"/>
          </a:p>
          <a:p>
            <a:pPr algn="l" rtl="0" eaLnBrk="0">
              <a:lnSpc>
                <a:spcPct val="136000"/>
              </a:lnSpc>
              <a:tabLst/>
            </a:pPr>
            <a:endParaRPr lang="Arial" altLang="Arial" sz="1000" dirty="0"/>
          </a:p>
          <a:p>
            <a:pPr marL="13970" algn="l" rtl="0" eaLnBrk="0">
              <a:lnSpc>
                <a:spcPct val="96000"/>
              </a:lnSpc>
              <a:spcBef>
                <a:spcPts val="309"/>
              </a:spcBef>
              <a:tabLst/>
            </a:pPr>
            <a:r>
              <a:rPr sz="1000" b="1" kern="0" spc="30" dirty="0">
                <a:solidFill>
                  <a:srgbClr val="000000">
                    <a:alpha val="100000"/>
                  </a:srgbClr>
                </a:solidFill>
                <a:latin typeface="SimHei"/>
                <a:ea typeface="SimHei"/>
                <a:cs typeface="SimHei"/>
              </a:rPr>
              <a:t>5</a:t>
            </a:r>
            <a:r>
              <a:rPr sz="1000" kern="0" spc="30" dirty="0">
                <a:solidFill>
                  <a:srgbClr val="000000">
                    <a:alpha val="100000"/>
                  </a:srgbClr>
                </a:solidFill>
                <a:latin typeface="SimHei"/>
                <a:ea typeface="SimHei"/>
                <a:cs typeface="SimHei"/>
              </a:rPr>
              <a:t>  </a:t>
            </a:r>
            <a:r>
              <a:rPr sz="1000" b="1" kern="0" spc="30" dirty="0">
                <a:solidFill>
                  <a:srgbClr val="000000">
                    <a:alpha val="100000"/>
                  </a:srgbClr>
                </a:solidFill>
                <a:latin typeface="SimHei"/>
                <a:ea typeface="SimHei"/>
                <a:cs typeface="SimHei"/>
              </a:rPr>
              <a:t>技术要求</a:t>
            </a:r>
            <a:endParaRPr lang="SimHei" altLang="SimHei" sz="1000" dirty="0"/>
          </a:p>
          <a:p>
            <a:pPr algn="l" rtl="0" eaLnBrk="0">
              <a:lnSpc>
                <a:spcPct val="120000"/>
              </a:lnSpc>
              <a:tabLst/>
            </a:pPr>
            <a:endParaRPr lang="Arial" altLang="Arial" sz="1000" dirty="0"/>
          </a:p>
          <a:p>
            <a:pPr marL="13970" algn="l" rtl="0" eaLnBrk="0">
              <a:lnSpc>
                <a:spcPct val="96000"/>
              </a:lnSpc>
              <a:spcBef>
                <a:spcPts val="308"/>
              </a:spcBef>
              <a:tabLst/>
            </a:pPr>
            <a:r>
              <a:rPr sz="1000" b="1" kern="0" spc="-10" dirty="0">
                <a:solidFill>
                  <a:srgbClr val="000000">
                    <a:alpha val="100000"/>
                  </a:srgbClr>
                </a:solidFill>
                <a:latin typeface="SimHei"/>
                <a:ea typeface="SimHei"/>
                <a:cs typeface="SimHei"/>
              </a:rPr>
              <a:t>5.1</a:t>
            </a:r>
            <a:r>
              <a:rPr sz="1000" kern="0" spc="49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基本要求</a:t>
            </a:r>
            <a:endParaRPr lang="SimHei" altLang="SimHei" sz="1000" dirty="0"/>
          </a:p>
          <a:p>
            <a:pPr marL="12700" indent="1270" algn="l" rtl="0" eaLnBrk="0">
              <a:lnSpc>
                <a:spcPct val="116000"/>
              </a:lnSpc>
              <a:spcBef>
                <a:spcPts val="1158"/>
              </a:spcBef>
              <a:tabLst/>
            </a:pPr>
            <a:r>
              <a:rPr sz="1000" b="1" kern="0" spc="-20" dirty="0">
                <a:solidFill>
                  <a:srgbClr val="000000">
                    <a:alpha val="100000"/>
                  </a:srgbClr>
                </a:solidFill>
                <a:latin typeface="SimSun"/>
                <a:ea typeface="SimSun"/>
                <a:cs typeface="SimSun"/>
              </a:rPr>
              <a:t>5.1.1</a:t>
            </a:r>
            <a:r>
              <a:rPr sz="1000" kern="0" spc="-20" dirty="0">
                <a:solidFill>
                  <a:srgbClr val="000000">
                    <a:alpha val="100000"/>
                  </a:srgbClr>
                </a:solidFill>
                <a:latin typeface="SimSun"/>
                <a:ea typeface="SimSun"/>
                <a:cs typeface="SimSun"/>
              </a:rPr>
              <a:t>  门框、门扇构件表面应无明显机械损伤；表面涂/镀层应无剥落、流挂、露底、</a:t>
            </a:r>
            <a:r>
              <a:rPr sz="1000" kern="0" spc="-30" dirty="0">
                <a:solidFill>
                  <a:srgbClr val="000000">
                    <a:alpha val="100000"/>
                  </a:srgbClr>
                </a:solidFill>
                <a:latin typeface="SimSun"/>
                <a:ea typeface="SimSun"/>
                <a:cs typeface="SimSun"/>
              </a:rPr>
              <a:t>划痕等缺陷；焊接应</a:t>
            </a:r>
            <a:r>
              <a:rPr sz="1000" kern="0" spc="-1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牢固，焊点分布均匀，应无假焊、焊穿、夹渣等现象。</a:t>
            </a:r>
            <a:endParaRPr lang="SimSun" altLang="SimSun" sz="1000" dirty="0"/>
          </a:p>
          <a:p>
            <a:pPr marL="13970" algn="l" rtl="0" eaLnBrk="0">
              <a:lnSpc>
                <a:spcPct val="95000"/>
              </a:lnSpc>
              <a:spcBef>
                <a:spcPts val="467"/>
              </a:spcBef>
              <a:tabLst/>
            </a:pPr>
            <a:r>
              <a:rPr sz="1000" b="1" kern="0" spc="-20" dirty="0">
                <a:solidFill>
                  <a:srgbClr val="000000">
                    <a:alpha val="100000"/>
                  </a:srgbClr>
                </a:solidFill>
                <a:latin typeface="SimSun"/>
                <a:ea typeface="SimSun"/>
                <a:cs typeface="SimSun"/>
              </a:rPr>
              <a:t>5.1.2</a:t>
            </a:r>
            <a:r>
              <a:rPr sz="1000" kern="0" spc="-20" dirty="0">
                <a:solidFill>
                  <a:srgbClr val="000000">
                    <a:alpha val="100000"/>
                  </a:srgbClr>
                </a:solidFill>
                <a:latin typeface="SimSun"/>
                <a:ea typeface="SimSun"/>
                <a:cs typeface="SimSun"/>
              </a:rPr>
              <a:t>  防盗门应有端正、牢固、清晰的永久性防盗安全级别标志，并应符合</a:t>
            </a:r>
            <a:r>
              <a:rPr sz="1000" kern="0" spc="-30" dirty="0">
                <a:solidFill>
                  <a:srgbClr val="000000">
                    <a:alpha val="100000"/>
                  </a:srgbClr>
                </a:solidFill>
                <a:latin typeface="SimSun"/>
                <a:ea typeface="SimSun"/>
                <a:cs typeface="SimSun"/>
              </a:rPr>
              <a:t>下列要求：</a:t>
            </a:r>
            <a:endParaRPr lang="SimSun" altLang="SimSun" sz="1000" dirty="0"/>
          </a:p>
          <a:p>
            <a:pPr marL="539115" indent="-285750" algn="l" rtl="0" eaLnBrk="0">
              <a:lnSpc>
                <a:spcPct val="121000"/>
              </a:lnSpc>
              <a:spcBef>
                <a:spcPts val="197"/>
              </a:spcBef>
              <a:tabLst/>
            </a:pPr>
            <a:r>
              <a:rPr sz="1000" kern="0" spc="70" dirty="0">
                <a:solidFill>
                  <a:srgbClr val="000000">
                    <a:alpha val="100000"/>
                  </a:srgbClr>
                </a:solidFill>
                <a:latin typeface="Times New Roman"/>
                <a:ea typeface="Times New Roman"/>
                <a:cs typeface="Times New Roman"/>
              </a:rPr>
              <a:t>a)    </a:t>
            </a:r>
            <a:r>
              <a:rPr sz="1000" kern="0" spc="70" dirty="0">
                <a:solidFill>
                  <a:srgbClr val="000000">
                    <a:alpha val="100000"/>
                  </a:srgbClr>
                </a:solidFill>
                <a:latin typeface="SimSun"/>
                <a:ea typeface="SimSun"/>
                <a:cs typeface="SimSun"/>
              </a:rPr>
              <a:t>防盗安全级别标志由代表防盗安全级别的阿拉伯数字和平面圆组成</a:t>
            </a:r>
            <a:r>
              <a:rPr sz="1000" kern="0" spc="60" dirty="0">
                <a:solidFill>
                  <a:srgbClr val="000000">
                    <a:alpha val="100000"/>
                  </a:srgbClr>
                </a:solidFill>
                <a:latin typeface="SimSun"/>
                <a:ea typeface="SimSun"/>
                <a:cs typeface="SimSun"/>
              </a:rPr>
              <a:t>，阿拉伯数字位于直径</a:t>
            </a:r>
            <a:r>
              <a:rPr sz="1000" kern="0" spc="-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25mm</a:t>
            </a:r>
            <a:r>
              <a:rPr sz="1000" kern="0" spc="110" dirty="0">
                <a:solidFill>
                  <a:srgbClr val="000000">
                    <a:alpha val="100000"/>
                  </a:srgbClr>
                </a:solidFill>
                <a:latin typeface="SimSun"/>
                <a:ea typeface="SimSun"/>
                <a:cs typeface="SimSun"/>
              </a:rPr>
              <a:t>  </a:t>
            </a:r>
            <a:r>
              <a:rPr sz="1000" kern="0" spc="-10" dirty="0">
                <a:solidFill>
                  <a:srgbClr val="000000">
                    <a:alpha val="100000"/>
                  </a:srgbClr>
                </a:solidFill>
                <a:latin typeface="SimSun"/>
                <a:ea typeface="SimSun"/>
                <a:cs typeface="SimSun"/>
              </a:rPr>
              <a:t>的圆圈内；</a:t>
            </a:r>
            <a:endParaRPr lang="SimSun" altLang="SimSun" sz="1000" dirty="0"/>
          </a:p>
          <a:p>
            <a:pPr marL="539115" indent="-285750" algn="l" rtl="0" eaLnBrk="0">
              <a:lnSpc>
                <a:spcPct val="123000"/>
              </a:lnSpc>
              <a:spcBef>
                <a:spcPts val="248"/>
              </a:spcBef>
              <a:tabLst/>
            </a:pPr>
            <a:r>
              <a:rPr sz="1000" kern="0" spc="30" dirty="0">
                <a:solidFill>
                  <a:srgbClr val="000000">
                    <a:alpha val="100000"/>
                  </a:srgbClr>
                </a:solidFill>
                <a:latin typeface="Times New Roman"/>
                <a:ea typeface="Times New Roman"/>
                <a:cs typeface="Times New Roman"/>
              </a:rPr>
              <a:t>b)     </a:t>
            </a:r>
            <a:r>
              <a:rPr sz="1000" kern="0" spc="30" dirty="0">
                <a:solidFill>
                  <a:srgbClr val="000000">
                    <a:alpha val="100000"/>
                  </a:srgbClr>
                </a:solidFill>
                <a:latin typeface="SimSun"/>
                <a:ea typeface="SimSun"/>
                <a:cs typeface="SimSun"/>
              </a:rPr>
              <a:t>防盗安全级别标志以宋体凹印形式固定在门扇或门框上，位置距离地面1600 </a:t>
            </a:r>
            <a:r>
              <a:rPr sz="1000" kern="0" spc="0" dirty="0">
                <a:solidFill>
                  <a:srgbClr val="000000">
                    <a:alpha val="100000"/>
                  </a:srgbClr>
                </a:solidFill>
                <a:latin typeface="Times New Roman"/>
                <a:ea typeface="Times New Roman"/>
                <a:cs typeface="Times New Roman"/>
              </a:rPr>
              <a:t>mm</a:t>
            </a:r>
            <a:r>
              <a:rPr sz="1000" kern="0" spc="30" dirty="0">
                <a:solidFill>
                  <a:srgbClr val="000000">
                    <a:alpha val="100000"/>
                  </a:srgbClr>
                </a:solidFill>
                <a:latin typeface="Times New Roman"/>
                <a:ea typeface="Times New Roman"/>
                <a:cs typeface="Times New Roman"/>
              </a:rPr>
              <a:t>±200      </a:t>
            </a:r>
            <a:r>
              <a:rPr sz="1000" kern="0" spc="0" dirty="0">
                <a:solidFill>
                  <a:srgbClr val="000000">
                    <a:alpha val="100000"/>
                  </a:srgbClr>
                </a:solidFill>
                <a:latin typeface="Times New Roman"/>
                <a:ea typeface="Times New Roman"/>
                <a:cs typeface="Times New Roman"/>
              </a:rPr>
              <a:t>mm</a:t>
            </a:r>
            <a:r>
              <a:rPr sz="1000" kern="0" spc="3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门扇的固定位置为非防护面，门框的固定位置为非防</a:t>
            </a:r>
            <a:r>
              <a:rPr sz="1000" kern="0" spc="20" dirty="0">
                <a:solidFill>
                  <a:srgbClr val="000000">
                    <a:alpha val="100000"/>
                  </a:srgbClr>
                </a:solidFill>
                <a:latin typeface="SimSun"/>
                <a:ea typeface="SimSun"/>
                <a:cs typeface="SimSun"/>
              </a:rPr>
              <a:t>护面一侧或与铰链贴合的一侧。</a:t>
            </a:r>
            <a:endParaRPr lang="SimSun" altLang="SimSun" sz="1000" dirty="0"/>
          </a:p>
          <a:p>
            <a:pPr marL="13970" algn="l" rtl="0" eaLnBrk="0">
              <a:lnSpc>
                <a:spcPct val="94000"/>
              </a:lnSpc>
              <a:spcBef>
                <a:spcPts val="415"/>
              </a:spcBef>
              <a:tabLst/>
            </a:pPr>
            <a:r>
              <a:rPr sz="1000" b="1" kern="0" spc="-10" dirty="0">
                <a:solidFill>
                  <a:srgbClr val="000000">
                    <a:alpha val="100000"/>
                  </a:srgbClr>
                </a:solidFill>
                <a:latin typeface="SimSun"/>
                <a:ea typeface="SimSun"/>
                <a:cs typeface="SimSun"/>
              </a:rPr>
              <a:t>5.1.3</a:t>
            </a:r>
            <a:r>
              <a:rPr sz="1000" kern="0" spc="-10" dirty="0">
                <a:solidFill>
                  <a:srgbClr val="000000">
                    <a:alpha val="100000"/>
                  </a:srgbClr>
                </a:solidFill>
                <a:latin typeface="SimSun"/>
                <a:ea typeface="SimSun"/>
                <a:cs typeface="SimSun"/>
              </a:rPr>
              <a:t>  防盗门上所使用的材料应符合下列要求：</a:t>
            </a:r>
            <a:endParaRPr lang="SimSun" altLang="SimSun" sz="1000" dirty="0"/>
          </a:p>
          <a:p>
            <a:pPr marL="253365" algn="l" rtl="0" eaLnBrk="0">
              <a:lnSpc>
                <a:spcPct val="92000"/>
              </a:lnSpc>
              <a:spcBef>
                <a:spcPts val="302"/>
              </a:spcBef>
              <a:tabLst/>
            </a:pPr>
            <a:r>
              <a:rPr sz="1000" kern="0" spc="0" dirty="0">
                <a:solidFill>
                  <a:srgbClr val="000000">
                    <a:alpha val="100000"/>
                  </a:srgbClr>
                </a:solidFill>
                <a:latin typeface="Times New Roman"/>
                <a:ea typeface="Times New Roman"/>
                <a:cs typeface="Times New Roman"/>
              </a:rPr>
              <a:t>a)    </a:t>
            </a:r>
            <a:r>
              <a:rPr sz="1000" kern="0" spc="0" dirty="0">
                <a:solidFill>
                  <a:srgbClr val="000000">
                    <a:alpha val="100000"/>
                  </a:srgbClr>
                </a:solidFill>
                <a:latin typeface="SimSun"/>
                <a:ea typeface="SimSun"/>
                <a:cs typeface="SimSun"/>
              </a:rPr>
              <a:t>木材、木制品的甲醛释放量应符合</a:t>
            </a:r>
            <a:r>
              <a:rPr sz="1000" kern="0" spc="-30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GB18580</a:t>
            </a:r>
            <a:r>
              <a:rPr sz="1000" kern="0" spc="11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的规定</a:t>
            </a:r>
            <a:r>
              <a:rPr sz="1000" kern="0" spc="-10" dirty="0">
                <a:solidFill>
                  <a:srgbClr val="000000">
                    <a:alpha val="100000"/>
                  </a:srgbClr>
                </a:solidFill>
                <a:latin typeface="SimSun"/>
                <a:ea typeface="SimSun"/>
                <a:cs typeface="SimSun"/>
              </a:rPr>
              <a:t>；</a:t>
            </a:r>
            <a:endParaRPr lang="SimSun" altLang="SimSun" sz="1000" dirty="0"/>
          </a:p>
          <a:p>
            <a:pPr marL="539115" indent="-285750" algn="l" rtl="0" eaLnBrk="0">
              <a:lnSpc>
                <a:spcPct val="121000"/>
              </a:lnSpc>
              <a:spcBef>
                <a:spcPts val="391"/>
              </a:spcBef>
              <a:tabLst/>
            </a:pPr>
            <a:r>
              <a:rPr sz="1000" kern="0" spc="0" dirty="0">
                <a:solidFill>
                  <a:srgbClr val="000000">
                    <a:alpha val="100000"/>
                  </a:srgbClr>
                </a:solidFill>
                <a:latin typeface="Times New Roman"/>
                <a:ea typeface="Times New Roman"/>
                <a:cs typeface="Times New Roman"/>
              </a:rPr>
              <a:t>b)    </a:t>
            </a:r>
            <a:r>
              <a:rPr sz="1000" kern="0" spc="0" dirty="0">
                <a:solidFill>
                  <a:srgbClr val="000000">
                    <a:alpha val="100000"/>
                  </a:srgbClr>
                </a:solidFill>
                <a:latin typeface="SimSun"/>
                <a:ea typeface="SimSun"/>
                <a:cs typeface="SimSun"/>
              </a:rPr>
              <a:t>对材质为普通碳素钢等易腐蚀钢铁的门框、门扇、螺钉、螺栓等零部件，应采取防腐措施，防腐  </a:t>
            </a:r>
            <a:r>
              <a:rPr sz="1000" kern="0" spc="-50" dirty="0">
                <a:solidFill>
                  <a:srgbClr val="000000">
                    <a:alpha val="100000"/>
                  </a:srgbClr>
                </a:solidFill>
                <a:latin typeface="SimSun"/>
                <a:ea typeface="SimSun"/>
                <a:cs typeface="SimSun"/>
              </a:rPr>
              <a:t>措施包括氧化、电镀、喷涂等。</a:t>
            </a:r>
            <a:endParaRPr lang="SimSun" altLang="SimSun" sz="1000" dirty="0"/>
          </a:p>
          <a:p>
            <a:pPr marL="13970" algn="l" rtl="0" eaLnBrk="0">
              <a:lnSpc>
                <a:spcPct val="95000"/>
              </a:lnSpc>
              <a:spcBef>
                <a:spcPts val="467"/>
              </a:spcBef>
              <a:tabLst/>
            </a:pPr>
            <a:r>
              <a:rPr sz="1000" b="1" kern="0" spc="0" dirty="0">
                <a:solidFill>
                  <a:srgbClr val="000000">
                    <a:alpha val="100000"/>
                  </a:srgbClr>
                </a:solidFill>
                <a:latin typeface="SimSun"/>
                <a:ea typeface="SimSun"/>
                <a:cs typeface="SimSun"/>
              </a:rPr>
              <a:t>5.1.4</a:t>
            </a:r>
            <a:r>
              <a:rPr sz="1000" kern="0" spc="0" dirty="0">
                <a:solidFill>
                  <a:srgbClr val="000000">
                    <a:alpha val="100000"/>
                  </a:srgbClr>
                </a:solidFill>
                <a:latin typeface="SimSun"/>
                <a:ea typeface="SimSun"/>
                <a:cs typeface="SimSun"/>
              </a:rPr>
              <a:t>  防盗门的非防护面侧的明显部位应有产品标</a:t>
            </a:r>
            <a:r>
              <a:rPr sz="1000" kern="0" spc="-10" dirty="0">
                <a:solidFill>
                  <a:srgbClr val="000000">
                    <a:alpha val="100000"/>
                  </a:srgbClr>
                </a:solidFill>
                <a:latin typeface="SimSun"/>
                <a:ea typeface="SimSun"/>
                <a:cs typeface="SimSun"/>
              </a:rPr>
              <a:t>识，并标明下列内容：</a:t>
            </a:r>
            <a:endParaRPr lang="SimSun" altLang="SimSun" sz="1000" dirty="0"/>
          </a:p>
          <a:p>
            <a:pPr marL="253365" algn="l" rtl="0" eaLnBrk="0">
              <a:lnSpc>
                <a:spcPct val="89000"/>
              </a:lnSpc>
              <a:spcBef>
                <a:spcPts val="305"/>
              </a:spcBef>
              <a:tabLst/>
            </a:pPr>
            <a:r>
              <a:rPr sz="1000" kern="0" spc="-30" dirty="0">
                <a:solidFill>
                  <a:srgbClr val="000000">
                    <a:alpha val="100000"/>
                  </a:srgbClr>
                </a:solidFill>
                <a:latin typeface="Times New Roman"/>
                <a:ea typeface="Times New Roman"/>
                <a:cs typeface="Times New Roman"/>
              </a:rPr>
              <a:t>a)</a:t>
            </a:r>
            <a:r>
              <a:rPr sz="1000" kern="0" spc="5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制造厂名和商标；</a:t>
            </a:r>
            <a:endParaRPr lang="SimSun" altLang="SimSun" sz="1000" dirty="0"/>
          </a:p>
          <a:p>
            <a:pPr marL="253365" algn="l" rtl="0" eaLnBrk="0">
              <a:lnSpc>
                <a:spcPts val="1599"/>
              </a:lnSpc>
              <a:tabLst/>
            </a:pPr>
            <a:r>
              <a:rPr sz="1000" kern="0" spc="-70" dirty="0">
                <a:solidFill>
                  <a:srgbClr val="000000">
                    <a:alpha val="100000"/>
                  </a:srgbClr>
                </a:solidFill>
                <a:latin typeface="Times New Roman"/>
                <a:ea typeface="Times New Roman"/>
                <a:cs typeface="Times New Roman"/>
              </a:rPr>
              <a:t>b)</a:t>
            </a:r>
            <a:r>
              <a:rPr sz="1000" kern="0" spc="10" dirty="0">
                <a:solidFill>
                  <a:srgbClr val="000000">
                    <a:alpha val="100000"/>
                  </a:srgbClr>
                </a:solidFill>
                <a:latin typeface="Times New Roman"/>
                <a:ea typeface="Times New Roman"/>
                <a:cs typeface="Times New Roman"/>
              </a:rPr>
              <a:t>    </a:t>
            </a:r>
            <a:r>
              <a:rPr sz="1000" kern="0" spc="-70" dirty="0">
                <a:solidFill>
                  <a:srgbClr val="000000">
                    <a:alpha val="100000"/>
                  </a:srgbClr>
                </a:solidFill>
                <a:latin typeface="SimSun"/>
                <a:ea typeface="SimSun"/>
                <a:cs typeface="SimSun"/>
              </a:rPr>
              <a:t>产品名称、型号；</a:t>
            </a:r>
            <a:endParaRPr lang="SimSun" altLang="SimSun" sz="1000" dirty="0"/>
          </a:p>
          <a:p>
            <a:pPr marL="253365" algn="l" rtl="0" eaLnBrk="0">
              <a:lnSpc>
                <a:spcPts val="1500"/>
              </a:lnSpc>
              <a:tabLst/>
            </a:pPr>
            <a:r>
              <a:rPr sz="1000" kern="0" spc="-30" dirty="0">
                <a:solidFill>
                  <a:srgbClr val="000000">
                    <a:alpha val="100000"/>
                  </a:srgbClr>
                </a:solidFill>
                <a:latin typeface="Times New Roman"/>
                <a:ea typeface="Times New Roman"/>
                <a:cs typeface="Times New Roman"/>
              </a:rPr>
              <a:t>c)</a:t>
            </a:r>
            <a:r>
              <a:rPr sz="1000" kern="0" spc="50" dirty="0">
                <a:solidFill>
                  <a:srgbClr val="000000">
                    <a:alpha val="100000"/>
                  </a:srgbClr>
                </a:solidFill>
                <a:latin typeface="Times New Roman"/>
                <a:ea typeface="Times New Roman"/>
                <a:cs typeface="Times New Roman"/>
              </a:rPr>
              <a:t>    </a:t>
            </a:r>
            <a:r>
              <a:rPr sz="1000" kern="0" spc="-30" dirty="0">
                <a:solidFill>
                  <a:srgbClr val="000000">
                    <a:alpha val="100000"/>
                  </a:srgbClr>
                </a:solidFill>
                <a:latin typeface="SimSun"/>
                <a:ea typeface="SimSun"/>
                <a:cs typeface="SimSun"/>
              </a:rPr>
              <a:t>生产日期或编号；</a:t>
            </a:r>
            <a:endParaRPr lang="SimSun" altLang="SimSun" sz="1000" dirty="0"/>
          </a:p>
          <a:p>
            <a:pPr marL="253365" algn="l" rtl="0" eaLnBrk="0">
              <a:lnSpc>
                <a:spcPct val="92000"/>
              </a:lnSpc>
              <a:spcBef>
                <a:spcPts val="472"/>
              </a:spcBef>
              <a:tabLst/>
            </a:pPr>
            <a:r>
              <a:rPr sz="1000" kern="0" spc="-10" dirty="0">
                <a:solidFill>
                  <a:srgbClr val="000000">
                    <a:alpha val="100000"/>
                  </a:srgbClr>
                </a:solidFill>
                <a:latin typeface="Times New Roman"/>
                <a:ea typeface="Times New Roman"/>
                <a:cs typeface="Times New Roman"/>
              </a:rPr>
              <a:t>d)     </a:t>
            </a:r>
            <a:r>
              <a:rPr sz="1000" kern="0" spc="-10" dirty="0">
                <a:solidFill>
                  <a:srgbClr val="000000">
                    <a:alpha val="100000"/>
                  </a:srgbClr>
                </a:solidFill>
                <a:latin typeface="SimSun"/>
                <a:ea typeface="SimSun"/>
                <a:cs typeface="SimSun"/>
              </a:rPr>
              <a:t>防盗安全</a:t>
            </a:r>
            <a:r>
              <a:rPr sz="1000" kern="0" spc="-20" dirty="0">
                <a:solidFill>
                  <a:srgbClr val="000000">
                    <a:alpha val="100000"/>
                  </a:srgbClr>
                </a:solidFill>
                <a:latin typeface="SimSun"/>
                <a:ea typeface="SimSun"/>
                <a:cs typeface="SimSun"/>
              </a:rPr>
              <a:t>级别及标记。</a:t>
            </a:r>
            <a:endParaRPr lang="SimSun" altLang="SimSun" sz="1000" dirty="0"/>
          </a:p>
          <a:p>
            <a:pPr marL="13970" algn="l" rtl="0" eaLnBrk="0">
              <a:lnSpc>
                <a:spcPct val="95000"/>
              </a:lnSpc>
              <a:spcBef>
                <a:spcPts val="1347"/>
              </a:spcBef>
              <a:tabLst/>
            </a:pPr>
            <a:r>
              <a:rPr sz="1000" b="1" kern="0" spc="-10" dirty="0">
                <a:solidFill>
                  <a:srgbClr val="000000">
                    <a:alpha val="100000"/>
                  </a:srgbClr>
                </a:solidFill>
                <a:latin typeface="SimHei"/>
                <a:ea typeface="SimHei"/>
                <a:cs typeface="SimHei"/>
              </a:rPr>
              <a:t>5.2</a:t>
            </a:r>
            <a:r>
              <a:rPr sz="1000" kern="0" spc="50" dirty="0">
                <a:solidFill>
                  <a:srgbClr val="000000">
                    <a:alpha val="100000"/>
                  </a:srgbClr>
                </a:solidFill>
                <a:latin typeface="SimHei"/>
                <a:ea typeface="SimHei"/>
                <a:cs typeface="SimHei"/>
              </a:rPr>
              <a:t>  </a:t>
            </a:r>
            <a:r>
              <a:rPr sz="1000" b="1" kern="0" spc="-10" dirty="0">
                <a:solidFill>
                  <a:srgbClr val="000000">
                    <a:alpha val="100000"/>
                  </a:srgbClr>
                </a:solidFill>
                <a:latin typeface="SimHei"/>
                <a:ea typeface="SimHei"/>
                <a:cs typeface="SimHei"/>
              </a:rPr>
              <a:t>钢板厚度要求</a:t>
            </a:r>
            <a:endParaRPr lang="SimHei" altLang="SimHei" sz="1000" dirty="0"/>
          </a:p>
          <a:p>
            <a:pPr marL="12700" indent="1270" algn="l" rtl="0" eaLnBrk="0">
              <a:lnSpc>
                <a:spcPct val="116000"/>
              </a:lnSpc>
              <a:spcBef>
                <a:spcPts val="1230"/>
              </a:spcBef>
              <a:tabLst/>
            </a:pPr>
            <a:r>
              <a:rPr sz="1000" b="1" kern="0" spc="50" dirty="0">
                <a:solidFill>
                  <a:srgbClr val="000000">
                    <a:alpha val="100000"/>
                  </a:srgbClr>
                </a:solidFill>
                <a:latin typeface="SimSun"/>
                <a:ea typeface="SimSun"/>
                <a:cs typeface="SimSun"/>
              </a:rPr>
              <a:t>5.2.1</a:t>
            </a:r>
            <a:r>
              <a:rPr sz="1000" kern="0" spc="10" dirty="0">
                <a:solidFill>
                  <a:srgbClr val="000000">
                    <a:alpha val="100000"/>
                  </a:srgbClr>
                </a:solidFill>
                <a:latin typeface="SimSun"/>
                <a:ea typeface="SimSun"/>
                <a:cs typeface="SimSun"/>
              </a:rPr>
              <a:t>  </a:t>
            </a:r>
            <a:r>
              <a:rPr sz="1000" kern="0" spc="50" dirty="0">
                <a:solidFill>
                  <a:srgbClr val="000000">
                    <a:alpha val="100000"/>
                  </a:srgbClr>
                </a:solidFill>
                <a:latin typeface="SimSun"/>
                <a:ea typeface="SimSun"/>
                <a:cs typeface="SimSun"/>
              </a:rPr>
              <a:t>不同防盗安全级别防盗门的门</a:t>
            </a:r>
            <a:r>
              <a:rPr sz="1000" kern="0" spc="40" dirty="0">
                <a:solidFill>
                  <a:srgbClr val="000000">
                    <a:alpha val="100000"/>
                  </a:srgbClr>
                </a:solidFill>
                <a:latin typeface="SimSun"/>
                <a:ea typeface="SimSun"/>
                <a:cs typeface="SimSun"/>
              </a:rPr>
              <a:t>框和门扇面板的标称厚度应符合表2的要求，厚度允许负偏差应</a:t>
            </a:r>
            <a:r>
              <a:rPr sz="1000" kern="0" spc="0" dirty="0">
                <a:solidFill>
                  <a:srgbClr val="000000">
                    <a:alpha val="100000"/>
                  </a:srgbClr>
                </a:solidFill>
                <a:latin typeface="SimSun"/>
                <a:ea typeface="SimSun"/>
                <a:cs typeface="SimSun"/>
              </a:rPr>
              <a:t> </a:t>
            </a:r>
            <a:r>
              <a:rPr sz="1000" kern="0" spc="80" dirty="0">
                <a:solidFill>
                  <a:srgbClr val="000000">
                    <a:alpha val="100000"/>
                  </a:srgbClr>
                </a:solidFill>
                <a:latin typeface="SimSun"/>
                <a:ea typeface="SimSun"/>
                <a:cs typeface="SimSun"/>
              </a:rPr>
              <a:t>符合表3的要求。</a:t>
            </a:r>
            <a:endParaRPr lang="SimSun" altLang="SimSun" sz="1000" dirty="0"/>
          </a:p>
          <a:p>
            <a:pPr marL="253365" algn="l" rtl="0" eaLnBrk="0">
              <a:lnSpc>
                <a:spcPts val="1120"/>
              </a:lnSpc>
              <a:spcBef>
                <a:spcPts val="260"/>
              </a:spcBef>
              <a:tabLst/>
            </a:pPr>
            <a:r>
              <a:rPr sz="900" kern="0" spc="-20" dirty="0">
                <a:solidFill>
                  <a:srgbClr val="000000">
                    <a:alpha val="100000"/>
                  </a:srgbClr>
                </a:solidFill>
                <a:latin typeface="SimSun"/>
                <a:ea typeface="SimSun"/>
                <a:cs typeface="SimSun"/>
              </a:rPr>
              <a:t>注：厚度为去除各种涂层后的钢板厚度，对于由多层钢板组成的门框或门扇</a:t>
            </a:r>
            <a:r>
              <a:rPr sz="900" kern="0" spc="-30" dirty="0">
                <a:solidFill>
                  <a:srgbClr val="000000">
                    <a:alpha val="100000"/>
                  </a:srgbClr>
                </a:solidFill>
                <a:latin typeface="SimSun"/>
                <a:ea typeface="SimSun"/>
                <a:cs typeface="SimSun"/>
              </a:rPr>
              <a:t>面板为各钢板厚度累加。</a:t>
            </a:r>
            <a:endParaRPr lang="SimSun" altLang="SimSun" sz="900" dirty="0"/>
          </a:p>
          <a:p>
            <a:pPr marL="12700" algn="l" rtl="0" eaLnBrk="0">
              <a:lnSpc>
                <a:spcPct val="94000"/>
              </a:lnSpc>
              <a:spcBef>
                <a:spcPts val="436"/>
              </a:spcBef>
              <a:tabLst/>
            </a:pPr>
            <a:r>
              <a:rPr sz="1000" kern="0" spc="10" dirty="0">
                <a:solidFill>
                  <a:srgbClr val="000000">
                    <a:alpha val="100000"/>
                  </a:srgbClr>
                </a:solidFill>
                <a:latin typeface="SimSun"/>
                <a:ea typeface="SimSun"/>
                <a:cs typeface="SimSun"/>
              </a:rPr>
              <a:t>5.2.2  下框采用不锈钢材质的，其标称厚度应符合表2的要求。</a:t>
            </a:r>
            <a:endParaRPr lang="SimSun" altLang="SimSun" sz="1000" dirty="0"/>
          </a:p>
          <a:p>
            <a:pPr algn="l" rtl="0" eaLnBrk="0">
              <a:lnSpc>
                <a:spcPct val="108000"/>
              </a:lnSpc>
              <a:tabLst/>
            </a:pPr>
            <a:endParaRPr lang="Arial" altLang="Arial" sz="400" dirty="0"/>
          </a:p>
          <a:p>
            <a:pPr marL="12700" algn="l" rtl="0" eaLnBrk="0">
              <a:lnSpc>
                <a:spcPct val="94000"/>
              </a:lnSpc>
              <a:spcBef>
                <a:spcPts val="3"/>
              </a:spcBef>
              <a:tabLst/>
            </a:pPr>
            <a:r>
              <a:rPr sz="1000" kern="0" spc="10" dirty="0">
                <a:solidFill>
                  <a:srgbClr val="000000">
                    <a:alpha val="100000"/>
                  </a:srgbClr>
                </a:solidFill>
                <a:latin typeface="SimSun"/>
                <a:ea typeface="SimSun"/>
                <a:cs typeface="SimSun"/>
              </a:rPr>
              <a:t>5.2.3  选用其他板材时应符合相关</a:t>
            </a:r>
            <a:r>
              <a:rPr sz="1000" kern="0" spc="0" dirty="0">
                <a:solidFill>
                  <a:srgbClr val="000000">
                    <a:alpha val="100000"/>
                  </a:srgbClr>
                </a:solidFill>
                <a:latin typeface="SimSun"/>
                <a:ea typeface="SimSun"/>
                <a:cs typeface="SimSun"/>
              </a:rPr>
              <a:t>国家或行业标准规定。</a:t>
            </a:r>
            <a:endParaRPr lang="SimSun" altLang="SimSun" sz="1000" dirty="0"/>
          </a:p>
        </p:txBody>
      </p:sp>
      <p:grpSp>
        <p:nvGrpSpPr>
          <p:cNvPr id="2" name="group 2"/>
          <p:cNvGrpSpPr/>
          <p:nvPr/>
        </p:nvGrpSpPr>
        <p:grpSpPr>
          <a:xfrm rot="21600000">
            <a:off x="2120882" y="1422437"/>
            <a:ext cx="3143277" cy="1568400"/>
            <a:chOff x="0" y="0"/>
            <a:chExt cx="3143277" cy="1568400"/>
          </a:xfrm>
        </p:grpSpPr>
        <p:pic>
          <p:nvPicPr>
            <p:cNvPr id="62" name="picture 62"/>
            <p:cNvPicPr>
              <a:picLocks noChangeAspect="1"/>
            </p:cNvPicPr>
            <p:nvPr/>
          </p:nvPicPr>
          <p:blipFill>
            <a:blip r:embed="rId2"/>
            <a:stretch>
              <a:fillRect/>
            </a:stretch>
          </p:blipFill>
          <p:spPr>
            <a:xfrm rot="21600000">
              <a:off x="0" y="0"/>
              <a:ext cx="3143277" cy="1568400"/>
            </a:xfrm>
            <a:prstGeom prst="rect">
              <a:avLst/>
            </a:prstGeom>
          </p:spPr>
        </p:pic>
        <p:sp>
          <p:nvSpPr>
            <p:cNvPr id="64" name="textbox 64"/>
            <p:cNvSpPr/>
            <p:nvPr/>
          </p:nvSpPr>
          <p:spPr>
            <a:xfrm>
              <a:off x="-12700" y="-12700"/>
              <a:ext cx="3169285" cy="1611630"/>
            </a:xfrm>
            <a:prstGeom prst="rect">
              <a:avLst/>
            </a:prstGeom>
          </p:spPr>
          <p:txBody>
            <a:bodyPr vert="horz" wrap="square" lIns="0" tIns="0" rIns="0" bIns="0"/>
            <a:lstStyle/>
            <a:p>
              <a:pPr algn="l" rtl="0" eaLnBrk="0">
                <a:lnSpc>
                  <a:spcPct val="128000"/>
                </a:lnSpc>
                <a:tabLst/>
              </a:pPr>
              <a:endParaRPr lang="Arial" altLang="Arial" sz="1000" dirty="0"/>
            </a:p>
            <a:p>
              <a:pPr algn="l" rtl="0" eaLnBrk="0">
                <a:lnSpc>
                  <a:spcPct val="129000"/>
                </a:lnSpc>
                <a:tabLst/>
              </a:pPr>
              <a:endParaRPr lang="Arial" altLang="Arial" sz="1000" dirty="0"/>
            </a:p>
            <a:p>
              <a:pPr marL="2165350" algn="l" rtl="0" eaLnBrk="0">
                <a:lnSpc>
                  <a:spcPct val="95000"/>
                </a:lnSpc>
                <a:spcBef>
                  <a:spcPts val="4"/>
                </a:spcBef>
                <a:tabLst/>
              </a:pPr>
              <a:r>
                <a:rPr sz="1000" kern="0" spc="-10" dirty="0">
                  <a:solidFill>
                    <a:srgbClr val="000000">
                      <a:alpha val="100000"/>
                    </a:srgbClr>
                  </a:solidFill>
                  <a:latin typeface="SimSun"/>
                  <a:ea typeface="SimSun"/>
                  <a:cs typeface="SimSun"/>
                </a:rPr>
                <a:t>-企业自定义代号</a:t>
              </a:r>
              <a:endParaRPr lang="SimSun" altLang="SimSun" sz="1000" dirty="0"/>
            </a:p>
            <a:p>
              <a:pPr marL="2082800" algn="l" rtl="0" eaLnBrk="0">
                <a:lnSpc>
                  <a:spcPct val="94000"/>
                </a:lnSpc>
                <a:spcBef>
                  <a:spcPts val="915"/>
                </a:spcBef>
                <a:tabLst/>
              </a:pPr>
              <a:r>
                <a:rPr sz="1000" kern="0" spc="-50" dirty="0">
                  <a:solidFill>
                    <a:srgbClr val="000000">
                      <a:alpha val="100000"/>
                    </a:srgbClr>
                  </a:solidFill>
                  <a:latin typeface="SimSun"/>
                  <a:ea typeface="SimSun"/>
                  <a:cs typeface="SimSun"/>
                </a:rPr>
                <a:t>——门扇材质代号</a:t>
              </a:r>
              <a:endParaRPr lang="SimSun" altLang="SimSun" sz="1000" dirty="0"/>
            </a:p>
            <a:p>
              <a:pPr marL="2165350" algn="l" rtl="0" eaLnBrk="0">
                <a:lnSpc>
                  <a:spcPct val="95000"/>
                </a:lnSpc>
                <a:spcBef>
                  <a:spcPts val="967"/>
                </a:spcBef>
                <a:tabLst/>
              </a:pPr>
              <a:r>
                <a:rPr sz="1000" kern="0" spc="-40" dirty="0">
                  <a:solidFill>
                    <a:srgbClr val="000000">
                      <a:alpha val="100000"/>
                    </a:srgbClr>
                  </a:solidFill>
                  <a:latin typeface="SimSun"/>
                  <a:ea typeface="SimSun"/>
                  <a:cs typeface="SimSun"/>
                </a:rPr>
                <a:t>一门扇构造代号</a:t>
              </a:r>
              <a:endParaRPr lang="SimSun" altLang="SimSun" sz="1000" dirty="0"/>
            </a:p>
            <a:p>
              <a:pPr marL="2165350" algn="l" rtl="0" eaLnBrk="0">
                <a:lnSpc>
                  <a:spcPct val="95000"/>
                </a:lnSpc>
                <a:spcBef>
                  <a:spcPts val="968"/>
                </a:spcBef>
                <a:tabLst/>
              </a:pPr>
              <a:r>
                <a:rPr sz="1000" kern="0" spc="-50" dirty="0">
                  <a:solidFill>
                    <a:srgbClr val="000000">
                      <a:alpha val="100000"/>
                    </a:srgbClr>
                  </a:solidFill>
                  <a:latin typeface="SimSun"/>
                  <a:ea typeface="SimSun"/>
                  <a:cs typeface="SimSun"/>
                </a:rPr>
                <a:t>一防盗安全级别</a:t>
              </a:r>
              <a:endParaRPr lang="SimSun" altLang="SimSun" sz="1000" dirty="0"/>
            </a:p>
            <a:p>
              <a:pPr algn="l" rtl="0" eaLnBrk="0">
                <a:lnSpc>
                  <a:spcPct val="113000"/>
                </a:lnSpc>
                <a:tabLst/>
              </a:pPr>
              <a:endParaRPr lang="Arial" altLang="Arial" sz="700" dirty="0"/>
            </a:p>
            <a:p>
              <a:pPr marL="2165350" algn="l" rtl="0" eaLnBrk="0">
                <a:lnSpc>
                  <a:spcPct val="95000"/>
                </a:lnSpc>
                <a:spcBef>
                  <a:spcPts val="3"/>
                </a:spcBef>
                <a:tabLst/>
              </a:pPr>
              <a:r>
                <a:rPr sz="1000" kern="0" spc="-10" dirty="0">
                  <a:solidFill>
                    <a:srgbClr val="000000">
                      <a:alpha val="100000"/>
                    </a:srgbClr>
                  </a:solidFill>
                  <a:latin typeface="SimSun"/>
                  <a:ea typeface="SimSun"/>
                  <a:cs typeface="SimSun"/>
                </a:rPr>
                <a:t>—防盗门代号</a:t>
              </a:r>
              <a:endParaRPr lang="SimSun" altLang="SimSun" sz="1000" dirty="0"/>
            </a:p>
          </p:txBody>
        </p:sp>
      </p:grpSp>
      <p:sp>
        <p:nvSpPr>
          <p:cNvPr id="66" name="textbox 66"/>
          <p:cNvSpPr/>
          <p:nvPr/>
        </p:nvSpPr>
        <p:spPr>
          <a:xfrm>
            <a:off x="774687" y="911929"/>
            <a:ext cx="2051685" cy="508000"/>
          </a:xfrm>
          <a:prstGeom prst="rect">
            <a:avLst/>
          </a:prstGeom>
        </p:spPr>
        <p:txBody>
          <a:bodyPr vert="horz" wrap="square" lIns="0" tIns="0" rIns="0" bIns="0"/>
          <a:lstStyle/>
          <a:p>
            <a:pPr algn="l" rtl="0" eaLnBrk="0">
              <a:lnSpc>
                <a:spcPct val="80738"/>
              </a:lnSpc>
              <a:tabLst/>
            </a:pPr>
            <a:endParaRPr lang="Arial" altLang="Arial" sz="100" dirty="0"/>
          </a:p>
          <a:p>
            <a:pPr marL="13970" algn="l" rtl="0" eaLnBrk="0">
              <a:lnSpc>
                <a:spcPct val="79000"/>
              </a:lnSpc>
              <a:tabLst/>
            </a:pPr>
            <a:r>
              <a:rPr sz="1000" b="1" kern="0" spc="-20" dirty="0">
                <a:solidFill>
                  <a:srgbClr val="000000">
                    <a:alpha val="100000"/>
                  </a:srgbClr>
                </a:solidFill>
                <a:latin typeface="SimSun"/>
                <a:ea typeface="SimSun"/>
                <a:cs typeface="SimSun"/>
              </a:rPr>
              <a:t>GB</a:t>
            </a:r>
            <a:r>
              <a:rPr sz="1000" kern="0" spc="120" dirty="0">
                <a:solidFill>
                  <a:srgbClr val="000000">
                    <a:alpha val="100000"/>
                  </a:srgbClr>
                </a:solidFill>
                <a:latin typeface="SimSun"/>
                <a:ea typeface="SimSun"/>
                <a:cs typeface="SimSun"/>
              </a:rPr>
              <a:t>  </a:t>
            </a:r>
            <a:r>
              <a:rPr sz="1000" b="1" kern="0" spc="-20" dirty="0">
                <a:solidFill>
                  <a:srgbClr val="000000">
                    <a:alpha val="100000"/>
                  </a:srgbClr>
                </a:solidFill>
                <a:latin typeface="SimSun"/>
                <a:ea typeface="SimSun"/>
                <a:cs typeface="SimSun"/>
              </a:rPr>
              <a:t>17565—2022</a:t>
            </a:r>
            <a:endParaRPr lang="SimSun" altLang="SimSun" sz="1000" dirty="0"/>
          </a:p>
          <a:p>
            <a:pPr algn="l" rtl="0" eaLnBrk="0">
              <a:lnSpc>
                <a:spcPct val="117000"/>
              </a:lnSpc>
              <a:tabLst/>
            </a:pPr>
            <a:endParaRPr lang="Arial" altLang="Arial" sz="1000" dirty="0"/>
          </a:p>
          <a:p>
            <a:pPr algn="l" rtl="0" eaLnBrk="0">
              <a:lnSpc>
                <a:spcPct val="128000"/>
              </a:lnSpc>
              <a:tabLst/>
            </a:pPr>
            <a:endParaRPr lang="Arial" altLang="Arial" sz="200" dirty="0"/>
          </a:p>
          <a:p>
            <a:pPr marL="12700" algn="l" rtl="0" eaLnBrk="0">
              <a:lnSpc>
                <a:spcPct val="95000"/>
              </a:lnSpc>
              <a:spcBef>
                <a:spcPts val="1"/>
              </a:spcBef>
              <a:tabLst/>
            </a:pPr>
            <a:r>
              <a:rPr sz="1000" kern="0" spc="0" dirty="0">
                <a:solidFill>
                  <a:srgbClr val="000000">
                    <a:alpha val="100000"/>
                  </a:srgbClr>
                </a:solidFill>
                <a:latin typeface="SimSun"/>
                <a:ea typeface="SimSun"/>
                <a:cs typeface="SimSun"/>
              </a:rPr>
              <a:t>定义代号等5部分组成</a:t>
            </a:r>
            <a:r>
              <a:rPr sz="1000" kern="0" spc="-10" dirty="0">
                <a:solidFill>
                  <a:srgbClr val="000000">
                    <a:alpha val="100000"/>
                  </a:srgbClr>
                </a:solidFill>
                <a:latin typeface="SimSun"/>
                <a:ea typeface="SimSun"/>
                <a:cs typeface="SimSun"/>
              </a:rPr>
              <a:t>，标记如下：</a:t>
            </a:r>
            <a:endParaRPr lang="SimSun" altLang="SimSun" sz="1000" dirty="0"/>
          </a:p>
        </p:txBody>
      </p:sp>
      <p:sp>
        <p:nvSpPr>
          <p:cNvPr id="68" name="textbox 68"/>
          <p:cNvSpPr/>
          <p:nvPr/>
        </p:nvSpPr>
        <p:spPr>
          <a:xfrm>
            <a:off x="933449" y="9873546"/>
            <a:ext cx="64135" cy="101600"/>
          </a:xfrm>
          <a:prstGeom prst="rect">
            <a:avLst/>
          </a:prstGeom>
        </p:spPr>
        <p:txBody>
          <a:bodyPr vert="horz" wrap="square" lIns="0" tIns="0" rIns="0" bIns="0"/>
          <a:lstStyle/>
          <a:p>
            <a:pPr algn="l" rtl="0" eaLnBrk="0">
              <a:lnSpc>
                <a:spcPct val="84231"/>
              </a:lnSpc>
              <a:tabLst/>
            </a:pPr>
            <a:endParaRPr lang="Arial" altLang="Arial" sz="100" dirty="0"/>
          </a:p>
          <a:p>
            <a:pPr marL="12700" algn="l" rtl="0" eaLnBrk="0">
              <a:lnSpc>
                <a:spcPct val="83000"/>
              </a:lnSpc>
              <a:tabLst/>
            </a:pPr>
            <a:r>
              <a:rPr sz="600" kern="0" spc="-10" dirty="0">
                <a:solidFill>
                  <a:srgbClr val="000000">
                    <a:alpha val="100000"/>
                  </a:srgbClr>
                </a:solidFill>
                <a:latin typeface="SimSun"/>
                <a:ea typeface="SimSun"/>
                <a:cs typeface="SimSun"/>
              </a:rPr>
              <a:t>4</a:t>
            </a:r>
            <a:endParaRPr lang="SimSun" altLang="SimSun" sz="600" dirty="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satMod val="110000"/>
                <a:lumMod val="105000"/>
                <a:tint val="67000"/>
              </a:schemeClr>
            </a:gs>
            <a:gs pos="50000">
              <a:schemeClr val="phClr">
                <a:lumMod val="105000"/>
                <a:satMod val="103000"/>
                <a:tint val="73000"/>
              </a:schemeClr>
            </a:gs>
            <a:gs pos="100000">
              <a:schemeClr val="phClr">
                <a:satMod val="105000"/>
                <a:lumMod val="109000"/>
                <a:tint val="81000"/>
              </a:schemeClr>
            </a:gs>
          </a:gsLst>
          <a:lin ang="5400000" scaled="0"/>
        </a:gradFill>
        <a:gradFill rotWithShape="1">
          <a:gsLst>
            <a:gs pos="0">
              <a:schemeClr val="phClr">
                <a:satMod val="103000"/>
                <a:lumMod val="102000"/>
                <a:shade val="94000"/>
              </a:schemeClr>
            </a:gs>
            <a:gs pos="50000">
              <a:schemeClr val="phClr">
                <a:lumMod val="110000"/>
                <a:satMod val="100000"/>
                <a:tint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2024-03-26T08:36:47Z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O">
    <vt:lpwstr>wqlLaW5nc29mdCBQREYgdG8gV1BTIDkw</vt:lpwstr>
  </property>
  <property fmtid="{D5CDD505-2E9C-101B-9397-08002B2CF9AE}" pid="3" name="Created">
    <vt:filetime>2024-03-26T08:36:51</vt:filetime>
  </property>
  <property fmtid="{D5CDD505-2E9C-101B-9397-08002B2CF9AE}" pid="4" name="UsrData">
    <vt:lpwstr>6602189b8a3849001f97f1b8wl</vt:lpwstr>
  </property>
</Properties>
</file>