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4" Type="http://schemas.openxmlformats.org/officeDocument/2006/relationships/extended-properties" Target="docProps/app.xml"/><Relationship Id="rId2"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7556500" cy="106934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8" Type="http://schemas.openxmlformats.org/officeDocument/2006/relationships/slide" Target="slides/slide7.xml"/><Relationship Id="rId7" Type="http://schemas.openxmlformats.org/officeDocument/2006/relationships/slide" Target="slides/slide6.xml"/><Relationship Id="rId6" Type="http://schemas.openxmlformats.org/officeDocument/2006/relationships/slide" Target="slides/slide5.xml"/><Relationship Id="rId5" Type="http://schemas.openxmlformats.org/officeDocument/2006/relationships/slide" Target="slides/slide4.xml"/><Relationship Id="rId4" Type="http://schemas.openxmlformats.org/officeDocument/2006/relationships/slide" Target="slides/slide3.xml"/><Relationship Id="rId3" Type="http://schemas.openxmlformats.org/officeDocument/2006/relationships/slide" Target="slides/slide2.xml"/><Relationship Id="rId29" Type="http://schemas.openxmlformats.org/officeDocument/2006/relationships/viewProps" Target="viewProps.xml"/><Relationship Id="rId28" Type="http://schemas.openxmlformats.org/officeDocument/2006/relationships/tableStyles" Target="tableStyles.xml"/><Relationship Id="rId27" Type="http://schemas.openxmlformats.org/officeDocument/2006/relationships/presProps" Target="presProps.xml"/><Relationship Id="rId26" Type="http://schemas.openxmlformats.org/officeDocument/2006/relationships/slide" Target="slides/slide25.xml"/><Relationship Id="rId25" Type="http://schemas.openxmlformats.org/officeDocument/2006/relationships/slide" Target="slides/slide24.xml"/><Relationship Id="rId24" Type="http://schemas.openxmlformats.org/officeDocument/2006/relationships/slide" Target="slides/slide23.xml"/><Relationship Id="rId23" Type="http://schemas.openxmlformats.org/officeDocument/2006/relationships/slide" Target="slides/slide22.xml"/><Relationship Id="rId22" Type="http://schemas.openxmlformats.org/officeDocument/2006/relationships/slide" Target="slides/slide21.xml"/><Relationship Id="rId21" Type="http://schemas.openxmlformats.org/officeDocument/2006/relationships/slide" Target="slides/slide20.xml"/><Relationship Id="rId20" Type="http://schemas.openxmlformats.org/officeDocument/2006/relationships/slide" Target="slides/slide19.xml"/><Relationship Id="rId2" Type="http://schemas.openxmlformats.org/officeDocument/2006/relationships/slide" Target="slides/slide1.xml"/><Relationship Id="rId19" Type="http://schemas.openxmlformats.org/officeDocument/2006/relationships/slide" Target="slides/slide18.xml"/><Relationship Id="rId18" Type="http://schemas.openxmlformats.org/officeDocument/2006/relationships/slide" Target="slides/slide17.xml"/><Relationship Id="rId17" Type="http://schemas.openxmlformats.org/officeDocument/2006/relationships/slide" Target="slides/slide16.xml"/><Relationship Id="rId16" Type="http://schemas.openxmlformats.org/officeDocument/2006/relationships/slide" Target="slides/slide15.xml"/><Relationship Id="rId15" Type="http://schemas.openxmlformats.org/officeDocument/2006/relationships/slide" Target="slides/slide14.xml"/><Relationship Id="rId14" Type="http://schemas.openxmlformats.org/officeDocument/2006/relationships/slide" Target="slides/slide13.xml"/><Relationship Id="rId13" Type="http://schemas.openxmlformats.org/officeDocument/2006/relationships/slide" Target="slides/slide12.xml"/><Relationship Id="rId12" Type="http://schemas.openxmlformats.org/officeDocument/2006/relationships/slide" Target="slides/slide11.xml"/><Relationship Id="rId11" Type="http://schemas.openxmlformats.org/officeDocument/2006/relationships/slide" Target="slides/slide10.xml"/><Relationship Id="rId10" Type="http://schemas.openxmlformats.org/officeDocument/2006/relationships/slide" Target="slides/slide9.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7" Type="http://schemas.openxmlformats.org/officeDocument/2006/relationships/image" Target="../media/image8.png"/><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9" Type="http://schemas.openxmlformats.org/officeDocument/2006/relationships/hyperlink" Target="5.3.2.2" TargetMode="External"/><Relationship Id="rId8" Type="http://schemas.openxmlformats.org/officeDocument/2006/relationships/hyperlink" Target="5.3.2.1" TargetMode="External"/><Relationship Id="rId7" Type="http://schemas.openxmlformats.org/officeDocument/2006/relationships/hyperlink" Target="5.3.1.6" TargetMode="External"/><Relationship Id="rId6" Type="http://schemas.openxmlformats.org/officeDocument/2006/relationships/hyperlink" Target="5.3.1.5" TargetMode="External"/><Relationship Id="rId5" Type="http://schemas.openxmlformats.org/officeDocument/2006/relationships/hyperlink" Target="5.3.1.4" TargetMode="External"/><Relationship Id="rId4" Type="http://schemas.openxmlformats.org/officeDocument/2006/relationships/hyperlink" Target="5.3.1.3" TargetMode="External"/><Relationship Id="rId3" Type="http://schemas.openxmlformats.org/officeDocument/2006/relationships/hyperlink" Target="5.3.1.2" TargetMode="External"/><Relationship Id="rId2" Type="http://schemas.openxmlformats.org/officeDocument/2006/relationships/hyperlink" Target="5.3.1.1" TargetMode="External"/><Relationship Id="rId15" Type="http://schemas.openxmlformats.org/officeDocument/2006/relationships/hyperlink" Target="5.3.3.2" TargetMode="External"/><Relationship Id="rId14" Type="http://schemas.openxmlformats.org/officeDocument/2006/relationships/hyperlink" Target="5.3.3.1" TargetMode="External"/><Relationship Id="rId13" Type="http://schemas.openxmlformats.org/officeDocument/2006/relationships/hyperlink" Target="5.3.2.6" TargetMode="External"/><Relationship Id="rId12" Type="http://schemas.openxmlformats.org/officeDocument/2006/relationships/hyperlink" Target="5.3.2.5" TargetMode="External"/><Relationship Id="rId11" Type="http://schemas.openxmlformats.org/officeDocument/2006/relationships/hyperlink" Target="5.3.2.4" TargetMode="External"/><Relationship Id="rId10" Type="http://schemas.openxmlformats.org/officeDocument/2006/relationships/hyperlink" Target="5.3.2.3"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9" Type="http://schemas.openxmlformats.org/officeDocument/2006/relationships/hyperlink" Target="5.3.3.10" TargetMode="External"/><Relationship Id="rId8" Type="http://schemas.openxmlformats.org/officeDocument/2006/relationships/hyperlink" Target="5.3.3.9" TargetMode="External"/><Relationship Id="rId7" Type="http://schemas.openxmlformats.org/officeDocument/2006/relationships/hyperlink" Target="5.3.3.8" TargetMode="External"/><Relationship Id="rId6" Type="http://schemas.openxmlformats.org/officeDocument/2006/relationships/hyperlink" Target="5.3.3.7" TargetMode="External"/><Relationship Id="rId5" Type="http://schemas.openxmlformats.org/officeDocument/2006/relationships/hyperlink" Target="5.3.3.6" TargetMode="External"/><Relationship Id="rId4" Type="http://schemas.openxmlformats.org/officeDocument/2006/relationships/hyperlink" Target="5.3.3.5" TargetMode="External"/><Relationship Id="rId3" Type="http://schemas.openxmlformats.org/officeDocument/2006/relationships/hyperlink" Target="5.3.3.4" TargetMode="External"/><Relationship Id="rId2" Type="http://schemas.openxmlformats.org/officeDocument/2006/relationships/hyperlink" Target="5.3.3.3" TargetMode="External"/><Relationship Id="rId10" Type="http://schemas.openxmlformats.org/officeDocument/2006/relationships/hyperlink" Target="5.3.3.11"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4" Type="http://schemas.openxmlformats.org/officeDocument/2006/relationships/image" Target="../media/image10.jpeg"/><Relationship Id="rId3" Type="http://schemas.openxmlformats.org/officeDocument/2006/relationships/hyperlink" Target="5.3.1.1" TargetMode="External"/><Relationship Id="rId2" Type="http://schemas.openxmlformats.org/officeDocument/2006/relationships/hyperlink" Target="6.3.1.1"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9" Type="http://schemas.openxmlformats.org/officeDocument/2006/relationships/hyperlink" Target="5.3.1.5" TargetMode="External"/><Relationship Id="rId8" Type="http://schemas.openxmlformats.org/officeDocument/2006/relationships/hyperlink" Target="6.3.1.5" TargetMode="External"/><Relationship Id="rId7" Type="http://schemas.openxmlformats.org/officeDocument/2006/relationships/hyperlink" Target="5.3.1.4" TargetMode="External"/><Relationship Id="rId6" Type="http://schemas.openxmlformats.org/officeDocument/2006/relationships/hyperlink" Target="6.3.1.4" TargetMode="External"/><Relationship Id="rId5" Type="http://schemas.openxmlformats.org/officeDocument/2006/relationships/hyperlink" Target="5.3.1.3" TargetMode="External"/><Relationship Id="rId4" Type="http://schemas.openxmlformats.org/officeDocument/2006/relationships/hyperlink" Target="6.3.1.3" TargetMode="External"/><Relationship Id="rId3" Type="http://schemas.openxmlformats.org/officeDocument/2006/relationships/hyperlink" Target="5.3.1.2" TargetMode="External"/><Relationship Id="rId24" Type="http://schemas.openxmlformats.org/officeDocument/2006/relationships/hyperlink" Target="5.3.2.6" TargetMode="External"/><Relationship Id="rId23" Type="http://schemas.openxmlformats.org/officeDocument/2006/relationships/hyperlink" Target="6.3.2.6" TargetMode="External"/><Relationship Id="rId22" Type="http://schemas.openxmlformats.org/officeDocument/2006/relationships/hyperlink" Target="5.3.2.5" TargetMode="External"/><Relationship Id="rId21" Type="http://schemas.openxmlformats.org/officeDocument/2006/relationships/hyperlink" Target="6.3.2.5" TargetMode="External"/><Relationship Id="rId20" Type="http://schemas.openxmlformats.org/officeDocument/2006/relationships/hyperlink" Target="5.3.2.4" TargetMode="External"/><Relationship Id="rId2" Type="http://schemas.openxmlformats.org/officeDocument/2006/relationships/hyperlink" Target="6.3.1.2" TargetMode="External"/><Relationship Id="rId19" Type="http://schemas.openxmlformats.org/officeDocument/2006/relationships/hyperlink" Target="6.3.2.4" TargetMode="External"/><Relationship Id="rId18" Type="http://schemas.openxmlformats.org/officeDocument/2006/relationships/hyperlink" Target="5.3.2.3" TargetMode="External"/><Relationship Id="rId17" Type="http://schemas.openxmlformats.org/officeDocument/2006/relationships/hyperlink" Target="6.3.2.3" TargetMode="External"/><Relationship Id="rId16" Type="http://schemas.openxmlformats.org/officeDocument/2006/relationships/hyperlink" Target="5.3.2.2" TargetMode="External"/><Relationship Id="rId15" Type="http://schemas.openxmlformats.org/officeDocument/2006/relationships/hyperlink" Target="6.3.2.2" TargetMode="External"/><Relationship Id="rId14" Type="http://schemas.openxmlformats.org/officeDocument/2006/relationships/hyperlink" Target="6.1.7.5" TargetMode="External"/><Relationship Id="rId13" Type="http://schemas.openxmlformats.org/officeDocument/2006/relationships/hyperlink" Target="5.3.2.1" TargetMode="External"/><Relationship Id="rId12" Type="http://schemas.openxmlformats.org/officeDocument/2006/relationships/hyperlink" Target="6.3.2.1" TargetMode="External"/><Relationship Id="rId11" Type="http://schemas.openxmlformats.org/officeDocument/2006/relationships/hyperlink" Target="5.3.1.6" TargetMode="External"/><Relationship Id="rId10" Type="http://schemas.openxmlformats.org/officeDocument/2006/relationships/hyperlink" Target="6.3.1.6"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9" Type="http://schemas.openxmlformats.org/officeDocument/2006/relationships/hyperlink" Target="5.3.3.4" TargetMode="External"/><Relationship Id="rId8" Type="http://schemas.openxmlformats.org/officeDocument/2006/relationships/hyperlink" Target="6.3.3.4" TargetMode="External"/><Relationship Id="rId7" Type="http://schemas.openxmlformats.org/officeDocument/2006/relationships/hyperlink" Target="5.3.3.3" TargetMode="External"/><Relationship Id="rId6" Type="http://schemas.openxmlformats.org/officeDocument/2006/relationships/hyperlink" Target="6.3.3.3" TargetMode="External"/><Relationship Id="rId5" Type="http://schemas.openxmlformats.org/officeDocument/2006/relationships/hyperlink" Target="5.3.3.2" TargetMode="External"/><Relationship Id="rId4" Type="http://schemas.openxmlformats.org/officeDocument/2006/relationships/hyperlink" Target="6.3.3.2" TargetMode="External"/><Relationship Id="rId3" Type="http://schemas.openxmlformats.org/officeDocument/2006/relationships/hyperlink" Target="5.3.3.1" TargetMode="External"/><Relationship Id="rId23" Type="http://schemas.openxmlformats.org/officeDocument/2006/relationships/hyperlink" Target="5.3.3.11" TargetMode="External"/><Relationship Id="rId22" Type="http://schemas.openxmlformats.org/officeDocument/2006/relationships/hyperlink" Target="6.3.3.11" TargetMode="External"/><Relationship Id="rId21" Type="http://schemas.openxmlformats.org/officeDocument/2006/relationships/hyperlink" Target="5.3.3.10" TargetMode="External"/><Relationship Id="rId20" Type="http://schemas.openxmlformats.org/officeDocument/2006/relationships/hyperlink" Target="6.3.3.10" TargetMode="External"/><Relationship Id="rId2" Type="http://schemas.openxmlformats.org/officeDocument/2006/relationships/hyperlink" Target="6.3.3.1" TargetMode="External"/><Relationship Id="rId19" Type="http://schemas.openxmlformats.org/officeDocument/2006/relationships/hyperlink" Target="5.3.3.9" TargetMode="External"/><Relationship Id="rId18" Type="http://schemas.openxmlformats.org/officeDocument/2006/relationships/hyperlink" Target="6.3.3.9" TargetMode="External"/><Relationship Id="rId17" Type="http://schemas.openxmlformats.org/officeDocument/2006/relationships/hyperlink" Target="5.3.3.8" TargetMode="External"/><Relationship Id="rId16" Type="http://schemas.openxmlformats.org/officeDocument/2006/relationships/hyperlink" Target="6.3.3.8" TargetMode="External"/><Relationship Id="rId15" Type="http://schemas.openxmlformats.org/officeDocument/2006/relationships/hyperlink" Target="5.3.3.7" TargetMode="External"/><Relationship Id="rId14" Type="http://schemas.openxmlformats.org/officeDocument/2006/relationships/hyperlink" Target="6.3.3.7" TargetMode="External"/><Relationship Id="rId13" Type="http://schemas.openxmlformats.org/officeDocument/2006/relationships/hyperlink" Target="5.3.3.6" TargetMode="External"/><Relationship Id="rId12" Type="http://schemas.openxmlformats.org/officeDocument/2006/relationships/hyperlink" Target="6.3.3.6" TargetMode="External"/><Relationship Id="rId11" Type="http://schemas.openxmlformats.org/officeDocument/2006/relationships/hyperlink" Target="5.3.3.5" TargetMode="External"/><Relationship Id="rId10" Type="http://schemas.openxmlformats.org/officeDocument/2006/relationships/hyperlink" Target="6.3.3.5"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4" Type="http://schemas.openxmlformats.org/officeDocument/2006/relationships/hyperlink" Target="6.5.2.2" TargetMode="External"/><Relationship Id="rId3" Type="http://schemas.openxmlformats.org/officeDocument/2006/relationships/hyperlink" Target="6.5.3.1" TargetMode="External"/><Relationship Id="rId2" Type="http://schemas.openxmlformats.org/officeDocument/2006/relationships/hyperlink" Target="6.5.2.1"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6.5.3.4" TargetMode="External"/><Relationship Id="rId7" Type="http://schemas.openxmlformats.org/officeDocument/2006/relationships/hyperlink" Target="6.5.3.3" TargetMode="External"/><Relationship Id="rId6" Type="http://schemas.openxmlformats.org/officeDocument/2006/relationships/hyperlink" Target="6.5.3.2" TargetMode="External"/><Relationship Id="rId5" Type="http://schemas.openxmlformats.org/officeDocument/2006/relationships/hyperlink" Target="6.5.3.1" TargetMode="External"/><Relationship Id="rId4" Type="http://schemas.openxmlformats.org/officeDocument/2006/relationships/hyperlink" Target="6.5.2.4" TargetMode="External"/><Relationship Id="rId3" Type="http://schemas.openxmlformats.org/officeDocument/2006/relationships/hyperlink" Target="6.5.2.1" TargetMode="External"/><Relationship Id="rId2" Type="http://schemas.openxmlformats.org/officeDocument/2006/relationships/hyperlink" Target="6.5.2.3"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9" Type="http://schemas.openxmlformats.org/officeDocument/2006/relationships/slide" Target="slide12.xml"/><Relationship Id="rId8" Type="http://schemas.openxmlformats.org/officeDocument/2006/relationships/slide" Target="slide9.xml"/><Relationship Id="rId7" Type="http://schemas.openxmlformats.org/officeDocument/2006/relationships/slide" Target="slide8.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 Target="slide5.xml"/><Relationship Id="rId3" Type="http://schemas.openxmlformats.org/officeDocument/2006/relationships/slide" Target="slide4.xml"/><Relationship Id="rId2" Type="http://schemas.openxmlformats.org/officeDocument/2006/relationships/slide" Target="slide1.xml"/><Relationship Id="rId14" Type="http://schemas.openxmlformats.org/officeDocument/2006/relationships/slide" Target="slide19.xml"/><Relationship Id="rId13" Type="http://schemas.openxmlformats.org/officeDocument/2006/relationships/slide" Target="slide18.xml"/><Relationship Id="rId12" Type="http://schemas.openxmlformats.org/officeDocument/2006/relationships/slide" Target="slide16.xml"/><Relationship Id="rId11" Type="http://schemas.openxmlformats.org/officeDocument/2006/relationships/slide" Target="slide15.xml"/><Relationship Id="rId10" Type="http://schemas.openxmlformats.org/officeDocument/2006/relationships/slide" Target="slide14.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4" Type="http://schemas.openxmlformats.org/officeDocument/2006/relationships/hyperlink" Target="6.5.2.4" TargetMode="External"/><Relationship Id="rId3" Type="http://schemas.openxmlformats.org/officeDocument/2006/relationships/hyperlink" Target="6.5.2.3" TargetMode="External"/><Relationship Id="rId2" Type="http://schemas.openxmlformats.org/officeDocument/2006/relationships/hyperlink" Target="6.5.2.2"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9" Type="http://schemas.openxmlformats.org/officeDocument/2006/relationships/hyperlink" Target="6.3.1.4" TargetMode="External"/><Relationship Id="rId8" Type="http://schemas.openxmlformats.org/officeDocument/2006/relationships/hyperlink" Target="5.3.1.4" TargetMode="External"/><Relationship Id="rId7" Type="http://schemas.openxmlformats.org/officeDocument/2006/relationships/hyperlink" Target="6.3.1.3" TargetMode="External"/><Relationship Id="rId6" Type="http://schemas.openxmlformats.org/officeDocument/2006/relationships/hyperlink" Target="5.3.1.3" TargetMode="External"/><Relationship Id="rId5" Type="http://schemas.openxmlformats.org/officeDocument/2006/relationships/hyperlink" Target="6.3.1.2" TargetMode="External"/><Relationship Id="rId4" Type="http://schemas.openxmlformats.org/officeDocument/2006/relationships/hyperlink" Target="5.3.1.2" TargetMode="External"/><Relationship Id="rId3" Type="http://schemas.openxmlformats.org/officeDocument/2006/relationships/hyperlink" Target="6.3.1.1" TargetMode="External"/><Relationship Id="rId25" Type="http://schemas.openxmlformats.org/officeDocument/2006/relationships/hyperlink" Target="6.3.2.6" TargetMode="External"/><Relationship Id="rId24" Type="http://schemas.openxmlformats.org/officeDocument/2006/relationships/hyperlink" Target="5.3.2.6" TargetMode="External"/><Relationship Id="rId23" Type="http://schemas.openxmlformats.org/officeDocument/2006/relationships/hyperlink" Target="6.3.2.5" TargetMode="External"/><Relationship Id="rId22" Type="http://schemas.openxmlformats.org/officeDocument/2006/relationships/hyperlink" Target="5.3.2.5" TargetMode="External"/><Relationship Id="rId21" Type="http://schemas.openxmlformats.org/officeDocument/2006/relationships/hyperlink" Target="6.3.2.4" TargetMode="External"/><Relationship Id="rId20" Type="http://schemas.openxmlformats.org/officeDocument/2006/relationships/hyperlink" Target="5.3.2.4" TargetMode="External"/><Relationship Id="rId2" Type="http://schemas.openxmlformats.org/officeDocument/2006/relationships/hyperlink" Target="5.3.1.1" TargetMode="External"/><Relationship Id="rId19" Type="http://schemas.openxmlformats.org/officeDocument/2006/relationships/hyperlink" Target="6.3.2.3" TargetMode="External"/><Relationship Id="rId18" Type="http://schemas.openxmlformats.org/officeDocument/2006/relationships/hyperlink" Target="5.3.2.3" TargetMode="External"/><Relationship Id="rId17" Type="http://schemas.openxmlformats.org/officeDocument/2006/relationships/hyperlink" Target="6.3.2.2" TargetMode="External"/><Relationship Id="rId16" Type="http://schemas.openxmlformats.org/officeDocument/2006/relationships/hyperlink" Target="5.3.2.2" TargetMode="External"/><Relationship Id="rId15" Type="http://schemas.openxmlformats.org/officeDocument/2006/relationships/hyperlink" Target="6.3.2.1" TargetMode="External"/><Relationship Id="rId14" Type="http://schemas.openxmlformats.org/officeDocument/2006/relationships/hyperlink" Target="5.3.2.1" TargetMode="External"/><Relationship Id="rId13" Type="http://schemas.openxmlformats.org/officeDocument/2006/relationships/hyperlink" Target="6.3.1.6" TargetMode="External"/><Relationship Id="rId12" Type="http://schemas.openxmlformats.org/officeDocument/2006/relationships/hyperlink" Target="5.3.1.6" TargetMode="External"/><Relationship Id="rId11" Type="http://schemas.openxmlformats.org/officeDocument/2006/relationships/hyperlink" Target="6.3.1.5" TargetMode="External"/><Relationship Id="rId10" Type="http://schemas.openxmlformats.org/officeDocument/2006/relationships/hyperlink" Target="5.3.1.5"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9" Type="http://schemas.openxmlformats.org/officeDocument/2006/relationships/hyperlink" Target="6.3.3.4" TargetMode="External"/><Relationship Id="rId8" Type="http://schemas.openxmlformats.org/officeDocument/2006/relationships/hyperlink" Target="5.3.3.4" TargetMode="External"/><Relationship Id="rId7" Type="http://schemas.openxmlformats.org/officeDocument/2006/relationships/hyperlink" Target="6.3.3.3" TargetMode="External"/><Relationship Id="rId6" Type="http://schemas.openxmlformats.org/officeDocument/2006/relationships/hyperlink" Target="5.3.3.3" TargetMode="External"/><Relationship Id="rId5" Type="http://schemas.openxmlformats.org/officeDocument/2006/relationships/hyperlink" Target="6.3.3.2" TargetMode="External"/><Relationship Id="rId4" Type="http://schemas.openxmlformats.org/officeDocument/2006/relationships/hyperlink" Target="5.3.3.2" TargetMode="External"/><Relationship Id="rId3" Type="http://schemas.openxmlformats.org/officeDocument/2006/relationships/hyperlink" Target="6.3.3.1" TargetMode="External"/><Relationship Id="rId27" Type="http://schemas.openxmlformats.org/officeDocument/2006/relationships/hyperlink" Target="6.5.2.4" TargetMode="External"/><Relationship Id="rId26" Type="http://schemas.openxmlformats.org/officeDocument/2006/relationships/hyperlink" Target="6.5.2.3" TargetMode="External"/><Relationship Id="rId25" Type="http://schemas.openxmlformats.org/officeDocument/2006/relationships/hyperlink" Target="6.5.2.2" TargetMode="External"/><Relationship Id="rId24" Type="http://schemas.openxmlformats.org/officeDocument/2006/relationships/hyperlink" Target="6.5.2.1" TargetMode="External"/><Relationship Id="rId23" Type="http://schemas.openxmlformats.org/officeDocument/2006/relationships/hyperlink" Target="6.3.3.11" TargetMode="External"/><Relationship Id="rId22" Type="http://schemas.openxmlformats.org/officeDocument/2006/relationships/hyperlink" Target="5.3.3.11" TargetMode="External"/><Relationship Id="rId21" Type="http://schemas.openxmlformats.org/officeDocument/2006/relationships/hyperlink" Target="6.3.3.10" TargetMode="External"/><Relationship Id="rId20" Type="http://schemas.openxmlformats.org/officeDocument/2006/relationships/hyperlink" Target="5.3.3.10" TargetMode="External"/><Relationship Id="rId2" Type="http://schemas.openxmlformats.org/officeDocument/2006/relationships/hyperlink" Target="5.3.3.1" TargetMode="External"/><Relationship Id="rId19" Type="http://schemas.openxmlformats.org/officeDocument/2006/relationships/hyperlink" Target="6.3.3.9" TargetMode="External"/><Relationship Id="rId18" Type="http://schemas.openxmlformats.org/officeDocument/2006/relationships/hyperlink" Target="5.3.3.9" TargetMode="External"/><Relationship Id="rId17" Type="http://schemas.openxmlformats.org/officeDocument/2006/relationships/hyperlink" Target="6.3.3.8" TargetMode="External"/><Relationship Id="rId16" Type="http://schemas.openxmlformats.org/officeDocument/2006/relationships/hyperlink" Target="5.3.3.8" TargetMode="External"/><Relationship Id="rId15" Type="http://schemas.openxmlformats.org/officeDocument/2006/relationships/hyperlink" Target="6.3.3.7" TargetMode="External"/><Relationship Id="rId14" Type="http://schemas.openxmlformats.org/officeDocument/2006/relationships/hyperlink" Target="5.3.3.7" TargetMode="External"/><Relationship Id="rId13" Type="http://schemas.openxmlformats.org/officeDocument/2006/relationships/hyperlink" Target="6.3.3.6" TargetMode="External"/><Relationship Id="rId12" Type="http://schemas.openxmlformats.org/officeDocument/2006/relationships/hyperlink" Target="5.3.3.6" TargetMode="External"/><Relationship Id="rId11" Type="http://schemas.openxmlformats.org/officeDocument/2006/relationships/hyperlink" Target="6.3.3.5" TargetMode="External"/><Relationship Id="rId10" Type="http://schemas.openxmlformats.org/officeDocument/2006/relationships/hyperlink" Target="5.3.3.5"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4" Type="http://schemas.openxmlformats.org/officeDocument/2006/relationships/hyperlink" Target="3.18.3.3" TargetMode="External"/><Relationship Id="rId3" Type="http://schemas.openxmlformats.org/officeDocument/2006/relationships/hyperlink" Target="3.18.3.2" TargetMode="External"/><Relationship Id="rId2" Type="http://schemas.openxmlformats.org/officeDocument/2006/relationships/hyperlink" Target="3.18.3.1"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p:nvPr/>
        </p:nvSpPr>
        <p:spPr>
          <a:xfrm>
            <a:off x="882224" y="1401218"/>
            <a:ext cx="6129020" cy="1102360"/>
          </a:xfrm>
          <a:prstGeom prst="rect">
            <a:avLst/>
          </a:prstGeom>
        </p:spPr>
        <p:txBody>
          <a:bodyPr vert="horz" wrap="square" lIns="0" tIns="0" rIns="0" bIns="0"/>
          <a:lstStyle/>
          <a:p>
            <a:pPr algn="l" rtl="0" eaLnBrk="0">
              <a:lnSpc>
                <a:spcPct val="86361"/>
              </a:lnSpc>
              <a:tabLst/>
            </a:pPr>
            <a:endParaRPr lang="Arial" altLang="Arial" sz="100" dirty="0"/>
          </a:p>
          <a:p>
            <a:pPr algn="r" rtl="0" eaLnBrk="0">
              <a:lnSpc>
                <a:spcPct val="96000"/>
              </a:lnSpc>
              <a:tabLst/>
            </a:pPr>
            <a:r>
              <a:rPr sz="3200" b="1" kern="0" spc="-170" dirty="0">
                <a:solidFill>
                  <a:srgbClr val="000000">
                    <a:alpha val="100000"/>
                  </a:srgbClr>
                </a:solidFill>
                <a:latin typeface="SimSun"/>
                <a:ea typeface="SimSun"/>
                <a:cs typeface="SimSun"/>
              </a:rPr>
              <a:t>中</a:t>
            </a:r>
            <a:r>
              <a:rPr sz="3200" kern="0" spc="-160" dirty="0">
                <a:solidFill>
                  <a:srgbClr val="000000">
                    <a:alpha val="100000"/>
                  </a:srgbClr>
                </a:solidFill>
                <a:latin typeface="SimSun"/>
                <a:ea typeface="SimSun"/>
                <a:cs typeface="SimSun"/>
              </a:rPr>
              <a:t> </a:t>
            </a:r>
            <a:r>
              <a:rPr sz="3200" b="1" kern="0" spc="-160" dirty="0">
                <a:solidFill>
                  <a:srgbClr val="000000">
                    <a:alpha val="100000"/>
                  </a:srgbClr>
                </a:solidFill>
                <a:latin typeface="SimSun"/>
                <a:ea typeface="SimSun"/>
                <a:cs typeface="SimSun"/>
              </a:rPr>
              <a:t>华</a:t>
            </a:r>
            <a:r>
              <a:rPr sz="3200" kern="0" spc="-160" dirty="0">
                <a:solidFill>
                  <a:srgbClr val="000000">
                    <a:alpha val="100000"/>
                  </a:srgbClr>
                </a:solidFill>
                <a:latin typeface="SimSun"/>
                <a:ea typeface="SimSun"/>
                <a:cs typeface="SimSun"/>
              </a:rPr>
              <a:t> </a:t>
            </a:r>
            <a:r>
              <a:rPr sz="3200" b="1" kern="0" spc="-160" dirty="0">
                <a:solidFill>
                  <a:srgbClr val="000000">
                    <a:alpha val="100000"/>
                  </a:srgbClr>
                </a:solidFill>
                <a:latin typeface="SimSun"/>
                <a:ea typeface="SimSun"/>
                <a:cs typeface="SimSun"/>
              </a:rPr>
              <a:t>人</a:t>
            </a:r>
            <a:r>
              <a:rPr sz="3200" kern="0" spc="-160" dirty="0">
                <a:solidFill>
                  <a:srgbClr val="000000">
                    <a:alpha val="100000"/>
                  </a:srgbClr>
                </a:solidFill>
                <a:latin typeface="SimSun"/>
                <a:ea typeface="SimSun"/>
                <a:cs typeface="SimSun"/>
              </a:rPr>
              <a:t> </a:t>
            </a:r>
            <a:r>
              <a:rPr sz="3200" b="1" kern="0" spc="-160" dirty="0">
                <a:solidFill>
                  <a:srgbClr val="000000">
                    <a:alpha val="100000"/>
                  </a:srgbClr>
                </a:solidFill>
                <a:latin typeface="SimSun"/>
                <a:ea typeface="SimSun"/>
                <a:cs typeface="SimSun"/>
              </a:rPr>
              <a:t>民</a:t>
            </a:r>
            <a:r>
              <a:rPr sz="3200" kern="0" spc="-160" dirty="0">
                <a:solidFill>
                  <a:srgbClr val="000000">
                    <a:alpha val="100000"/>
                  </a:srgbClr>
                </a:solidFill>
                <a:latin typeface="SimSun"/>
                <a:ea typeface="SimSun"/>
                <a:cs typeface="SimSun"/>
              </a:rPr>
              <a:t> </a:t>
            </a:r>
            <a:r>
              <a:rPr sz="3200" b="1" kern="0" spc="-160" dirty="0">
                <a:solidFill>
                  <a:srgbClr val="000000">
                    <a:alpha val="100000"/>
                  </a:srgbClr>
                </a:solidFill>
                <a:latin typeface="SimSun"/>
                <a:ea typeface="SimSun"/>
                <a:cs typeface="SimSun"/>
              </a:rPr>
              <a:t>共</a:t>
            </a:r>
            <a:r>
              <a:rPr sz="3200" kern="0" spc="-160" dirty="0">
                <a:solidFill>
                  <a:srgbClr val="000000">
                    <a:alpha val="100000"/>
                  </a:srgbClr>
                </a:solidFill>
                <a:latin typeface="SimSun"/>
                <a:ea typeface="SimSun"/>
                <a:cs typeface="SimSun"/>
              </a:rPr>
              <a:t> </a:t>
            </a:r>
            <a:r>
              <a:rPr sz="3200" b="1" kern="0" spc="-160" dirty="0">
                <a:solidFill>
                  <a:srgbClr val="000000">
                    <a:alpha val="100000"/>
                  </a:srgbClr>
                </a:solidFill>
                <a:latin typeface="SimSun"/>
                <a:ea typeface="SimSun"/>
                <a:cs typeface="SimSun"/>
              </a:rPr>
              <a:t>和</a:t>
            </a:r>
            <a:r>
              <a:rPr sz="3200" kern="0" spc="-160" dirty="0">
                <a:solidFill>
                  <a:srgbClr val="000000">
                    <a:alpha val="100000"/>
                  </a:srgbClr>
                </a:solidFill>
                <a:latin typeface="SimSun"/>
                <a:ea typeface="SimSun"/>
                <a:cs typeface="SimSun"/>
              </a:rPr>
              <a:t> </a:t>
            </a:r>
            <a:r>
              <a:rPr sz="3200" b="1" kern="0" spc="-160" dirty="0">
                <a:solidFill>
                  <a:srgbClr val="000000">
                    <a:alpha val="100000"/>
                  </a:srgbClr>
                </a:solidFill>
                <a:latin typeface="SimSun"/>
                <a:ea typeface="SimSun"/>
                <a:cs typeface="SimSun"/>
              </a:rPr>
              <a:t>国</a:t>
            </a:r>
            <a:r>
              <a:rPr sz="3200" kern="0" spc="-160" dirty="0">
                <a:solidFill>
                  <a:srgbClr val="000000">
                    <a:alpha val="100000"/>
                  </a:srgbClr>
                </a:solidFill>
                <a:latin typeface="SimSun"/>
                <a:ea typeface="SimSun"/>
                <a:cs typeface="SimSun"/>
              </a:rPr>
              <a:t> </a:t>
            </a:r>
            <a:r>
              <a:rPr sz="3200" b="1" kern="0" spc="-160" dirty="0">
                <a:solidFill>
                  <a:srgbClr val="000000">
                    <a:alpha val="100000"/>
                  </a:srgbClr>
                </a:solidFill>
                <a:latin typeface="SimSun"/>
                <a:ea typeface="SimSun"/>
                <a:cs typeface="SimSun"/>
              </a:rPr>
              <a:t>国</a:t>
            </a:r>
            <a:r>
              <a:rPr sz="3200" kern="0" spc="-160" dirty="0">
                <a:solidFill>
                  <a:srgbClr val="000000">
                    <a:alpha val="100000"/>
                  </a:srgbClr>
                </a:solidFill>
                <a:latin typeface="SimSun"/>
                <a:ea typeface="SimSun"/>
                <a:cs typeface="SimSun"/>
              </a:rPr>
              <a:t> </a:t>
            </a:r>
            <a:r>
              <a:rPr sz="3200" b="1" kern="0" spc="-160" dirty="0">
                <a:solidFill>
                  <a:srgbClr val="000000">
                    <a:alpha val="100000"/>
                  </a:srgbClr>
                </a:solidFill>
                <a:latin typeface="SimSun"/>
                <a:ea typeface="SimSun"/>
                <a:cs typeface="SimSun"/>
              </a:rPr>
              <a:t>家</a:t>
            </a:r>
            <a:r>
              <a:rPr sz="3200" kern="0" spc="-160" dirty="0">
                <a:solidFill>
                  <a:srgbClr val="000000">
                    <a:alpha val="100000"/>
                  </a:srgbClr>
                </a:solidFill>
                <a:latin typeface="SimSun"/>
                <a:ea typeface="SimSun"/>
                <a:cs typeface="SimSun"/>
              </a:rPr>
              <a:t> </a:t>
            </a:r>
            <a:r>
              <a:rPr sz="3200" b="1" kern="0" spc="-160" dirty="0">
                <a:solidFill>
                  <a:srgbClr val="000000">
                    <a:alpha val="100000"/>
                  </a:srgbClr>
                </a:solidFill>
                <a:latin typeface="SimSun"/>
                <a:ea typeface="SimSun"/>
                <a:cs typeface="SimSun"/>
              </a:rPr>
              <a:t>标</a:t>
            </a:r>
            <a:r>
              <a:rPr sz="3200" kern="0" spc="-160" dirty="0">
                <a:solidFill>
                  <a:srgbClr val="000000">
                    <a:alpha val="100000"/>
                  </a:srgbClr>
                </a:solidFill>
                <a:latin typeface="SimSun"/>
                <a:ea typeface="SimSun"/>
                <a:cs typeface="SimSun"/>
              </a:rPr>
              <a:t> </a:t>
            </a:r>
            <a:r>
              <a:rPr sz="3200" b="1" kern="0" spc="-150" dirty="0">
                <a:solidFill>
                  <a:srgbClr val="000000">
                    <a:alpha val="100000"/>
                  </a:srgbClr>
                </a:solidFill>
                <a:latin typeface="SimSun"/>
                <a:ea typeface="SimSun"/>
                <a:cs typeface="SimSun"/>
              </a:rPr>
              <a:t>准</a:t>
            </a:r>
            <a:endParaRPr lang="SimSun" altLang="SimSun" sz="3200" dirty="0"/>
          </a:p>
          <a:p>
            <a:pPr algn="l" rtl="0" eaLnBrk="0">
              <a:lnSpc>
                <a:spcPct val="183000"/>
              </a:lnSpc>
              <a:tabLst/>
            </a:pPr>
            <a:endParaRPr lang="Arial" altLang="Arial" sz="1000" dirty="0"/>
          </a:p>
          <a:p>
            <a:pPr marL="4650740" algn="l" rtl="0" eaLnBrk="0">
              <a:lnSpc>
                <a:spcPct val="79000"/>
              </a:lnSpc>
              <a:spcBef>
                <a:spcPts val="365"/>
              </a:spcBef>
              <a:tabLst/>
            </a:pPr>
            <a:r>
              <a:rPr sz="1200" b="1" kern="0" spc="-20" dirty="0">
                <a:solidFill>
                  <a:srgbClr val="000000">
                    <a:alpha val="100000"/>
                  </a:srgbClr>
                </a:solidFill>
                <a:latin typeface="SimSun"/>
                <a:ea typeface="SimSun"/>
                <a:cs typeface="SimSun"/>
              </a:rPr>
              <a:t>GB</a:t>
            </a:r>
            <a:r>
              <a:rPr sz="1200" kern="0" spc="30" dirty="0">
                <a:solidFill>
                  <a:srgbClr val="000000">
                    <a:alpha val="100000"/>
                  </a:srgbClr>
                </a:solidFill>
                <a:latin typeface="SimSun"/>
                <a:ea typeface="SimSun"/>
                <a:cs typeface="SimSun"/>
              </a:rPr>
              <a:t>    </a:t>
            </a:r>
            <a:r>
              <a:rPr sz="1200" b="1" kern="0" spc="-20" dirty="0">
                <a:solidFill>
                  <a:srgbClr val="000000">
                    <a:alpha val="100000"/>
                  </a:srgbClr>
                </a:solidFill>
                <a:latin typeface="SimSun"/>
                <a:ea typeface="SimSun"/>
                <a:cs typeface="SimSun"/>
              </a:rPr>
              <a:t>10409—2019</a:t>
            </a:r>
            <a:endParaRPr lang="SimSun" altLang="SimSun" sz="1200" dirty="0"/>
          </a:p>
          <a:p>
            <a:pPr marL="4692650" algn="l" rtl="0" eaLnBrk="0">
              <a:lnSpc>
                <a:spcPct val="99000"/>
              </a:lnSpc>
              <a:spcBef>
                <a:spcPts val="22"/>
              </a:spcBef>
              <a:tabLst/>
            </a:pPr>
            <a:r>
              <a:rPr sz="900" kern="0" spc="40" dirty="0">
                <a:solidFill>
                  <a:srgbClr val="000000">
                    <a:alpha val="100000"/>
                  </a:srgbClr>
                </a:solidFill>
                <a:latin typeface="SimSun"/>
                <a:ea typeface="SimSun"/>
                <a:cs typeface="SimSun"/>
              </a:rPr>
              <a:t>代替</a:t>
            </a:r>
            <a:r>
              <a:rPr sz="900" kern="0" spc="-10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GB</a:t>
            </a:r>
            <a:r>
              <a:rPr sz="900" kern="0" spc="40" dirty="0">
                <a:solidFill>
                  <a:srgbClr val="000000">
                    <a:alpha val="100000"/>
                  </a:srgbClr>
                </a:solidFill>
                <a:latin typeface="SimSun"/>
                <a:ea typeface="SimSun"/>
                <a:cs typeface="SimSun"/>
              </a:rPr>
              <a:t>10409—2001</a:t>
            </a:r>
            <a:endParaRPr lang="SimSun" altLang="SimSun" sz="900" dirty="0"/>
          </a:p>
        </p:txBody>
      </p:sp>
      <p:graphicFrame>
        <p:nvGraphicFramePr>
          <p:cNvPr id="4" name="table 4"/>
          <p:cNvGraphicFramePr>
            <a:graphicFrameLocks noGrp="1"/>
          </p:cNvGraphicFramePr>
          <p:nvPr/>
        </p:nvGraphicFramePr>
        <p:xfrm>
          <a:off x="1924035" y="7467629"/>
          <a:ext cx="3708400" cy="666114"/>
        </p:xfrm>
        <a:graphic>
          <a:graphicData uri="http://schemas.openxmlformats.org/drawingml/2006/table">
            <a:tbl>
              <a:tblPr/>
              <a:tblGrid>
                <a:gridCol w="3708400"/>
              </a:tblGrid>
              <a:tr h="659764">
                <a:tc>
                  <a:txBody>
                    <a:bodyPr/>
                    <a:lstStyle/>
                    <a:p>
                      <a:pPr algn="l" rtl="0" eaLnBrk="0">
                        <a:lnSpc>
                          <a:spcPct val="110000"/>
                        </a:lnSpc>
                        <a:tabLst/>
                      </a:pPr>
                      <a:endParaRPr lang="Arial" altLang="Arial" sz="600" dirty="0"/>
                    </a:p>
                    <a:p>
                      <a:pPr marL="114300" indent="247015" algn="l" rtl="0" eaLnBrk="0">
                        <a:lnSpc>
                          <a:spcPct val="114000"/>
                        </a:lnSpc>
                        <a:spcBef>
                          <a:spcPts val="1"/>
                        </a:spcBef>
                        <a:tabLst/>
                      </a:pPr>
                      <a:r>
                        <a:rPr sz="900" kern="0" spc="-10" dirty="0">
                          <a:solidFill>
                            <a:srgbClr val="2E5AC3">
                              <a:alpha val="100000"/>
                            </a:srgbClr>
                          </a:solidFill>
                          <a:latin typeface="SimSun"/>
                          <a:ea typeface="SimSun"/>
                          <a:cs typeface="SimSun"/>
                        </a:rPr>
                        <a:t>国家标准全文公开系统专用，此文本仅供个人学习、研究</a:t>
                      </a:r>
                      <a:r>
                        <a:rPr sz="900" kern="0" spc="-20" dirty="0">
                          <a:solidFill>
                            <a:srgbClr val="2E5AC3">
                              <a:alpha val="100000"/>
                            </a:srgbClr>
                          </a:solidFill>
                          <a:latin typeface="SimSun"/>
                          <a:ea typeface="SimSun"/>
                          <a:cs typeface="SimSun"/>
                        </a:rPr>
                        <a:t>之用，</a:t>
                      </a:r>
                      <a:r>
                        <a:rPr sz="900" kern="0" spc="-10" dirty="0">
                          <a:solidFill>
                            <a:srgbClr val="2E5AC3">
                              <a:alpha val="100000"/>
                            </a:srgbClr>
                          </a:solidFill>
                          <a:latin typeface="SimSun"/>
                          <a:ea typeface="SimSun"/>
                          <a:cs typeface="SimSun"/>
                        </a:rPr>
                        <a:t>    </a:t>
                      </a:r>
                      <a:r>
                        <a:rPr sz="900" kern="0" spc="0" dirty="0">
                          <a:solidFill>
                            <a:srgbClr val="2E5AC3">
                              <a:alpha val="100000"/>
                            </a:srgbClr>
                          </a:solidFill>
                          <a:latin typeface="SimSun"/>
                          <a:ea typeface="SimSun"/>
                          <a:cs typeface="SimSun"/>
                        </a:rPr>
                        <a:t>未经授权，禁止复制、发行、汇</a:t>
                      </a:r>
                      <a:r>
                        <a:rPr sz="900" kern="0" spc="-10" dirty="0">
                          <a:solidFill>
                            <a:srgbClr val="2E5AC3">
                              <a:alpha val="100000"/>
                            </a:srgbClr>
                          </a:solidFill>
                          <a:latin typeface="SimSun"/>
                          <a:ea typeface="SimSun"/>
                          <a:cs typeface="SimSun"/>
                        </a:rPr>
                        <a:t>编、翻译或网络传播等，侵权必究。</a:t>
                      </a:r>
                      <a:endParaRPr lang="SimSun" altLang="SimSun" sz="900" dirty="0"/>
                    </a:p>
                    <a:p>
                      <a:pPr algn="l" rtl="0" eaLnBrk="0">
                        <a:lnSpc>
                          <a:spcPct val="112000"/>
                        </a:lnSpc>
                        <a:tabLst/>
                      </a:pPr>
                      <a:endParaRPr lang="Arial" altLang="Arial" sz="300" dirty="0"/>
                    </a:p>
                    <a:p>
                      <a:pPr marL="825500" algn="l" rtl="0" eaLnBrk="0">
                        <a:lnSpc>
                          <a:spcPct val="97000"/>
                        </a:lnSpc>
                        <a:spcBef>
                          <a:spcPts val="3"/>
                        </a:spcBef>
                        <a:tabLst/>
                      </a:pPr>
                      <a:r>
                        <a:rPr sz="800" kern="0" spc="40" dirty="0">
                          <a:solidFill>
                            <a:srgbClr val="2E5AC3">
                              <a:alpha val="100000"/>
                            </a:srgbClr>
                          </a:solidFill>
                          <a:latin typeface="SimSun"/>
                          <a:ea typeface="SimSun"/>
                          <a:cs typeface="SimSun"/>
                        </a:rPr>
                        <a:t>全国标准信息公共服</a:t>
                      </a:r>
                      <a:r>
                        <a:rPr sz="800" kern="0" spc="30" dirty="0">
                          <a:solidFill>
                            <a:srgbClr val="2E5AC3">
                              <a:alpha val="100000"/>
                            </a:srgbClr>
                          </a:solidFill>
                          <a:latin typeface="SimSun"/>
                          <a:ea typeface="SimSun"/>
                          <a:cs typeface="SimSun"/>
                        </a:rPr>
                        <a:t>务平台： </a:t>
                      </a:r>
                      <a:r>
                        <a:rPr sz="800" kern="0" spc="0" dirty="0">
                          <a:solidFill>
                            <a:srgbClr val="2E5AC3">
                              <a:alpha val="100000"/>
                            </a:srgbClr>
                          </a:solidFill>
                          <a:latin typeface="SimSun"/>
                          <a:ea typeface="SimSun"/>
                          <a:cs typeface="SimSun"/>
                        </a:rPr>
                        <a:t>https</a:t>
                      </a:r>
                      <a:r>
                        <a:rPr sz="800" kern="0" spc="30" dirty="0">
                          <a:solidFill>
                            <a:srgbClr val="2E5AC3">
                              <a:alpha val="100000"/>
                            </a:srgbClr>
                          </a:solidFill>
                          <a:latin typeface="SimSun"/>
                          <a:ea typeface="SimSun"/>
                          <a:cs typeface="SimSun"/>
                        </a:rPr>
                        <a:t>;//</a:t>
                      </a:r>
                      <a:r>
                        <a:rPr sz="800" kern="0" spc="0" dirty="0">
                          <a:solidFill>
                            <a:srgbClr val="2E5AC3">
                              <a:alpha val="100000"/>
                            </a:srgbClr>
                          </a:solidFill>
                          <a:latin typeface="SimSun"/>
                          <a:ea typeface="SimSun"/>
                          <a:cs typeface="SimSun"/>
                        </a:rPr>
                        <a:t>std</a:t>
                      </a:r>
                      <a:r>
                        <a:rPr sz="800" kern="0" spc="30" dirty="0">
                          <a:solidFill>
                            <a:srgbClr val="2E5AC3">
                              <a:alpha val="100000"/>
                            </a:srgbClr>
                          </a:solidFill>
                          <a:latin typeface="SimSun"/>
                          <a:ea typeface="SimSun"/>
                          <a:cs typeface="SimSun"/>
                        </a:rPr>
                        <a:t>.</a:t>
                      </a:r>
                      <a:r>
                        <a:rPr sz="800" kern="0" spc="0" dirty="0">
                          <a:solidFill>
                            <a:srgbClr val="2E5AC3">
                              <a:alpha val="100000"/>
                            </a:srgbClr>
                          </a:solidFill>
                          <a:latin typeface="SimSun"/>
                          <a:ea typeface="SimSun"/>
                          <a:cs typeface="SimSun"/>
                        </a:rPr>
                        <a:t>samr</a:t>
                      </a:r>
                      <a:r>
                        <a:rPr sz="800" kern="0" spc="30" dirty="0">
                          <a:solidFill>
                            <a:srgbClr val="2E5AC3">
                              <a:alpha val="100000"/>
                            </a:srgbClr>
                          </a:solidFill>
                          <a:latin typeface="SimSun"/>
                          <a:ea typeface="SimSun"/>
                          <a:cs typeface="SimSun"/>
                        </a:rPr>
                        <a:t>,</a:t>
                      </a:r>
                      <a:r>
                        <a:rPr sz="800" kern="0" spc="0" dirty="0">
                          <a:solidFill>
                            <a:srgbClr val="2E5AC3">
                              <a:alpha val="100000"/>
                            </a:srgbClr>
                          </a:solidFill>
                          <a:latin typeface="SimSun"/>
                          <a:ea typeface="SimSun"/>
                          <a:cs typeface="SimSun"/>
                        </a:rPr>
                        <a:t>gov</a:t>
                      </a:r>
                      <a:r>
                        <a:rPr sz="800" kern="0" spc="30" dirty="0">
                          <a:solidFill>
                            <a:srgbClr val="2E5AC3">
                              <a:alpha val="100000"/>
                            </a:srgbClr>
                          </a:solidFill>
                          <a:latin typeface="SimSun"/>
                          <a:ea typeface="SimSun"/>
                          <a:cs typeface="SimSun"/>
                        </a:rPr>
                        <a:t>.</a:t>
                      </a:r>
                      <a:r>
                        <a:rPr sz="800" kern="0" spc="0" dirty="0">
                          <a:solidFill>
                            <a:srgbClr val="2E5AC3">
                              <a:alpha val="100000"/>
                            </a:srgbClr>
                          </a:solidFill>
                          <a:latin typeface="SimSun"/>
                          <a:ea typeface="SimSun"/>
                          <a:cs typeface="SimSun"/>
                        </a:rPr>
                        <a:t>cn</a:t>
                      </a:r>
                      <a:endParaRPr lang="SimSun" altLang="SimSun" sz="8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FF"/>
                      </a:solidFill>
                      <a:prstDash val="solid"/>
                      <a:round/>
                      <a:headEnd type="none" w="med" len="med"/>
                      <a:tailEnd type="none" w="med" len="med"/>
                    </a:lnT>
                    <a:lnB w="3175" cap="flat" cmpd="sng" algn="ctr">
                      <a:solidFill>
                        <a:srgbClr val="0000FF"/>
                      </a:solidFill>
                      <a:prstDash val="solid"/>
                      <a:round/>
                      <a:headEnd type="none" w="med" len="med"/>
                      <a:tailEnd type="none" w="med" len="med"/>
                    </a:lnB>
                  </a:tcPr>
                </a:tc>
              </a:tr>
            </a:tbl>
          </a:graphicData>
        </a:graphic>
      </p:graphicFrame>
      <p:sp>
        <p:nvSpPr>
          <p:cNvPr id="6" name="textbox 6"/>
          <p:cNvSpPr/>
          <p:nvPr/>
        </p:nvSpPr>
        <p:spPr>
          <a:xfrm>
            <a:off x="2766995" y="4114616"/>
            <a:ext cx="2437764" cy="874394"/>
          </a:xfrm>
          <a:prstGeom prst="rect">
            <a:avLst/>
          </a:prstGeom>
        </p:spPr>
        <p:txBody>
          <a:bodyPr vert="horz" wrap="square" lIns="0" tIns="0" rIns="0" bIns="0"/>
          <a:lstStyle/>
          <a:p>
            <a:pPr algn="l" rtl="0" eaLnBrk="0">
              <a:lnSpc>
                <a:spcPct val="95714"/>
              </a:lnSpc>
              <a:tabLst/>
            </a:pPr>
            <a:endParaRPr lang="Arial" altLang="Arial" sz="100" dirty="0"/>
          </a:p>
          <a:p>
            <a:pPr marL="12700" algn="l" rtl="0" eaLnBrk="0">
              <a:lnSpc>
                <a:spcPct val="95000"/>
              </a:lnSpc>
              <a:tabLst/>
            </a:pPr>
            <a:r>
              <a:rPr sz="2600" b="1" kern="0" spc="80" dirty="0">
                <a:solidFill>
                  <a:srgbClr val="000000">
                    <a:alpha val="100000"/>
                  </a:srgbClr>
                </a:solidFill>
                <a:latin typeface="SimHei"/>
                <a:ea typeface="SimHei"/>
                <a:cs typeface="SimHei"/>
              </a:rPr>
              <a:t>防盗保险柜(箱)</a:t>
            </a:r>
            <a:endParaRPr lang="SimHei" altLang="SimHei" sz="2600" dirty="0"/>
          </a:p>
          <a:p>
            <a:pPr algn="l" rtl="0" eaLnBrk="0">
              <a:lnSpc>
                <a:spcPct val="154000"/>
              </a:lnSpc>
              <a:tabLst/>
            </a:pPr>
            <a:endParaRPr lang="Arial" altLang="Arial" sz="1000" dirty="0"/>
          </a:p>
          <a:p>
            <a:pPr algn="l" rtl="0" eaLnBrk="0">
              <a:lnSpc>
                <a:spcPct val="119000"/>
              </a:lnSpc>
              <a:tabLst/>
            </a:pPr>
            <a:endParaRPr lang="Arial" altLang="Arial" sz="300" dirty="0"/>
          </a:p>
          <a:p>
            <a:pPr marL="318770" algn="l" rtl="0" eaLnBrk="0">
              <a:lnSpc>
                <a:spcPct val="85000"/>
              </a:lnSpc>
              <a:spcBef>
                <a:spcPts val="2"/>
              </a:spcBef>
              <a:tabLst/>
            </a:pPr>
            <a:r>
              <a:rPr sz="1400" b="1" kern="0" spc="-20" dirty="0">
                <a:solidFill>
                  <a:srgbClr val="000000">
                    <a:alpha val="100000"/>
                  </a:srgbClr>
                </a:solidFill>
                <a:latin typeface="Times New Roman"/>
                <a:ea typeface="Times New Roman"/>
                <a:cs typeface="Times New Roman"/>
              </a:rPr>
              <a:t>Burglary-re</a:t>
            </a:r>
            <a:r>
              <a:rPr sz="1400" b="1" kern="0" spc="-30" dirty="0">
                <a:solidFill>
                  <a:srgbClr val="000000">
                    <a:alpha val="100000"/>
                  </a:srgbClr>
                </a:solidFill>
                <a:latin typeface="Times New Roman"/>
                <a:ea typeface="Times New Roman"/>
                <a:cs typeface="Times New Roman"/>
              </a:rPr>
              <a:t>sistant safes</a:t>
            </a:r>
            <a:endParaRPr lang="Times New Roman" altLang="Times New Roman" sz="1400" dirty="0"/>
          </a:p>
        </p:txBody>
      </p:sp>
      <p:pic>
        <p:nvPicPr>
          <p:cNvPr id="8" name="picture 8"/>
          <p:cNvPicPr>
            <a:picLocks noChangeAspect="1"/>
          </p:cNvPicPr>
          <p:nvPr/>
        </p:nvPicPr>
        <p:blipFill>
          <a:blip r:embed="rId2"/>
          <a:stretch>
            <a:fillRect/>
          </a:stretch>
        </p:blipFill>
        <p:spPr>
          <a:xfrm rot="21600000">
            <a:off x="5086355" y="412765"/>
            <a:ext cx="1555731" cy="800079"/>
          </a:xfrm>
          <a:prstGeom prst="rect">
            <a:avLst/>
          </a:prstGeom>
        </p:spPr>
      </p:pic>
      <p:sp>
        <p:nvSpPr>
          <p:cNvPr id="10" name="textbox 10"/>
          <p:cNvSpPr/>
          <p:nvPr/>
        </p:nvSpPr>
        <p:spPr>
          <a:xfrm>
            <a:off x="2447564" y="9510997"/>
            <a:ext cx="2393314" cy="476250"/>
          </a:xfrm>
          <a:prstGeom prst="rect">
            <a:avLst/>
          </a:prstGeom>
        </p:spPr>
        <p:txBody>
          <a:bodyPr vert="horz" wrap="square" lIns="0" tIns="0" rIns="0" bIns="0"/>
          <a:lstStyle/>
          <a:p>
            <a:pPr algn="l" rtl="0" eaLnBrk="0">
              <a:lnSpc>
                <a:spcPct val="68421"/>
              </a:lnSpc>
              <a:tabLst/>
            </a:pPr>
            <a:endParaRPr lang="Arial" altLang="Arial" sz="100" dirty="0"/>
          </a:p>
          <a:p>
            <a:pPr marL="12700" algn="l" rtl="0" eaLnBrk="0">
              <a:lnSpc>
                <a:spcPct val="99000"/>
              </a:lnSpc>
              <a:tabLst/>
            </a:pPr>
            <a:r>
              <a:rPr sz="1500" b="1" kern="0" spc="350" dirty="0">
                <a:solidFill>
                  <a:srgbClr val="000000">
                    <a:alpha val="100000"/>
                  </a:srgbClr>
                </a:solidFill>
                <a:latin typeface="SimSun"/>
                <a:ea typeface="SimSun"/>
                <a:cs typeface="SimSun"/>
              </a:rPr>
              <a:t>国家市场监督管理总局</a:t>
            </a:r>
            <a:r>
              <a:rPr sz="1500" kern="0" spc="20" dirty="0">
                <a:solidFill>
                  <a:srgbClr val="000000">
                    <a:alpha val="100000"/>
                  </a:srgbClr>
                </a:solidFill>
                <a:latin typeface="SimSun"/>
                <a:ea typeface="SimSun"/>
                <a:cs typeface="SimSun"/>
              </a:rPr>
              <a:t> </a:t>
            </a:r>
            <a:r>
              <a:rPr sz="1500" b="1" kern="0" spc="30" dirty="0">
                <a:solidFill>
                  <a:srgbClr val="000000">
                    <a:alpha val="100000"/>
                  </a:srgbClr>
                </a:solidFill>
                <a:latin typeface="SimSun"/>
                <a:ea typeface="SimSun"/>
                <a:cs typeface="SimSun"/>
              </a:rPr>
              <a:t>中国国家标准化管理委员会</a:t>
            </a:r>
            <a:endParaRPr lang="SimSun" altLang="SimSun" sz="1500" dirty="0"/>
          </a:p>
        </p:txBody>
      </p:sp>
      <p:sp>
        <p:nvSpPr>
          <p:cNvPr id="12" name="textbox 12"/>
          <p:cNvSpPr/>
          <p:nvPr/>
        </p:nvSpPr>
        <p:spPr>
          <a:xfrm>
            <a:off x="5168542" y="9039495"/>
            <a:ext cx="1853564" cy="200660"/>
          </a:xfrm>
          <a:prstGeom prst="rect">
            <a:avLst/>
          </a:prstGeom>
        </p:spPr>
        <p:txBody>
          <a:bodyPr vert="horz" wrap="square" lIns="0" tIns="0" rIns="0" bIns="0"/>
          <a:lstStyle/>
          <a:p>
            <a:pPr algn="l" rtl="0" eaLnBrk="0">
              <a:lnSpc>
                <a:spcPct val="80959"/>
              </a:lnSpc>
              <a:tabLst/>
            </a:pPr>
            <a:endParaRPr lang="Arial" altLang="Arial" sz="100" dirty="0"/>
          </a:p>
          <a:p>
            <a:pPr marL="12700" algn="l" rtl="0" eaLnBrk="0">
              <a:lnSpc>
                <a:spcPct val="96000"/>
              </a:lnSpc>
              <a:tabLst/>
            </a:pPr>
            <a:r>
              <a:rPr sz="1200" b="1" kern="0" spc="-30" dirty="0">
                <a:solidFill>
                  <a:srgbClr val="000000">
                    <a:alpha val="100000"/>
                  </a:srgbClr>
                </a:solidFill>
                <a:latin typeface="SimHei"/>
                <a:ea typeface="SimHei"/>
                <a:cs typeface="SimHei"/>
              </a:rPr>
              <a:t>2</a:t>
            </a:r>
            <a:r>
              <a:rPr sz="1200" kern="0" spc="-30" dirty="0">
                <a:solidFill>
                  <a:srgbClr val="000000">
                    <a:alpha val="100000"/>
                  </a:srgbClr>
                </a:solidFill>
                <a:latin typeface="SimHei"/>
                <a:ea typeface="SimHei"/>
                <a:cs typeface="SimHei"/>
              </a:rPr>
              <a:t> </a:t>
            </a:r>
            <a:r>
              <a:rPr sz="1200" b="1" kern="0" spc="-30" dirty="0">
                <a:solidFill>
                  <a:srgbClr val="000000">
                    <a:alpha val="100000"/>
                  </a:srgbClr>
                </a:solidFill>
                <a:latin typeface="SimHei"/>
                <a:ea typeface="SimHei"/>
                <a:cs typeface="SimHei"/>
              </a:rPr>
              <a:t>0</a:t>
            </a:r>
            <a:r>
              <a:rPr sz="1200" kern="0" spc="-30" dirty="0">
                <a:solidFill>
                  <a:srgbClr val="000000">
                    <a:alpha val="100000"/>
                  </a:srgbClr>
                </a:solidFill>
                <a:latin typeface="SimHei"/>
                <a:ea typeface="SimHei"/>
                <a:cs typeface="SimHei"/>
              </a:rPr>
              <a:t> </a:t>
            </a:r>
            <a:r>
              <a:rPr sz="1200" b="1" kern="0" spc="-30" dirty="0">
                <a:solidFill>
                  <a:srgbClr val="000000">
                    <a:alpha val="100000"/>
                  </a:srgbClr>
                </a:solidFill>
                <a:latin typeface="SimHei"/>
                <a:ea typeface="SimHei"/>
                <a:cs typeface="SimHei"/>
              </a:rPr>
              <a:t>2</a:t>
            </a:r>
            <a:r>
              <a:rPr sz="1200" kern="0" spc="-30" dirty="0">
                <a:solidFill>
                  <a:srgbClr val="000000">
                    <a:alpha val="100000"/>
                  </a:srgbClr>
                </a:solidFill>
                <a:latin typeface="SimHei"/>
                <a:ea typeface="SimHei"/>
                <a:cs typeface="SimHei"/>
              </a:rPr>
              <a:t> </a:t>
            </a:r>
            <a:r>
              <a:rPr sz="1200" b="1" kern="0" spc="-30" dirty="0">
                <a:solidFill>
                  <a:srgbClr val="000000">
                    <a:alpha val="100000"/>
                  </a:srgbClr>
                </a:solidFill>
                <a:latin typeface="SimHei"/>
                <a:ea typeface="SimHei"/>
                <a:cs typeface="SimHei"/>
              </a:rPr>
              <a:t>0</a:t>
            </a:r>
            <a:r>
              <a:rPr sz="1200" kern="0" spc="-30" dirty="0">
                <a:solidFill>
                  <a:srgbClr val="000000">
                    <a:alpha val="100000"/>
                  </a:srgbClr>
                </a:solidFill>
                <a:latin typeface="SimHei"/>
                <a:ea typeface="SimHei"/>
                <a:cs typeface="SimHei"/>
              </a:rPr>
              <a:t> </a:t>
            </a:r>
            <a:r>
              <a:rPr sz="1200" b="1" kern="0" spc="-30" dirty="0">
                <a:solidFill>
                  <a:srgbClr val="000000">
                    <a:alpha val="100000"/>
                  </a:srgbClr>
                </a:solidFill>
                <a:latin typeface="SimHei"/>
                <a:ea typeface="SimHei"/>
                <a:cs typeface="SimHei"/>
              </a:rPr>
              <a:t>-</a:t>
            </a:r>
            <a:r>
              <a:rPr sz="1200" kern="0" spc="-40" dirty="0">
                <a:solidFill>
                  <a:srgbClr val="000000">
                    <a:alpha val="100000"/>
                  </a:srgbClr>
                </a:solidFill>
                <a:latin typeface="SimHei"/>
                <a:ea typeface="SimHei"/>
                <a:cs typeface="SimHei"/>
              </a:rPr>
              <a:t> </a:t>
            </a:r>
            <a:r>
              <a:rPr sz="1200" b="1" kern="0" spc="-40" dirty="0">
                <a:solidFill>
                  <a:srgbClr val="000000">
                    <a:alpha val="100000"/>
                  </a:srgbClr>
                </a:solidFill>
                <a:latin typeface="SimHei"/>
                <a:ea typeface="SimHei"/>
                <a:cs typeface="SimHei"/>
              </a:rPr>
              <a:t>0</a:t>
            </a:r>
            <a:r>
              <a:rPr sz="1200" kern="0" spc="-40" dirty="0">
                <a:solidFill>
                  <a:srgbClr val="000000">
                    <a:alpha val="100000"/>
                  </a:srgbClr>
                </a:solidFill>
                <a:latin typeface="SimHei"/>
                <a:ea typeface="SimHei"/>
                <a:cs typeface="SimHei"/>
              </a:rPr>
              <a:t> </a:t>
            </a:r>
            <a:r>
              <a:rPr sz="1200" b="1" kern="0" spc="-40" dirty="0">
                <a:solidFill>
                  <a:srgbClr val="000000">
                    <a:alpha val="100000"/>
                  </a:srgbClr>
                </a:solidFill>
                <a:latin typeface="SimHei"/>
                <a:ea typeface="SimHei"/>
                <a:cs typeface="SimHei"/>
              </a:rPr>
              <a:t>5</a:t>
            </a:r>
            <a:r>
              <a:rPr sz="1200" kern="0" spc="-40" dirty="0">
                <a:solidFill>
                  <a:srgbClr val="000000">
                    <a:alpha val="100000"/>
                  </a:srgbClr>
                </a:solidFill>
                <a:latin typeface="SimHei"/>
                <a:ea typeface="SimHei"/>
                <a:cs typeface="SimHei"/>
              </a:rPr>
              <a:t> </a:t>
            </a:r>
            <a:r>
              <a:rPr sz="1200" b="1" kern="0" spc="-40" dirty="0">
                <a:solidFill>
                  <a:srgbClr val="000000">
                    <a:alpha val="100000"/>
                  </a:srgbClr>
                </a:solidFill>
                <a:latin typeface="SimHei"/>
                <a:ea typeface="SimHei"/>
                <a:cs typeface="SimHei"/>
              </a:rPr>
              <a:t>-</a:t>
            </a:r>
            <a:r>
              <a:rPr sz="1200" kern="0" spc="-40" dirty="0">
                <a:solidFill>
                  <a:srgbClr val="000000">
                    <a:alpha val="100000"/>
                  </a:srgbClr>
                </a:solidFill>
                <a:latin typeface="SimHei"/>
                <a:ea typeface="SimHei"/>
                <a:cs typeface="SimHei"/>
              </a:rPr>
              <a:t> </a:t>
            </a:r>
            <a:r>
              <a:rPr sz="1200" b="1" kern="0" spc="-40" dirty="0">
                <a:solidFill>
                  <a:srgbClr val="000000">
                    <a:alpha val="100000"/>
                  </a:srgbClr>
                </a:solidFill>
                <a:latin typeface="SimHei"/>
                <a:ea typeface="SimHei"/>
                <a:cs typeface="SimHei"/>
              </a:rPr>
              <a:t>0</a:t>
            </a:r>
            <a:r>
              <a:rPr sz="1200" kern="0" spc="50" dirty="0">
                <a:solidFill>
                  <a:srgbClr val="000000">
                    <a:alpha val="100000"/>
                  </a:srgbClr>
                </a:solidFill>
                <a:latin typeface="SimHei"/>
                <a:ea typeface="SimHei"/>
                <a:cs typeface="SimHei"/>
              </a:rPr>
              <a:t> </a:t>
            </a:r>
            <a:r>
              <a:rPr sz="1200" b="1" kern="0" spc="-40" dirty="0">
                <a:solidFill>
                  <a:srgbClr val="000000">
                    <a:alpha val="100000"/>
                  </a:srgbClr>
                </a:solidFill>
                <a:latin typeface="SimHei"/>
                <a:ea typeface="SimHei"/>
                <a:cs typeface="SimHei"/>
              </a:rPr>
              <a:t>1</a:t>
            </a:r>
            <a:r>
              <a:rPr sz="1200" kern="0" spc="20" dirty="0">
                <a:solidFill>
                  <a:srgbClr val="000000">
                    <a:alpha val="100000"/>
                  </a:srgbClr>
                </a:solidFill>
                <a:latin typeface="SimHei"/>
                <a:ea typeface="SimHei"/>
                <a:cs typeface="SimHei"/>
              </a:rPr>
              <a:t> </a:t>
            </a:r>
            <a:r>
              <a:rPr sz="1200" b="1" kern="0" spc="-40" dirty="0">
                <a:solidFill>
                  <a:srgbClr val="000000">
                    <a:alpha val="100000"/>
                  </a:srgbClr>
                </a:solidFill>
                <a:latin typeface="SimHei"/>
                <a:ea typeface="SimHei"/>
                <a:cs typeface="SimHei"/>
              </a:rPr>
              <a:t>实</a:t>
            </a:r>
            <a:r>
              <a:rPr sz="1200" kern="0" spc="-10" dirty="0">
                <a:solidFill>
                  <a:srgbClr val="000000">
                    <a:alpha val="100000"/>
                  </a:srgbClr>
                </a:solidFill>
                <a:latin typeface="SimHei"/>
                <a:ea typeface="SimHei"/>
                <a:cs typeface="SimHei"/>
              </a:rPr>
              <a:t> </a:t>
            </a:r>
            <a:r>
              <a:rPr sz="1200" b="1" kern="0" spc="-40" dirty="0">
                <a:solidFill>
                  <a:srgbClr val="000000">
                    <a:alpha val="100000"/>
                  </a:srgbClr>
                </a:solidFill>
                <a:latin typeface="SimHei"/>
                <a:ea typeface="SimHei"/>
                <a:cs typeface="SimHei"/>
              </a:rPr>
              <a:t>施</a:t>
            </a:r>
            <a:endParaRPr lang="SimHei" altLang="SimHei" sz="1200" dirty="0"/>
          </a:p>
        </p:txBody>
      </p:sp>
      <p:sp>
        <p:nvSpPr>
          <p:cNvPr id="14" name="textbox 14"/>
          <p:cNvSpPr/>
          <p:nvPr/>
        </p:nvSpPr>
        <p:spPr>
          <a:xfrm>
            <a:off x="878501" y="9038885"/>
            <a:ext cx="1243330" cy="200025"/>
          </a:xfrm>
          <a:prstGeom prst="rect">
            <a:avLst/>
          </a:prstGeom>
        </p:spPr>
        <p:txBody>
          <a:bodyPr vert="horz" wrap="square" lIns="0" tIns="0" rIns="0" bIns="0"/>
          <a:lstStyle/>
          <a:p>
            <a:pPr algn="l" rtl="0" eaLnBrk="0">
              <a:lnSpc>
                <a:spcPct val="89052"/>
              </a:lnSpc>
              <a:tabLst/>
            </a:pPr>
            <a:endParaRPr lang="Arial" altLang="Arial" sz="100" dirty="0"/>
          </a:p>
          <a:p>
            <a:pPr marL="12700" algn="l" rtl="0" eaLnBrk="0">
              <a:lnSpc>
                <a:spcPct val="95000"/>
              </a:lnSpc>
              <a:tabLst/>
            </a:pPr>
            <a:r>
              <a:rPr sz="1200" b="1" kern="0" spc="90" dirty="0">
                <a:solidFill>
                  <a:srgbClr val="000000">
                    <a:alpha val="100000"/>
                  </a:srgbClr>
                </a:solidFill>
                <a:latin typeface="SimHei"/>
                <a:ea typeface="SimHei"/>
                <a:cs typeface="SimHei"/>
              </a:rPr>
              <a:t>2019-04-04发布</a:t>
            </a:r>
            <a:endParaRPr lang="SimHei" altLang="SimHei" sz="1200" dirty="0"/>
          </a:p>
        </p:txBody>
      </p:sp>
      <p:sp>
        <p:nvSpPr>
          <p:cNvPr id="16" name="textbox 16"/>
          <p:cNvSpPr/>
          <p:nvPr/>
        </p:nvSpPr>
        <p:spPr>
          <a:xfrm>
            <a:off x="876322" y="372109"/>
            <a:ext cx="673100" cy="271779"/>
          </a:xfrm>
          <a:prstGeom prst="rect">
            <a:avLst/>
          </a:prstGeom>
        </p:spPr>
        <p:txBody>
          <a:bodyPr vert="horz" wrap="square" lIns="0" tIns="0" rIns="0" bIns="0"/>
          <a:lstStyle/>
          <a:p>
            <a:pPr algn="l" rtl="0" eaLnBrk="0">
              <a:lnSpc>
                <a:spcPct val="76104"/>
              </a:lnSpc>
              <a:tabLst/>
            </a:pPr>
            <a:endParaRPr lang="Arial" altLang="Arial" sz="100" dirty="0"/>
          </a:p>
          <a:p>
            <a:pPr marL="12700" algn="l" rtl="0" eaLnBrk="0">
              <a:lnSpc>
                <a:spcPct val="90000"/>
              </a:lnSpc>
              <a:tabLst/>
            </a:pPr>
            <a:r>
              <a:rPr sz="900" kern="0" spc="0" dirty="0">
                <a:solidFill>
                  <a:srgbClr val="000000">
                    <a:alpha val="100000"/>
                  </a:srgbClr>
                </a:solidFill>
                <a:latin typeface="SimSun"/>
                <a:ea typeface="SimSun"/>
                <a:cs typeface="SimSun"/>
              </a:rPr>
              <a:t>ICS</a:t>
            </a:r>
            <a:r>
              <a:rPr sz="900" kern="0" spc="6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13.310</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L</a:t>
            </a:r>
            <a:r>
              <a:rPr sz="900" kern="0" spc="3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91</a:t>
            </a:r>
            <a:endParaRPr lang="SimSun" altLang="SimSun" sz="900" dirty="0"/>
          </a:p>
        </p:txBody>
      </p:sp>
      <p:sp>
        <p:nvSpPr>
          <p:cNvPr id="18" name="textbox 18"/>
          <p:cNvSpPr/>
          <p:nvPr/>
        </p:nvSpPr>
        <p:spPr>
          <a:xfrm>
            <a:off x="5012360" y="9629482"/>
            <a:ext cx="436880" cy="200025"/>
          </a:xfrm>
          <a:prstGeom prst="rect">
            <a:avLst/>
          </a:prstGeom>
        </p:spPr>
        <p:txBody>
          <a:bodyPr vert="horz" wrap="square" lIns="0" tIns="0" rIns="0" bIns="0"/>
          <a:lstStyle/>
          <a:p>
            <a:pPr algn="l" rtl="0" eaLnBrk="0">
              <a:lnSpc>
                <a:spcPct val="89052"/>
              </a:lnSpc>
              <a:tabLst/>
            </a:pPr>
            <a:endParaRPr lang="Arial" altLang="Arial" sz="100" dirty="0"/>
          </a:p>
          <a:p>
            <a:pPr marL="12700" algn="l" rtl="0" eaLnBrk="0">
              <a:lnSpc>
                <a:spcPct val="95000"/>
              </a:lnSpc>
              <a:tabLst/>
            </a:pPr>
            <a:r>
              <a:rPr sz="1200" b="1" kern="0" spc="-40" dirty="0">
                <a:solidFill>
                  <a:srgbClr val="000000">
                    <a:alpha val="100000"/>
                  </a:srgbClr>
                </a:solidFill>
                <a:latin typeface="SimHei"/>
                <a:ea typeface="SimHei"/>
                <a:cs typeface="SimHei"/>
              </a:rPr>
              <a:t>发</a:t>
            </a:r>
            <a:r>
              <a:rPr sz="1200" kern="0" spc="320" dirty="0">
                <a:solidFill>
                  <a:srgbClr val="000000">
                    <a:alpha val="100000"/>
                  </a:srgbClr>
                </a:solidFill>
                <a:latin typeface="SimHei"/>
                <a:ea typeface="SimHei"/>
                <a:cs typeface="SimHei"/>
              </a:rPr>
              <a:t> </a:t>
            </a:r>
            <a:r>
              <a:rPr sz="1200" b="1" kern="0" spc="-40" dirty="0">
                <a:solidFill>
                  <a:srgbClr val="000000">
                    <a:alpha val="100000"/>
                  </a:srgbClr>
                </a:solidFill>
                <a:latin typeface="SimHei"/>
                <a:ea typeface="SimHei"/>
                <a:cs typeface="SimHei"/>
              </a:rPr>
              <a:t>布</a:t>
            </a:r>
            <a:endParaRPr lang="SimHei" altLang="SimHei" sz="1200" dirty="0"/>
          </a:p>
        </p:txBody>
      </p:sp>
      <p:sp>
        <p:nvSpPr>
          <p:cNvPr id="20" name="rect"/>
          <p:cNvSpPr/>
          <p:nvPr/>
        </p:nvSpPr>
        <p:spPr>
          <a:xfrm>
            <a:off x="886476" y="9196213"/>
            <a:ext cx="6122551" cy="8229"/>
          </a:xfrm>
          <a:prstGeom prst="rect">
            <a:avLst/>
          </a:prstGeom>
          <a:solidFill>
            <a:srgbClr val="000000">
              <a:alpha val="100000"/>
            </a:srgbClr>
          </a:solidFill>
          <a:ln cap="flat">
            <a:noFill/>
            <a:prstDash val="solid"/>
            <a:miter lim="0"/>
          </a:ln>
        </p:spPr>
        <p:txBody>
          <a:bodyPr rtlCol="0"/>
          <a:lstStyle/>
          <a:p>
            <a:pPr algn="ctr"/>
            <a:endParaRPr lang="zh-CN" altLang="en-US"/>
          </a:p>
        </p:txBody>
      </p:sp>
      <p:pic>
        <p:nvPicPr>
          <p:cNvPr id="22" name="picture 22"/>
          <p:cNvPicPr>
            <a:picLocks noChangeAspect="1"/>
          </p:cNvPicPr>
          <p:nvPr/>
        </p:nvPicPr>
        <p:blipFill>
          <a:blip r:embed="rId3"/>
          <a:stretch>
            <a:fillRect/>
          </a:stretch>
        </p:blipFill>
        <p:spPr>
          <a:xfrm rot="21600000">
            <a:off x="882675" y="2692385"/>
            <a:ext cx="6146758" cy="641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2"/>
          <p:cNvSpPr/>
          <p:nvPr/>
        </p:nvSpPr>
        <p:spPr>
          <a:xfrm>
            <a:off x="869974" y="5210142"/>
            <a:ext cx="5888354" cy="2849245"/>
          </a:xfrm>
          <a:prstGeom prst="rect">
            <a:avLst/>
          </a:prstGeom>
        </p:spPr>
        <p:txBody>
          <a:bodyPr vert="horz" wrap="square" lIns="0" tIns="0" rIns="0" bIns="0"/>
          <a:lstStyle/>
          <a:p>
            <a:pPr algn="l" rtl="0" eaLnBrk="0">
              <a:lnSpc>
                <a:spcPct val="83341"/>
              </a:lnSpc>
              <a:tabLst/>
            </a:pPr>
            <a:endParaRPr lang="Arial" altLang="Arial" sz="100" dirty="0"/>
          </a:p>
          <a:p>
            <a:pPr marL="13970" algn="l" rtl="0" eaLnBrk="0">
              <a:lnSpc>
                <a:spcPts val="1088"/>
              </a:lnSpc>
              <a:tabLst/>
            </a:pPr>
            <a:r>
              <a:rPr sz="900" b="1" kern="0" spc="90" dirty="0">
                <a:solidFill>
                  <a:srgbClr val="000000">
                    <a:alpha val="100000"/>
                  </a:srgbClr>
                </a:solidFill>
                <a:latin typeface="SimHei"/>
                <a:ea typeface="SimHei"/>
                <a:cs typeface="SimHei"/>
              </a:rPr>
              <a:t>5</a:t>
            </a:r>
            <a:r>
              <a:rPr sz="900" kern="0" spc="90" dirty="0">
                <a:solidFill>
                  <a:srgbClr val="000000">
                    <a:alpha val="100000"/>
                  </a:srgbClr>
                </a:solidFill>
                <a:latin typeface="SimHei"/>
                <a:ea typeface="SimHei"/>
                <a:cs typeface="SimHei"/>
              </a:rPr>
              <a:t>  </a:t>
            </a:r>
            <a:r>
              <a:rPr sz="900" b="1" kern="0" spc="90" dirty="0">
                <a:solidFill>
                  <a:srgbClr val="000000">
                    <a:alpha val="100000"/>
                  </a:srgbClr>
                </a:solidFill>
                <a:latin typeface="SimHei"/>
                <a:ea typeface="SimHei"/>
                <a:cs typeface="SimHei"/>
              </a:rPr>
              <a:t>技术要求</a:t>
            </a:r>
            <a:endParaRPr lang="SimHei" altLang="SimHei" sz="900" dirty="0"/>
          </a:p>
          <a:p>
            <a:pPr algn="l" rtl="0" eaLnBrk="0">
              <a:lnSpc>
                <a:spcPct val="128000"/>
              </a:lnSpc>
              <a:tabLst/>
            </a:pPr>
            <a:endParaRPr lang="Arial" altLang="Arial" sz="1000" dirty="0"/>
          </a:p>
          <a:p>
            <a:pPr marL="13970" algn="l" rtl="0" eaLnBrk="0">
              <a:lnSpc>
                <a:spcPts val="1088"/>
              </a:lnSpc>
              <a:spcBef>
                <a:spcPts val="275"/>
              </a:spcBef>
              <a:tabLst/>
            </a:pPr>
            <a:r>
              <a:rPr sz="900" b="1" kern="0" spc="80" dirty="0">
                <a:solidFill>
                  <a:srgbClr val="000000">
                    <a:alpha val="100000"/>
                  </a:srgbClr>
                </a:solidFill>
                <a:latin typeface="SimHei"/>
                <a:ea typeface="SimHei"/>
                <a:cs typeface="SimHei"/>
              </a:rPr>
              <a:t>5.1</a:t>
            </a:r>
            <a:r>
              <a:rPr sz="900" kern="0" spc="30" dirty="0">
                <a:solidFill>
                  <a:srgbClr val="000000">
                    <a:alpha val="100000"/>
                  </a:srgbClr>
                </a:solidFill>
                <a:latin typeface="SimHei"/>
                <a:ea typeface="SimHei"/>
                <a:cs typeface="SimHei"/>
              </a:rPr>
              <a:t>  </a:t>
            </a:r>
            <a:r>
              <a:rPr sz="900" b="1" kern="0" spc="80" dirty="0">
                <a:solidFill>
                  <a:srgbClr val="000000">
                    <a:alpha val="100000"/>
                  </a:srgbClr>
                </a:solidFill>
                <a:latin typeface="SimHei"/>
                <a:ea typeface="SimHei"/>
                <a:cs typeface="SimHei"/>
              </a:rPr>
              <a:t>基本要求</a:t>
            </a:r>
            <a:endParaRPr lang="SimHei" altLang="SimHei" sz="900" dirty="0"/>
          </a:p>
          <a:p>
            <a:pPr marL="12700" algn="l" rtl="0" eaLnBrk="0">
              <a:lnSpc>
                <a:spcPct val="99000"/>
              </a:lnSpc>
              <a:spcBef>
                <a:spcPts val="1173"/>
              </a:spcBef>
              <a:tabLst/>
            </a:pPr>
            <a:r>
              <a:rPr sz="900" kern="0" spc="130" dirty="0">
                <a:solidFill>
                  <a:srgbClr val="000000">
                    <a:alpha val="100000"/>
                  </a:srgbClr>
                </a:solidFill>
                <a:latin typeface="SimSun"/>
                <a:ea typeface="SimSun"/>
                <a:cs typeface="SimSun"/>
              </a:rPr>
              <a:t>5.1.1</a:t>
            </a:r>
            <a:r>
              <a:rPr sz="900" kern="0" spc="50" dirty="0">
                <a:solidFill>
                  <a:srgbClr val="000000">
                    <a:alpha val="100000"/>
                  </a:srgbClr>
                </a:solidFill>
                <a:latin typeface="SimSun"/>
                <a:ea typeface="SimSun"/>
                <a:cs typeface="SimSun"/>
              </a:rPr>
              <a:t>  </a:t>
            </a:r>
            <a:r>
              <a:rPr sz="900" kern="0" spc="130" dirty="0">
                <a:solidFill>
                  <a:srgbClr val="000000">
                    <a:alpha val="100000"/>
                  </a:srgbClr>
                </a:solidFill>
                <a:latin typeface="SimSun"/>
                <a:ea typeface="SimSun"/>
                <a:cs typeface="SimSun"/>
              </a:rPr>
              <a:t>所有的钢铁零、部件表面(不锈钢、抛光件和用于混凝土中的零件</a:t>
            </a:r>
            <a:r>
              <a:rPr sz="900" kern="0" spc="120" dirty="0">
                <a:solidFill>
                  <a:srgbClr val="000000">
                    <a:alpha val="100000"/>
                  </a:srgbClr>
                </a:solidFill>
                <a:latin typeface="SimSun"/>
                <a:ea typeface="SimSun"/>
                <a:cs typeface="SimSun"/>
              </a:rPr>
              <a:t>除外)都应采取防腐措施。防</a:t>
            </a:r>
            <a:endParaRPr lang="SimSun" altLang="SimSun" sz="900" dirty="0"/>
          </a:p>
          <a:p>
            <a:pPr marL="12700" algn="l" rtl="0" eaLnBrk="0">
              <a:lnSpc>
                <a:spcPct val="99000"/>
              </a:lnSpc>
              <a:spcBef>
                <a:spcPts val="631"/>
              </a:spcBef>
              <a:tabLst/>
            </a:pPr>
            <a:r>
              <a:rPr sz="900" kern="0" spc="60" dirty="0">
                <a:solidFill>
                  <a:srgbClr val="000000">
                    <a:alpha val="100000"/>
                  </a:srgbClr>
                </a:solidFill>
                <a:latin typeface="SimSun"/>
                <a:ea typeface="SimSun"/>
                <a:cs typeface="SimSun"/>
              </a:rPr>
              <a:t>腐措施包括氧化、电镀、喷涂等各种防腐处理。</a:t>
            </a:r>
            <a:endParaRPr lang="SimSun" altLang="SimSun" sz="900" dirty="0"/>
          </a:p>
          <a:p>
            <a:pPr marL="12700" algn="l" rtl="0" eaLnBrk="0">
              <a:lnSpc>
                <a:spcPct val="125000"/>
              </a:lnSpc>
              <a:spcBef>
                <a:spcPts val="428"/>
              </a:spcBef>
              <a:tabLst/>
            </a:pPr>
            <a:r>
              <a:rPr sz="900" kern="0" spc="130" dirty="0">
                <a:solidFill>
                  <a:srgbClr val="000000">
                    <a:alpha val="100000"/>
                  </a:srgbClr>
                </a:solidFill>
                <a:latin typeface="SimSun"/>
                <a:ea typeface="SimSun"/>
                <a:cs typeface="SimSun"/>
              </a:rPr>
              <a:t>5.1.2  零件的表面镀</a:t>
            </a:r>
            <a:r>
              <a:rPr sz="900" kern="0" spc="120" dirty="0">
                <a:solidFill>
                  <a:srgbClr val="000000">
                    <a:alpha val="100000"/>
                  </a:srgbClr>
                </a:solidFill>
                <a:latin typeface="SimSun"/>
                <a:ea typeface="SimSun"/>
                <a:cs typeface="SimSun"/>
              </a:rPr>
              <a:t>层应均匀一致，外露部位不得有明显的焦斑、起泡、剥落、划痕等缺陷。应能按</a:t>
            </a:r>
            <a:r>
              <a:rPr sz="900" kern="0" spc="-1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GB</a:t>
            </a:r>
            <a:r>
              <a:rPr sz="900" kern="0" spc="70" dirty="0">
                <a:solidFill>
                  <a:srgbClr val="000000">
                    <a:alpha val="100000"/>
                  </a:srgbClr>
                </a:solidFill>
                <a:latin typeface="SimSun"/>
                <a:ea typeface="SimSun"/>
                <a:cs typeface="SimSun"/>
              </a:rPr>
              <a:t>/T    10125—2012,经</a:t>
            </a:r>
            <a:r>
              <a:rPr sz="900" kern="0" spc="-180" dirty="0">
                <a:solidFill>
                  <a:srgbClr val="000000">
                    <a:alpha val="100000"/>
                  </a:srgbClr>
                </a:solidFill>
                <a:latin typeface="SimSun"/>
                <a:ea typeface="SimSun"/>
                <a:cs typeface="SimSun"/>
              </a:rPr>
              <a:t> </a:t>
            </a:r>
            <a:r>
              <a:rPr sz="900" kern="0" spc="70" dirty="0">
                <a:solidFill>
                  <a:srgbClr val="000000">
                    <a:alpha val="100000"/>
                  </a:srgbClr>
                </a:solidFill>
                <a:latin typeface="SimSun"/>
                <a:ea typeface="SimSun"/>
                <a:cs typeface="SimSun"/>
              </a:rPr>
              <a:t>受</a:t>
            </a:r>
            <a:r>
              <a:rPr sz="900" kern="0" spc="-170" dirty="0">
                <a:solidFill>
                  <a:srgbClr val="000000">
                    <a:alpha val="100000"/>
                  </a:srgbClr>
                </a:solidFill>
                <a:latin typeface="SimSun"/>
                <a:ea typeface="SimSun"/>
                <a:cs typeface="SimSun"/>
              </a:rPr>
              <a:t> </a:t>
            </a:r>
            <a:r>
              <a:rPr sz="900" kern="0" spc="70" dirty="0">
                <a:solidFill>
                  <a:srgbClr val="000000">
                    <a:alpha val="100000"/>
                  </a:srgbClr>
                </a:solidFill>
                <a:latin typeface="SimSun"/>
                <a:ea typeface="SimSun"/>
                <a:cs typeface="SimSun"/>
              </a:rPr>
              <a:t>2</a:t>
            </a:r>
            <a:r>
              <a:rPr sz="900" kern="0" spc="-190" dirty="0">
                <a:solidFill>
                  <a:srgbClr val="000000">
                    <a:alpha val="100000"/>
                  </a:srgbClr>
                </a:solidFill>
                <a:latin typeface="SimSun"/>
                <a:ea typeface="SimSun"/>
                <a:cs typeface="SimSun"/>
              </a:rPr>
              <a:t> </a:t>
            </a:r>
            <a:r>
              <a:rPr sz="900" kern="0" spc="70" dirty="0">
                <a:solidFill>
                  <a:srgbClr val="000000">
                    <a:alpha val="100000"/>
                  </a:srgbClr>
                </a:solidFill>
                <a:latin typeface="SimSun"/>
                <a:ea typeface="SimSun"/>
                <a:cs typeface="SimSun"/>
              </a:rPr>
              <a:t>4</a:t>
            </a:r>
            <a:r>
              <a:rPr sz="900" kern="0" spc="-240" dirty="0">
                <a:solidFill>
                  <a:srgbClr val="000000">
                    <a:alpha val="100000"/>
                  </a:srgbClr>
                </a:solidFill>
                <a:latin typeface="SimSun"/>
                <a:ea typeface="SimSun"/>
                <a:cs typeface="SimSun"/>
              </a:rPr>
              <a:t> </a:t>
            </a:r>
            <a:r>
              <a:rPr sz="900" kern="0" spc="70" dirty="0">
                <a:solidFill>
                  <a:srgbClr val="000000">
                    <a:alpha val="100000"/>
                  </a:srgbClr>
                </a:solidFill>
                <a:latin typeface="Times New Roman"/>
                <a:ea typeface="Times New Roman"/>
                <a:cs typeface="Times New Roman"/>
              </a:rPr>
              <a:t>h</a:t>
            </a:r>
            <a:r>
              <a:rPr sz="900" kern="0" spc="210" dirty="0">
                <a:solidFill>
                  <a:srgbClr val="000000">
                    <a:alpha val="100000"/>
                  </a:srgbClr>
                </a:solidFill>
                <a:latin typeface="Times New Roman"/>
                <a:ea typeface="Times New Roman"/>
                <a:cs typeface="Times New Roman"/>
              </a:rPr>
              <a:t> </a:t>
            </a:r>
            <a:r>
              <a:rPr sz="900" kern="0" spc="70" dirty="0">
                <a:solidFill>
                  <a:srgbClr val="000000">
                    <a:alpha val="100000"/>
                  </a:srgbClr>
                </a:solidFill>
                <a:latin typeface="SimSun"/>
                <a:ea typeface="SimSun"/>
                <a:cs typeface="SimSun"/>
              </a:rPr>
              <a:t>的</a:t>
            </a:r>
            <a:r>
              <a:rPr sz="900" kern="0" spc="60" dirty="0">
                <a:solidFill>
                  <a:srgbClr val="000000">
                    <a:alpha val="100000"/>
                  </a:srgbClr>
                </a:solidFill>
                <a:latin typeface="SimSun"/>
                <a:ea typeface="SimSun"/>
                <a:cs typeface="SimSun"/>
              </a:rPr>
              <a:t>中性盐雾试验，并按</a:t>
            </a:r>
            <a:r>
              <a:rPr sz="900" kern="0" spc="-20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GB</a:t>
            </a:r>
            <a:r>
              <a:rPr sz="900" kern="0" spc="60" dirty="0">
                <a:solidFill>
                  <a:srgbClr val="000000">
                    <a:alpha val="100000"/>
                  </a:srgbClr>
                </a:solidFill>
                <a:latin typeface="SimSun"/>
                <a:ea typeface="SimSun"/>
                <a:cs typeface="SimSun"/>
              </a:rPr>
              <a:t>/T6461—2002    判定阴极性和/或阳极性的覆</a:t>
            </a:r>
            <a:endParaRPr lang="SimSun" altLang="SimSun" sz="900" dirty="0"/>
          </a:p>
          <a:p>
            <a:pPr marL="12700" algn="l" rtl="0" eaLnBrk="0">
              <a:lnSpc>
                <a:spcPct val="99000"/>
              </a:lnSpc>
              <a:spcBef>
                <a:spcPts val="610"/>
              </a:spcBef>
              <a:tabLst/>
            </a:pPr>
            <a:r>
              <a:rPr sz="900" kern="0" spc="90" dirty="0">
                <a:solidFill>
                  <a:srgbClr val="000000">
                    <a:alpha val="100000"/>
                  </a:srgbClr>
                </a:solidFill>
                <a:latin typeface="SimSun"/>
                <a:ea typeface="SimSun"/>
                <a:cs typeface="SimSun"/>
              </a:rPr>
              <a:t>盖层不低于5级。</a:t>
            </a:r>
            <a:endParaRPr lang="SimSun" altLang="SimSun" sz="900" dirty="0"/>
          </a:p>
          <a:p>
            <a:pPr marL="12700" algn="l" rtl="0" eaLnBrk="0">
              <a:lnSpc>
                <a:spcPct val="131000"/>
              </a:lnSpc>
              <a:spcBef>
                <a:spcPts val="314"/>
              </a:spcBef>
              <a:tabLst/>
            </a:pPr>
            <a:r>
              <a:rPr sz="900" kern="0" spc="110" dirty="0">
                <a:solidFill>
                  <a:srgbClr val="000000">
                    <a:alpha val="100000"/>
                  </a:srgbClr>
                </a:solidFill>
                <a:latin typeface="SimSun"/>
                <a:ea typeface="SimSun"/>
                <a:cs typeface="SimSun"/>
              </a:rPr>
              <a:t>5.1.3  柜体外表面涂层应均匀，不得有明显的裂痕、气泡、</a:t>
            </a:r>
            <a:r>
              <a:rPr sz="900" kern="0" spc="100" dirty="0">
                <a:solidFill>
                  <a:srgbClr val="000000">
                    <a:alpha val="100000"/>
                  </a:srgbClr>
                </a:solidFill>
                <a:latin typeface="SimSun"/>
                <a:ea typeface="SimSun"/>
                <a:cs typeface="SimSun"/>
              </a:rPr>
              <a:t>斑点等缺陷。以同样工艺制作的样板，不低</a:t>
            </a:r>
            <a:r>
              <a:rPr sz="900" kern="0" spc="-10" dirty="0">
                <a:solidFill>
                  <a:srgbClr val="000000">
                    <a:alpha val="100000"/>
                  </a:srgbClr>
                </a:solidFill>
                <a:latin typeface="SimSun"/>
                <a:ea typeface="SimSun"/>
                <a:cs typeface="SimSun"/>
              </a:rPr>
              <a:t> </a:t>
            </a:r>
            <a:r>
              <a:rPr sz="900" kern="0" spc="110" dirty="0">
                <a:solidFill>
                  <a:srgbClr val="000000">
                    <a:alpha val="100000"/>
                  </a:srgbClr>
                </a:solidFill>
                <a:latin typeface="SimSun"/>
                <a:ea typeface="SimSun"/>
                <a:cs typeface="SimSun"/>
              </a:rPr>
              <a:t>于按</a:t>
            </a:r>
            <a:r>
              <a:rPr sz="900" kern="0" spc="-26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GB</a:t>
            </a:r>
            <a:r>
              <a:rPr sz="900" kern="0" spc="110" dirty="0">
                <a:solidFill>
                  <a:srgbClr val="000000">
                    <a:alpha val="100000"/>
                  </a:srgbClr>
                </a:solidFill>
                <a:latin typeface="SimSun"/>
                <a:ea typeface="SimSun"/>
                <a:cs typeface="SimSun"/>
              </a:rPr>
              <a:t>/T1720—19</a:t>
            </a:r>
            <a:r>
              <a:rPr sz="900" kern="0" spc="100" dirty="0">
                <a:solidFill>
                  <a:srgbClr val="000000">
                    <a:alpha val="100000"/>
                  </a:srgbClr>
                </a:solidFill>
                <a:latin typeface="SimSun"/>
                <a:ea typeface="SimSun"/>
                <a:cs typeface="SimSun"/>
              </a:rPr>
              <a:t>79</a:t>
            </a:r>
            <a:r>
              <a:rPr sz="900" kern="0" spc="30" dirty="0">
                <a:solidFill>
                  <a:srgbClr val="000000">
                    <a:alpha val="100000"/>
                  </a:srgbClr>
                </a:solidFill>
                <a:latin typeface="SimSun"/>
                <a:ea typeface="SimSun"/>
                <a:cs typeface="SimSun"/>
              </a:rPr>
              <a:t>    </a:t>
            </a:r>
            <a:r>
              <a:rPr sz="900" kern="0" spc="100" dirty="0">
                <a:solidFill>
                  <a:srgbClr val="000000">
                    <a:alpha val="100000"/>
                  </a:srgbClr>
                </a:solidFill>
                <a:latin typeface="SimSun"/>
                <a:ea typeface="SimSun"/>
                <a:cs typeface="SimSun"/>
              </a:rPr>
              <a:t>漆膜附着力测定法测定的5级。</a:t>
            </a:r>
            <a:endParaRPr lang="SimSun" altLang="SimSun" sz="900" dirty="0"/>
          </a:p>
          <a:p>
            <a:pPr marL="13970" algn="l" rtl="0" eaLnBrk="0">
              <a:lnSpc>
                <a:spcPct val="99000"/>
              </a:lnSpc>
              <a:spcBef>
                <a:spcPts val="531"/>
              </a:spcBef>
              <a:tabLst/>
            </a:pPr>
            <a:r>
              <a:rPr sz="900" b="1" kern="0" spc="70" dirty="0">
                <a:solidFill>
                  <a:srgbClr val="000000">
                    <a:alpha val="100000"/>
                  </a:srgbClr>
                </a:solidFill>
                <a:latin typeface="SimSun"/>
                <a:ea typeface="SimSun"/>
                <a:cs typeface="SimSun"/>
              </a:rPr>
              <a:t>5.1.4</a:t>
            </a:r>
            <a:r>
              <a:rPr sz="900" kern="0" spc="70" dirty="0">
                <a:solidFill>
                  <a:srgbClr val="000000">
                    <a:alpha val="100000"/>
                  </a:srgbClr>
                </a:solidFill>
                <a:latin typeface="SimSun"/>
                <a:ea typeface="SimSun"/>
                <a:cs typeface="SimSun"/>
              </a:rPr>
              <a:t>  应有结构设计的</a:t>
            </a:r>
            <a:r>
              <a:rPr sz="900" kern="0" spc="60" dirty="0">
                <a:solidFill>
                  <a:srgbClr val="000000">
                    <a:alpha val="100000"/>
                  </a:srgbClr>
                </a:solidFill>
                <a:latin typeface="SimSun"/>
                <a:ea typeface="SimSun"/>
                <a:cs typeface="SimSun"/>
              </a:rPr>
              <a:t>图纸和安装、使用说明书。</a:t>
            </a:r>
            <a:endParaRPr lang="SimSun" altLang="SimSun" sz="900" dirty="0"/>
          </a:p>
          <a:p>
            <a:pPr marL="12700" indent="1270" algn="l" rtl="0" eaLnBrk="0">
              <a:lnSpc>
                <a:spcPct val="124000"/>
              </a:lnSpc>
              <a:spcBef>
                <a:spcPts val="522"/>
              </a:spcBef>
              <a:tabLst/>
            </a:pPr>
            <a:r>
              <a:rPr sz="900" b="1" kern="0" spc="90" dirty="0">
                <a:solidFill>
                  <a:srgbClr val="000000">
                    <a:alpha val="100000"/>
                  </a:srgbClr>
                </a:solidFill>
                <a:latin typeface="SimSun"/>
                <a:ea typeface="SimSun"/>
                <a:cs typeface="SimSun"/>
              </a:rPr>
              <a:t>5.1.5</a:t>
            </a:r>
            <a:r>
              <a:rPr sz="900" kern="0" spc="30" dirty="0">
                <a:solidFill>
                  <a:srgbClr val="000000">
                    <a:alpha val="100000"/>
                  </a:srgbClr>
                </a:solidFill>
                <a:latin typeface="SimSun"/>
                <a:ea typeface="SimSun"/>
                <a:cs typeface="SimSun"/>
              </a:rPr>
              <a:t>  </a:t>
            </a:r>
            <a:r>
              <a:rPr sz="900" kern="0" spc="90" dirty="0">
                <a:solidFill>
                  <a:srgbClr val="000000">
                    <a:alpha val="100000"/>
                  </a:srgbClr>
                </a:solidFill>
                <a:latin typeface="SimSun"/>
                <a:ea typeface="SimSun"/>
                <a:cs typeface="SimSun"/>
              </a:rPr>
              <a:t>防盗保险柜的功能，包括安装、柜门的启闭、密码的更换、附加</a:t>
            </a:r>
            <a:r>
              <a:rPr sz="900" kern="0" spc="80" dirty="0">
                <a:solidFill>
                  <a:srgbClr val="000000">
                    <a:alpha val="100000"/>
                  </a:srgbClr>
                </a:solidFill>
                <a:latin typeface="SimSun"/>
                <a:ea typeface="SimSun"/>
                <a:cs typeface="SimSun"/>
              </a:rPr>
              <a:t>装置的使用、欠压指示等，应符合</a:t>
            </a:r>
            <a:r>
              <a:rPr sz="900" kern="0" spc="0" dirty="0">
                <a:solidFill>
                  <a:srgbClr val="000000">
                    <a:alpha val="100000"/>
                  </a:srgbClr>
                </a:solidFill>
                <a:latin typeface="SimSun"/>
                <a:ea typeface="SimSun"/>
                <a:cs typeface="SimSun"/>
              </a:rPr>
              <a:t> </a:t>
            </a:r>
            <a:r>
              <a:rPr sz="900" kern="0" spc="150" dirty="0">
                <a:solidFill>
                  <a:srgbClr val="000000">
                    <a:alpha val="100000"/>
                  </a:srgbClr>
                </a:solidFill>
                <a:latin typeface="SimSun"/>
                <a:ea typeface="SimSun"/>
                <a:cs typeface="SimSun"/>
              </a:rPr>
              <a:t>第5章和产品使用说明书的要求。</a:t>
            </a:r>
            <a:endParaRPr lang="SimSun" altLang="SimSun" sz="900" dirty="0"/>
          </a:p>
          <a:p>
            <a:pPr algn="l" rtl="0" eaLnBrk="0">
              <a:lnSpc>
                <a:spcPct val="100000"/>
              </a:lnSpc>
              <a:tabLst/>
            </a:pPr>
            <a:endParaRPr lang="Arial" altLang="Arial" sz="400" dirty="0"/>
          </a:p>
          <a:p>
            <a:pPr marL="13970" algn="l" rtl="0" eaLnBrk="0">
              <a:lnSpc>
                <a:spcPct val="99000"/>
              </a:lnSpc>
              <a:tabLst/>
            </a:pPr>
            <a:r>
              <a:rPr sz="900" b="1" kern="0" spc="100" dirty="0">
                <a:solidFill>
                  <a:srgbClr val="000000">
                    <a:alpha val="100000"/>
                  </a:srgbClr>
                </a:solidFill>
                <a:latin typeface="SimSun"/>
                <a:ea typeface="SimSun"/>
                <a:cs typeface="SimSun"/>
              </a:rPr>
              <a:t>5.1.6</a:t>
            </a:r>
            <a:r>
              <a:rPr sz="900" kern="0" spc="30" dirty="0">
                <a:solidFill>
                  <a:srgbClr val="000000">
                    <a:alpha val="100000"/>
                  </a:srgbClr>
                </a:solidFill>
                <a:latin typeface="SimSun"/>
                <a:ea typeface="SimSun"/>
                <a:cs typeface="SimSun"/>
              </a:rPr>
              <a:t>  </a:t>
            </a:r>
            <a:r>
              <a:rPr sz="900" kern="0" spc="100" dirty="0">
                <a:solidFill>
                  <a:srgbClr val="000000">
                    <a:alpha val="100000"/>
                  </a:srgbClr>
                </a:solidFill>
                <a:latin typeface="SimSun"/>
                <a:ea typeface="SimSun"/>
                <a:cs typeface="SimSun"/>
              </a:rPr>
              <a:t>外形尺寸偏差应符合表2的规</a:t>
            </a:r>
            <a:r>
              <a:rPr sz="900" kern="0" spc="90" dirty="0">
                <a:solidFill>
                  <a:srgbClr val="000000">
                    <a:alpha val="100000"/>
                  </a:srgbClr>
                </a:solidFill>
                <a:latin typeface="SimSun"/>
                <a:ea typeface="SimSun"/>
                <a:cs typeface="SimSun"/>
              </a:rPr>
              <a:t>定。</a:t>
            </a:r>
            <a:endParaRPr lang="SimSun" altLang="SimSun" sz="900" dirty="0"/>
          </a:p>
        </p:txBody>
      </p:sp>
      <p:sp>
        <p:nvSpPr>
          <p:cNvPr id="64" name="textbox 64"/>
          <p:cNvSpPr/>
          <p:nvPr/>
        </p:nvSpPr>
        <p:spPr>
          <a:xfrm>
            <a:off x="869974" y="1579640"/>
            <a:ext cx="5897879" cy="2046604"/>
          </a:xfrm>
          <a:prstGeom prst="rect">
            <a:avLst/>
          </a:prstGeom>
        </p:spPr>
        <p:txBody>
          <a:bodyPr vert="horz" wrap="square" lIns="0" tIns="0" rIns="0" bIns="0"/>
          <a:lstStyle/>
          <a:p>
            <a:pPr algn="l" rtl="0" eaLnBrk="0">
              <a:lnSpc>
                <a:spcPct val="82294"/>
              </a:lnSpc>
              <a:tabLst/>
            </a:pPr>
            <a:endParaRPr lang="Arial" altLang="Arial" sz="100" dirty="0"/>
          </a:p>
          <a:p>
            <a:pPr marL="2144395" algn="l" rtl="0" eaLnBrk="0">
              <a:lnSpc>
                <a:spcPct val="88000"/>
              </a:lnSpc>
              <a:tabLst/>
            </a:pPr>
            <a:r>
              <a:rPr sz="900" kern="0" spc="120" dirty="0">
                <a:solidFill>
                  <a:srgbClr val="000000">
                    <a:alpha val="100000"/>
                  </a:srgbClr>
                </a:solidFill>
                <a:latin typeface="SimSun"/>
                <a:ea typeface="SimSun"/>
                <a:cs typeface="SimSun"/>
              </a:rPr>
              <a:t>企业产品代号(企业自定)</a:t>
            </a:r>
            <a:endParaRPr lang="SimSun" altLang="SimSun" sz="900" dirty="0"/>
          </a:p>
          <a:p>
            <a:pPr marL="2138679" algn="l" rtl="0" eaLnBrk="0">
              <a:lnSpc>
                <a:spcPts val="2163"/>
              </a:lnSpc>
              <a:tabLst/>
            </a:pPr>
            <a:r>
              <a:rPr sz="900" kern="0" spc="90" dirty="0">
                <a:solidFill>
                  <a:srgbClr val="000000">
                    <a:alpha val="100000"/>
                  </a:srgbClr>
                </a:solidFill>
                <a:latin typeface="SimSun"/>
                <a:ea typeface="SimSun"/>
                <a:cs typeface="SimSun"/>
              </a:rPr>
              <a:t>柜体高度，单位为厘米</a:t>
            </a:r>
            <a:r>
              <a:rPr sz="900" kern="0" spc="90" dirty="0">
                <a:solidFill>
                  <a:srgbClr val="000000">
                    <a:alpha val="100000"/>
                  </a:srgbClr>
                </a:solidFill>
                <a:latin typeface="Times New Roman"/>
                <a:ea typeface="Times New Roman"/>
                <a:cs typeface="Times New Roman"/>
              </a:rPr>
              <a:t>(</a:t>
            </a:r>
            <a:r>
              <a:rPr sz="900" kern="0" spc="0" dirty="0">
                <a:solidFill>
                  <a:srgbClr val="000000">
                    <a:alpha val="100000"/>
                  </a:srgbClr>
                </a:solidFill>
                <a:latin typeface="Times New Roman"/>
                <a:ea typeface="Times New Roman"/>
                <a:cs typeface="Times New Roman"/>
              </a:rPr>
              <a:t>cm</a:t>
            </a:r>
            <a:r>
              <a:rPr sz="900" kern="0" spc="90" dirty="0">
                <a:solidFill>
                  <a:srgbClr val="000000">
                    <a:alpha val="100000"/>
                  </a:srgbClr>
                </a:solidFill>
                <a:latin typeface="Times New Roman"/>
                <a:ea typeface="Times New Roman"/>
                <a:cs typeface="Times New Roman"/>
              </a:rPr>
              <a:t>)</a:t>
            </a:r>
            <a:endParaRPr lang="Times New Roman" altLang="Times New Roman" sz="900" dirty="0"/>
          </a:p>
          <a:p>
            <a:pPr marL="2200910" algn="l" rtl="0" eaLnBrk="0">
              <a:lnSpc>
                <a:spcPct val="88000"/>
              </a:lnSpc>
              <a:spcBef>
                <a:spcPts val="1133"/>
              </a:spcBef>
              <a:tabLst/>
            </a:pPr>
            <a:r>
              <a:rPr sz="900" kern="0" spc="80" dirty="0">
                <a:solidFill>
                  <a:srgbClr val="000000">
                    <a:alpha val="100000"/>
                  </a:srgbClr>
                </a:solidFill>
                <a:latin typeface="SimSun"/>
                <a:ea typeface="SimSun"/>
                <a:cs typeface="SimSun"/>
              </a:rPr>
              <a:t>防盗保险柜锁具类别，机械</a:t>
            </a:r>
            <a:r>
              <a:rPr sz="900" kern="0" spc="70" dirty="0">
                <a:solidFill>
                  <a:srgbClr val="000000">
                    <a:alpha val="100000"/>
                  </a:srgbClr>
                </a:solidFill>
                <a:latin typeface="SimSun"/>
                <a:ea typeface="SimSun"/>
                <a:cs typeface="SimSun"/>
              </a:rPr>
              <a:t>锁具用</a:t>
            </a:r>
            <a:r>
              <a:rPr sz="900" kern="0" spc="70" dirty="0">
                <a:solidFill>
                  <a:srgbClr val="000000">
                    <a:alpha val="100000"/>
                  </a:srgbClr>
                </a:solidFill>
                <a:latin typeface="Times New Roman"/>
                <a:ea typeface="Times New Roman"/>
                <a:cs typeface="Times New Roman"/>
              </a:rPr>
              <a:t>J</a:t>
            </a:r>
            <a:r>
              <a:rPr sz="900" kern="0" spc="0" dirty="0">
                <a:solidFill>
                  <a:srgbClr val="000000">
                    <a:alpha val="100000"/>
                  </a:srgbClr>
                </a:solidFill>
                <a:latin typeface="Times New Roman"/>
                <a:ea typeface="Times New Roman"/>
                <a:cs typeface="Times New Roman"/>
              </a:rPr>
              <a:t>  </a:t>
            </a:r>
            <a:r>
              <a:rPr sz="900" kern="0" spc="70" dirty="0">
                <a:solidFill>
                  <a:srgbClr val="000000">
                    <a:alpha val="100000"/>
                  </a:srgbClr>
                </a:solidFill>
                <a:latin typeface="SimSun"/>
                <a:ea typeface="SimSun"/>
                <a:cs typeface="SimSun"/>
              </a:rPr>
              <a:t>表示，电子锁具用</a:t>
            </a:r>
            <a:r>
              <a:rPr sz="900" kern="0" spc="-270" dirty="0">
                <a:solidFill>
                  <a:srgbClr val="000000">
                    <a:alpha val="100000"/>
                  </a:srgbClr>
                </a:solidFill>
                <a:latin typeface="SimSun"/>
                <a:ea typeface="SimSun"/>
                <a:cs typeface="SimSun"/>
              </a:rPr>
              <a:t> </a:t>
            </a:r>
            <a:r>
              <a:rPr sz="900" kern="0" spc="70" dirty="0">
                <a:solidFill>
                  <a:srgbClr val="000000">
                    <a:alpha val="100000"/>
                  </a:srgbClr>
                </a:solidFill>
                <a:latin typeface="Times New Roman"/>
                <a:ea typeface="Times New Roman"/>
                <a:cs typeface="Times New Roman"/>
              </a:rPr>
              <a:t>D</a:t>
            </a:r>
            <a:r>
              <a:rPr sz="900" kern="0" spc="110" dirty="0">
                <a:solidFill>
                  <a:srgbClr val="000000">
                    <a:alpha val="100000"/>
                  </a:srgbClr>
                </a:solidFill>
                <a:latin typeface="Times New Roman"/>
                <a:ea typeface="Times New Roman"/>
                <a:cs typeface="Times New Roman"/>
              </a:rPr>
              <a:t> </a:t>
            </a:r>
            <a:r>
              <a:rPr sz="900" kern="0" spc="70" dirty="0">
                <a:solidFill>
                  <a:srgbClr val="000000">
                    <a:alpha val="100000"/>
                  </a:srgbClr>
                </a:solidFill>
                <a:latin typeface="SimSun"/>
                <a:ea typeface="SimSun"/>
                <a:cs typeface="SimSun"/>
              </a:rPr>
              <a:t>表</a:t>
            </a:r>
            <a:r>
              <a:rPr sz="900" kern="0" spc="-190" dirty="0">
                <a:solidFill>
                  <a:srgbClr val="000000">
                    <a:alpha val="100000"/>
                  </a:srgbClr>
                </a:solidFill>
                <a:latin typeface="SimSun"/>
                <a:ea typeface="SimSun"/>
                <a:cs typeface="SimSun"/>
              </a:rPr>
              <a:t> </a:t>
            </a:r>
            <a:r>
              <a:rPr sz="900" kern="0" spc="70" dirty="0">
                <a:solidFill>
                  <a:srgbClr val="000000">
                    <a:alpha val="100000"/>
                  </a:srgbClr>
                </a:solidFill>
                <a:latin typeface="SimSun"/>
                <a:ea typeface="SimSun"/>
                <a:cs typeface="SimSun"/>
              </a:rPr>
              <a:t>示</a:t>
            </a:r>
            <a:endParaRPr lang="SimSun" altLang="SimSun" sz="900" dirty="0"/>
          </a:p>
          <a:p>
            <a:pPr marL="2193925" algn="l" rtl="0" eaLnBrk="0">
              <a:lnSpc>
                <a:spcPts val="2106"/>
              </a:lnSpc>
              <a:tabLst/>
            </a:pPr>
            <a:r>
              <a:rPr sz="900" kern="0" spc="30" dirty="0">
                <a:solidFill>
                  <a:srgbClr val="000000">
                    <a:alpha val="100000"/>
                  </a:srgbClr>
                </a:solidFill>
                <a:latin typeface="SimSun"/>
                <a:ea typeface="SimSun"/>
                <a:cs typeface="SimSun"/>
              </a:rPr>
              <a:t>安全级别</a:t>
            </a:r>
            <a:endParaRPr lang="SimSun" altLang="SimSun" sz="900" dirty="0"/>
          </a:p>
          <a:p>
            <a:pPr marL="2152014" algn="l" rtl="0" eaLnBrk="0">
              <a:lnSpc>
                <a:spcPct val="127000"/>
              </a:lnSpc>
              <a:spcBef>
                <a:spcPts val="1336"/>
              </a:spcBef>
              <a:tabLst/>
            </a:pPr>
            <a:r>
              <a:rPr sz="900" kern="0" spc="90" dirty="0">
                <a:solidFill>
                  <a:srgbClr val="000000">
                    <a:alpha val="100000"/>
                  </a:srgbClr>
                </a:solidFill>
                <a:latin typeface="SimSun"/>
                <a:ea typeface="SimSun"/>
                <a:cs typeface="SimSun"/>
              </a:rPr>
              <a:t>防盗保险柜代号，用</a:t>
            </a:r>
            <a:r>
              <a:rPr sz="900" kern="0" spc="-17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FDG</a:t>
            </a:r>
            <a:r>
              <a:rPr sz="900" kern="0" spc="90" dirty="0">
                <a:solidFill>
                  <a:srgbClr val="000000">
                    <a:alpha val="100000"/>
                  </a:srgbClr>
                </a:solidFill>
                <a:latin typeface="Times New Roman"/>
                <a:ea typeface="Times New Roman"/>
                <a:cs typeface="Times New Roman"/>
              </a:rPr>
              <a:t>  </a:t>
            </a:r>
            <a:r>
              <a:rPr sz="900" kern="0" spc="90" dirty="0">
                <a:solidFill>
                  <a:srgbClr val="000000">
                    <a:alpha val="100000"/>
                  </a:srgbClr>
                </a:solidFill>
                <a:latin typeface="SimSun"/>
                <a:ea typeface="SimSun"/>
                <a:cs typeface="SimSun"/>
              </a:rPr>
              <a:t>表示，其中自动</a:t>
            </a:r>
            <a:r>
              <a:rPr sz="900" kern="0" spc="80" dirty="0">
                <a:solidFill>
                  <a:srgbClr val="000000">
                    <a:alpha val="100000"/>
                  </a:srgbClr>
                </a:solidFill>
                <a:latin typeface="SimSun"/>
                <a:ea typeface="SimSun"/>
                <a:cs typeface="SimSun"/>
              </a:rPr>
              <a:t>柜员机防盗保险柜      </a:t>
            </a:r>
            <a:r>
              <a:rPr sz="900" kern="0" spc="120" dirty="0">
                <a:solidFill>
                  <a:srgbClr val="000000">
                    <a:alpha val="100000"/>
                  </a:srgbClr>
                </a:solidFill>
                <a:latin typeface="SimSun"/>
                <a:ea typeface="SimSun"/>
                <a:cs typeface="SimSun"/>
              </a:rPr>
              <a:t>为</a:t>
            </a:r>
            <a:r>
              <a:rPr sz="900" kern="0" spc="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FDGM</a:t>
            </a:r>
            <a:r>
              <a:rPr sz="900" kern="0" spc="-120" dirty="0">
                <a:solidFill>
                  <a:srgbClr val="000000">
                    <a:alpha val="100000"/>
                  </a:srgbClr>
                </a:solidFill>
                <a:latin typeface="Times New Roman"/>
                <a:ea typeface="Times New Roman"/>
                <a:cs typeface="Times New Roman"/>
              </a:rPr>
              <a:t> </a:t>
            </a:r>
            <a:r>
              <a:rPr sz="900" kern="0" spc="120" dirty="0">
                <a:solidFill>
                  <a:srgbClr val="000000">
                    <a:alpha val="100000"/>
                  </a:srgbClr>
                </a:solidFill>
                <a:latin typeface="SimSun"/>
                <a:ea typeface="SimSun"/>
                <a:cs typeface="SimSun"/>
              </a:rPr>
              <a:t>、组装式保险柜</a:t>
            </a:r>
            <a:r>
              <a:rPr sz="900" kern="0" spc="-10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FDGZ</a:t>
            </a:r>
            <a:r>
              <a:rPr sz="900" kern="0" spc="120" dirty="0">
                <a:solidFill>
                  <a:srgbClr val="000000">
                    <a:alpha val="100000"/>
                  </a:srgbClr>
                </a:solidFill>
                <a:latin typeface="SimSun"/>
                <a:ea typeface="SimSun"/>
                <a:cs typeface="SimSun"/>
              </a:rPr>
              <a:t>、投入式防盗保险柜</a:t>
            </a:r>
            <a:r>
              <a:rPr sz="900" kern="0" spc="-15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FDGT</a:t>
            </a:r>
            <a:endParaRPr lang="Times New Roman" altLang="Times New Roman" sz="900" dirty="0"/>
          </a:p>
          <a:p>
            <a:pPr marL="12700" indent="248920" algn="l" rtl="0" eaLnBrk="0">
              <a:lnSpc>
                <a:spcPct val="118000"/>
              </a:lnSpc>
              <a:spcBef>
                <a:spcPts val="444"/>
              </a:spcBef>
              <a:tabLst/>
            </a:pPr>
            <a:r>
              <a:rPr sz="900" b="1" kern="0" spc="10" dirty="0">
                <a:solidFill>
                  <a:srgbClr val="000000">
                    <a:alpha val="100000"/>
                  </a:srgbClr>
                </a:solidFill>
                <a:latin typeface="SimHei"/>
                <a:ea typeface="SimHei"/>
                <a:cs typeface="SimHei"/>
              </a:rPr>
              <a:t>示例</a:t>
            </a:r>
            <a:r>
              <a:rPr sz="900" kern="0" spc="-190" dirty="0">
                <a:solidFill>
                  <a:srgbClr val="000000">
                    <a:alpha val="100000"/>
                  </a:srgbClr>
                </a:solidFill>
                <a:latin typeface="SimHei"/>
                <a:ea typeface="SimHei"/>
                <a:cs typeface="SimHei"/>
              </a:rPr>
              <a:t> </a:t>
            </a:r>
            <a:r>
              <a:rPr sz="900" b="1" kern="0" spc="10" dirty="0">
                <a:solidFill>
                  <a:srgbClr val="000000">
                    <a:alpha val="100000"/>
                  </a:srgbClr>
                </a:solidFill>
                <a:latin typeface="SimSun"/>
                <a:ea typeface="SimSun"/>
                <a:cs typeface="SimSun"/>
              </a:rPr>
              <a:t>1</a:t>
            </a:r>
            <a:r>
              <a:rPr sz="900" kern="0" spc="10" dirty="0">
                <a:solidFill>
                  <a:srgbClr val="000000">
                    <a:alpha val="100000"/>
                  </a:srgbClr>
                </a:solidFill>
                <a:latin typeface="SimSun"/>
                <a:ea typeface="SimSun"/>
                <a:cs typeface="SimSun"/>
              </a:rPr>
              <a:t>:</a:t>
            </a:r>
            <a:r>
              <a:rPr sz="900" kern="0" spc="0" dirty="0">
                <a:solidFill>
                  <a:srgbClr val="000000">
                    <a:alpha val="100000"/>
                  </a:srgbClr>
                </a:solidFill>
                <a:latin typeface="SimSun"/>
                <a:ea typeface="SimSun"/>
                <a:cs typeface="SimSun"/>
              </a:rPr>
              <a:t>FDG</a:t>
            </a:r>
            <a:r>
              <a:rPr sz="900" kern="0" spc="10" dirty="0">
                <a:solidFill>
                  <a:srgbClr val="000000">
                    <a:alpha val="100000"/>
                  </a:srgbClr>
                </a:solidFill>
                <a:latin typeface="SimSun"/>
                <a:ea typeface="SimSun"/>
                <a:cs typeface="SimSun"/>
              </a:rPr>
              <a:t>-A30×1/J-85-001</a:t>
            </a:r>
            <a:r>
              <a:rPr sz="900" kern="0" spc="40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表示柜体高度为85</a:t>
            </a:r>
            <a:r>
              <a:rPr sz="900" kern="0" spc="-26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cm</a:t>
            </a:r>
            <a:r>
              <a:rPr sz="900" kern="0" spc="10" dirty="0">
                <a:solidFill>
                  <a:srgbClr val="000000">
                    <a:alpha val="100000"/>
                  </a:srgbClr>
                </a:solidFill>
                <a:latin typeface="SimSun"/>
                <a:ea typeface="SimSun"/>
                <a:cs typeface="SimSun"/>
              </a:rPr>
              <a:t>、安全级别为A30×1 </a:t>
            </a:r>
            <a:r>
              <a:rPr sz="900" kern="0" spc="0" dirty="0">
                <a:solidFill>
                  <a:srgbClr val="000000">
                    <a:alpha val="100000"/>
                  </a:srgbClr>
                </a:solidFill>
                <a:latin typeface="SimSun"/>
                <a:ea typeface="SimSun"/>
                <a:cs typeface="SimSun"/>
              </a:rPr>
              <a:t>的装有防盗保险柜机械锁的企业产品 </a:t>
            </a:r>
            <a:r>
              <a:rPr sz="900" kern="0" spc="20" dirty="0">
                <a:solidFill>
                  <a:srgbClr val="000000">
                    <a:alpha val="100000"/>
                  </a:srgbClr>
                </a:solidFill>
                <a:latin typeface="SimSun"/>
                <a:ea typeface="SimSun"/>
                <a:cs typeface="SimSun"/>
              </a:rPr>
              <a:t>代号为001的防盗保</a:t>
            </a:r>
            <a:r>
              <a:rPr sz="900" kern="0" spc="10" dirty="0">
                <a:solidFill>
                  <a:srgbClr val="000000">
                    <a:alpha val="100000"/>
                  </a:srgbClr>
                </a:solidFill>
                <a:latin typeface="SimSun"/>
                <a:ea typeface="SimSun"/>
                <a:cs typeface="SimSun"/>
              </a:rPr>
              <a:t>险柜。</a:t>
            </a:r>
            <a:endParaRPr lang="SimSun" altLang="SimSun" sz="900" dirty="0"/>
          </a:p>
          <a:p>
            <a:pPr algn="l" rtl="0" eaLnBrk="0">
              <a:lnSpc>
                <a:spcPct val="126000"/>
              </a:lnSpc>
              <a:tabLst/>
            </a:pPr>
            <a:endParaRPr lang="Arial" altLang="Arial" sz="300" dirty="0"/>
          </a:p>
          <a:p>
            <a:pPr algn="r" rtl="0" eaLnBrk="0">
              <a:lnSpc>
                <a:spcPct val="100000"/>
              </a:lnSpc>
              <a:spcBef>
                <a:spcPts val="3"/>
              </a:spcBef>
              <a:tabLst/>
            </a:pPr>
            <a:r>
              <a:rPr sz="900" b="1" kern="0" spc="20" dirty="0">
                <a:solidFill>
                  <a:srgbClr val="000000">
                    <a:alpha val="100000"/>
                  </a:srgbClr>
                </a:solidFill>
                <a:latin typeface="SimSun"/>
                <a:ea typeface="SimSun"/>
                <a:cs typeface="SimSun"/>
              </a:rPr>
              <a:t>示例2</a:t>
            </a:r>
            <a:r>
              <a:rPr sz="900" kern="0" spc="20" dirty="0">
                <a:solidFill>
                  <a:srgbClr val="000000">
                    <a:alpha val="100000"/>
                  </a:srgbClr>
                </a:solidFill>
                <a:latin typeface="SimSun"/>
                <a:ea typeface="SimSun"/>
                <a:cs typeface="SimSun"/>
              </a:rPr>
              <a:t>:</a:t>
            </a:r>
            <a:r>
              <a:rPr sz="900" kern="0" spc="0" dirty="0">
                <a:solidFill>
                  <a:srgbClr val="000000">
                    <a:alpha val="100000"/>
                  </a:srgbClr>
                </a:solidFill>
                <a:latin typeface="SimHei"/>
                <a:ea typeface="SimHei"/>
                <a:cs typeface="SimHei"/>
              </a:rPr>
              <a:t>F</a:t>
            </a:r>
            <a:r>
              <a:rPr sz="900" kern="0" spc="0" dirty="0">
                <a:solidFill>
                  <a:srgbClr val="000000">
                    <a:alpha val="100000"/>
                  </a:srgbClr>
                </a:solidFill>
                <a:latin typeface="SimSun"/>
                <a:ea typeface="SimSun"/>
                <a:cs typeface="SimSun"/>
              </a:rPr>
              <a:t>DG</a:t>
            </a:r>
            <a:r>
              <a:rPr sz="900" kern="0" spc="20" dirty="0">
                <a:solidFill>
                  <a:srgbClr val="000000">
                    <a:alpha val="100000"/>
                  </a:srgbClr>
                </a:solidFill>
                <a:latin typeface="SimSun"/>
                <a:ea typeface="SimSun"/>
                <a:cs typeface="SimSun"/>
              </a:rPr>
              <a:t>-C60/D</a:t>
            </a:r>
            <a:r>
              <a:rPr sz="900" kern="0" spc="10" dirty="0">
                <a:solidFill>
                  <a:srgbClr val="000000">
                    <a:alpha val="100000"/>
                  </a:srgbClr>
                </a:solidFill>
                <a:latin typeface="SimSun"/>
                <a:ea typeface="SimSun"/>
                <a:cs typeface="SimSun"/>
              </a:rPr>
              <a:t>-50-002</a:t>
            </a:r>
            <a:r>
              <a:rPr sz="900" kern="0" spc="38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表示柜体高度为50 </a:t>
            </a:r>
            <a:r>
              <a:rPr sz="900" kern="0" spc="0" dirty="0">
                <a:solidFill>
                  <a:srgbClr val="000000">
                    <a:alpha val="100000"/>
                  </a:srgbClr>
                </a:solidFill>
                <a:latin typeface="Times New Roman"/>
                <a:ea typeface="Times New Roman"/>
                <a:cs typeface="Times New Roman"/>
              </a:rPr>
              <a:t>cm</a:t>
            </a:r>
            <a:r>
              <a:rPr sz="900" kern="0" spc="10" dirty="0">
                <a:solidFill>
                  <a:srgbClr val="000000">
                    <a:alpha val="100000"/>
                  </a:srgbClr>
                </a:solidFill>
                <a:latin typeface="SimSun"/>
                <a:ea typeface="SimSun"/>
                <a:cs typeface="SimSun"/>
              </a:rPr>
              <a:t>、安全级别为</a:t>
            </a:r>
            <a:r>
              <a:rPr sz="900" kern="0" spc="-19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C60、</a:t>
            </a:r>
            <a:r>
              <a:rPr sz="900" kern="0" spc="10" dirty="0">
                <a:solidFill>
                  <a:srgbClr val="000000">
                    <a:alpha val="100000"/>
                  </a:srgbClr>
                </a:solidFill>
                <a:latin typeface="FangSong"/>
                <a:ea typeface="FangSong"/>
                <a:cs typeface="FangSong"/>
              </a:rPr>
              <a:t>装有防盗保险柜电子锁、企业产品代号为</a:t>
            </a:r>
            <a:endParaRPr lang="FangSong" altLang="FangSong" sz="900" dirty="0"/>
          </a:p>
        </p:txBody>
      </p:sp>
      <p:graphicFrame>
        <p:nvGraphicFramePr>
          <p:cNvPr id="66" name="table 66"/>
          <p:cNvGraphicFramePr>
            <a:graphicFrameLocks noGrp="1"/>
          </p:cNvGraphicFramePr>
          <p:nvPr/>
        </p:nvGraphicFramePr>
        <p:xfrm>
          <a:off x="885846" y="8505776"/>
          <a:ext cx="5861050" cy="1155700"/>
        </p:xfrm>
        <a:graphic>
          <a:graphicData uri="http://schemas.openxmlformats.org/drawingml/2006/table">
            <a:tbl>
              <a:tblPr/>
              <a:tblGrid>
                <a:gridCol w="2860675"/>
                <a:gridCol w="3000375"/>
              </a:tblGrid>
              <a:tr h="244475">
                <a:tc>
                  <a:txBody>
                    <a:bodyPr/>
                    <a:lstStyle/>
                    <a:p>
                      <a:pPr algn="l" rtl="0" eaLnBrk="0">
                        <a:lnSpc>
                          <a:spcPct val="106000"/>
                        </a:lnSpc>
                        <a:tabLst/>
                      </a:pPr>
                      <a:endParaRPr lang="Arial" altLang="Arial" sz="400" dirty="0"/>
                    </a:p>
                    <a:p>
                      <a:pPr marL="1158239" algn="l" rtl="0" eaLnBrk="0">
                        <a:lnSpc>
                          <a:spcPct val="99000"/>
                        </a:lnSpc>
                        <a:spcBef>
                          <a:spcPts val="3"/>
                        </a:spcBef>
                        <a:tabLst/>
                      </a:pPr>
                      <a:r>
                        <a:rPr sz="900" kern="0" spc="30" dirty="0">
                          <a:solidFill>
                            <a:srgbClr val="000000">
                              <a:alpha val="100000"/>
                            </a:srgbClr>
                          </a:solidFill>
                          <a:latin typeface="SimSun"/>
                          <a:ea typeface="SimSun"/>
                          <a:cs typeface="SimSun"/>
                        </a:rPr>
                        <a:t>外形尺寸a</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400" dirty="0"/>
                    </a:p>
                    <a:p>
                      <a:pPr marL="1377314" algn="l" rtl="0" eaLnBrk="0">
                        <a:lnSpc>
                          <a:spcPct val="99000"/>
                        </a:lnSpc>
                        <a:spcBef>
                          <a:spcPts val="4"/>
                        </a:spcBef>
                        <a:tabLst/>
                      </a:pPr>
                      <a:r>
                        <a:rPr sz="900" kern="0" spc="20" dirty="0">
                          <a:solidFill>
                            <a:srgbClr val="000000">
                              <a:alpha val="100000"/>
                            </a:srgbClr>
                          </a:solidFill>
                          <a:latin typeface="SimSun"/>
                          <a:ea typeface="SimSun"/>
                          <a:cs typeface="SimSun"/>
                        </a:rPr>
                        <a:t>偏差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1000"/>
                        </a:lnSpc>
                        <a:tabLst/>
                      </a:pPr>
                      <a:endParaRPr lang="Arial" altLang="Arial" sz="400" dirty="0"/>
                    </a:p>
                    <a:p>
                      <a:pPr marL="1278889" algn="l" rtl="0" eaLnBrk="0">
                        <a:lnSpc>
                          <a:spcPts val="1165"/>
                        </a:lnSpc>
                        <a:spcBef>
                          <a:spcPts val="1"/>
                        </a:spcBef>
                        <a:tabLst/>
                      </a:pPr>
                      <a:r>
                        <a:rPr sz="900" kern="0" spc="10" dirty="0">
                          <a:solidFill>
                            <a:srgbClr val="000000">
                              <a:alpha val="100000"/>
                            </a:srgbClr>
                          </a:solidFill>
                          <a:latin typeface="SimSun"/>
                          <a:ea typeface="SimSun"/>
                          <a:cs typeface="SimSun"/>
                        </a:rPr>
                        <a:t>a&lt;500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400" dirty="0"/>
                    </a:p>
                    <a:p>
                      <a:pPr marL="1282700" algn="l" rtl="0" eaLnBrk="0">
                        <a:lnSpc>
                          <a:spcPts val="1150"/>
                        </a:lnSpc>
                        <a:spcBef>
                          <a:spcPts val="1"/>
                        </a:spcBef>
                        <a:tabLst/>
                      </a:pPr>
                      <a:r>
                        <a:rPr sz="900" kern="0" spc="10" dirty="0">
                          <a:solidFill>
                            <a:srgbClr val="000000">
                              <a:alpha val="100000"/>
                            </a:srgbClr>
                          </a:solidFill>
                          <a:latin typeface="SimSun"/>
                          <a:ea typeface="SimSun"/>
                          <a:cs typeface="SimSun"/>
                        </a:rPr>
                        <a:t>≤±1.5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09000"/>
                        </a:lnSpc>
                        <a:tabLst/>
                      </a:pPr>
                      <a:endParaRPr lang="Arial" altLang="Arial" sz="400" dirty="0"/>
                    </a:p>
                    <a:p>
                      <a:pPr marL="1127125" algn="l" rtl="0" eaLnBrk="0">
                        <a:lnSpc>
                          <a:spcPts val="1154"/>
                        </a:lnSpc>
                        <a:spcBef>
                          <a:spcPts val="1"/>
                        </a:spcBef>
                        <a:tabLst/>
                      </a:pPr>
                      <a:r>
                        <a:rPr sz="900" kern="0" spc="20" dirty="0">
                          <a:solidFill>
                            <a:srgbClr val="000000">
                              <a:alpha val="100000"/>
                            </a:srgbClr>
                          </a:solidFill>
                          <a:latin typeface="SimSun"/>
                          <a:ea typeface="SimSun"/>
                          <a:cs typeface="SimSun"/>
                        </a:rPr>
                        <a:t>500≤a&lt;800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400" dirty="0"/>
                    </a:p>
                    <a:p>
                      <a:pPr marL="1282700" algn="l" rtl="0" eaLnBrk="0">
                        <a:lnSpc>
                          <a:spcPts val="1150"/>
                        </a:lnSpc>
                        <a:spcBef>
                          <a:spcPts val="2"/>
                        </a:spcBef>
                        <a:tabLst/>
                      </a:pPr>
                      <a:r>
                        <a:rPr sz="900" kern="0" spc="10" dirty="0">
                          <a:solidFill>
                            <a:srgbClr val="000000">
                              <a:alpha val="100000"/>
                            </a:srgbClr>
                          </a:solidFill>
                          <a:latin typeface="SimSun"/>
                          <a:ea typeface="SimSun"/>
                          <a:cs typeface="SimSun"/>
                        </a:rPr>
                        <a:t>≤±2.5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19000"/>
                        </a:lnSpc>
                        <a:tabLst/>
                      </a:pPr>
                      <a:endParaRPr lang="Arial" altLang="Arial" sz="400" dirty="0"/>
                    </a:p>
                    <a:p>
                      <a:pPr marL="1094739" algn="l" rtl="0" eaLnBrk="0">
                        <a:lnSpc>
                          <a:spcPts val="1154"/>
                        </a:lnSpc>
                        <a:spcBef>
                          <a:spcPts val="3"/>
                        </a:spcBef>
                        <a:tabLst/>
                      </a:pPr>
                      <a:r>
                        <a:rPr sz="900" kern="0" spc="20" dirty="0">
                          <a:solidFill>
                            <a:srgbClr val="000000">
                              <a:alpha val="100000"/>
                            </a:srgbClr>
                          </a:solidFill>
                          <a:latin typeface="SimSun"/>
                          <a:ea typeface="SimSun"/>
                          <a:cs typeface="SimSun"/>
                        </a:rPr>
                        <a:t>800≤a&lt;1000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1282700" algn="l" rtl="0" eaLnBrk="0">
                        <a:lnSpc>
                          <a:spcPts val="1150"/>
                        </a:lnSpc>
                        <a:spcBef>
                          <a:spcPts val="4"/>
                        </a:spcBef>
                        <a:tabLst/>
                      </a:pPr>
                      <a:r>
                        <a:rPr sz="900" kern="0" spc="10" dirty="0">
                          <a:solidFill>
                            <a:srgbClr val="000000">
                              <a:alpha val="100000"/>
                            </a:srgbClr>
                          </a:solidFill>
                          <a:latin typeface="SimSun"/>
                          <a:ea typeface="SimSun"/>
                          <a:cs typeface="SimSun"/>
                        </a:rPr>
                        <a:t>≤±3.5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425">
                <a:tc>
                  <a:txBody>
                    <a:bodyPr/>
                    <a:lstStyle/>
                    <a:p>
                      <a:pPr algn="l" rtl="0" eaLnBrk="0">
                        <a:lnSpc>
                          <a:spcPct val="110000"/>
                        </a:lnSpc>
                        <a:tabLst/>
                      </a:pPr>
                      <a:endParaRPr lang="Arial" altLang="Arial" sz="400" dirty="0"/>
                    </a:p>
                    <a:p>
                      <a:pPr marL="1215389" algn="l" rtl="0" eaLnBrk="0">
                        <a:lnSpc>
                          <a:spcPts val="1161"/>
                        </a:lnSpc>
                        <a:spcBef>
                          <a:spcPts val="4"/>
                        </a:spcBef>
                        <a:tabLst/>
                      </a:pPr>
                      <a:r>
                        <a:rPr sz="900" kern="0" spc="20" dirty="0">
                          <a:solidFill>
                            <a:srgbClr val="000000">
                              <a:alpha val="100000"/>
                            </a:srgbClr>
                          </a:solidFill>
                          <a:latin typeface="SimSun"/>
                          <a:ea typeface="SimSun"/>
                          <a:cs typeface="SimSun"/>
                        </a:rPr>
                        <a:t>a≥1000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400" dirty="0"/>
                    </a:p>
                    <a:p>
                      <a:pPr marL="1345564" algn="l" rtl="0" eaLnBrk="0">
                        <a:lnSpc>
                          <a:spcPts val="1150"/>
                        </a:lnSpc>
                        <a:spcBef>
                          <a:spcPts val="2"/>
                        </a:spcBef>
                        <a:tabLst/>
                      </a:pPr>
                      <a:r>
                        <a:rPr sz="900" kern="0" spc="0" dirty="0">
                          <a:solidFill>
                            <a:srgbClr val="000000">
                              <a:alpha val="100000"/>
                            </a:srgbClr>
                          </a:solidFill>
                          <a:latin typeface="SimSun"/>
                          <a:ea typeface="SimSun"/>
                          <a:cs typeface="SimSun"/>
                        </a:rPr>
                        <a:t>≤±5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8" name="textbox 68"/>
          <p:cNvSpPr/>
          <p:nvPr/>
        </p:nvSpPr>
        <p:spPr>
          <a:xfrm>
            <a:off x="2660638" y="3850656"/>
            <a:ext cx="4098925" cy="926464"/>
          </a:xfrm>
          <a:prstGeom prst="rect">
            <a:avLst/>
          </a:prstGeom>
        </p:spPr>
        <p:txBody>
          <a:bodyPr vert="horz" wrap="square" lIns="0" tIns="0" rIns="0" bIns="0"/>
          <a:lstStyle/>
          <a:p>
            <a:pPr algn="l" rtl="0" eaLnBrk="0">
              <a:lnSpc>
                <a:spcPct val="83293"/>
              </a:lnSpc>
              <a:tabLst/>
            </a:pPr>
            <a:endParaRPr lang="Arial" altLang="Arial" sz="100" dirty="0"/>
          </a:p>
          <a:p>
            <a:pPr marL="43815" algn="l" rtl="0" eaLnBrk="0">
              <a:lnSpc>
                <a:spcPct val="90000"/>
              </a:lnSpc>
              <a:tabLst/>
            </a:pPr>
            <a:r>
              <a:rPr sz="900" kern="0" spc="-10" dirty="0">
                <a:solidFill>
                  <a:srgbClr val="000000">
                    <a:alpha val="100000"/>
                  </a:srgbClr>
                </a:solidFill>
                <a:latin typeface="SimSun"/>
                <a:ea typeface="SimSun"/>
                <a:cs typeface="SimSun"/>
              </a:rPr>
              <a:t>表示柜体高度为100 </a:t>
            </a:r>
            <a:r>
              <a:rPr sz="900" kern="0" spc="-10" dirty="0">
                <a:solidFill>
                  <a:srgbClr val="000000">
                    <a:alpha val="100000"/>
                  </a:srgbClr>
                </a:solidFill>
                <a:latin typeface="Times New Roman"/>
                <a:ea typeface="Times New Roman"/>
                <a:cs typeface="Times New Roman"/>
              </a:rPr>
              <a:t>cm</a:t>
            </a:r>
            <a:r>
              <a:rPr sz="900" kern="0" spc="-10" dirty="0">
                <a:solidFill>
                  <a:srgbClr val="000000">
                    <a:alpha val="100000"/>
                  </a:srgbClr>
                </a:solidFill>
                <a:latin typeface="SimSun"/>
                <a:ea typeface="SimSun"/>
                <a:cs typeface="SimSun"/>
              </a:rPr>
              <a:t>、安全级别为C60、</a:t>
            </a:r>
            <a:r>
              <a:rPr sz="900" kern="0" spc="-10" dirty="0">
                <a:solidFill>
                  <a:srgbClr val="000000">
                    <a:alpha val="100000"/>
                  </a:srgbClr>
                </a:solidFill>
                <a:latin typeface="FangSong"/>
                <a:ea typeface="FangSong"/>
                <a:cs typeface="FangSong"/>
              </a:rPr>
              <a:t>装有防盗保险柜电子锁、企业产品代号</a:t>
            </a:r>
            <a:endParaRPr lang="FangSong" altLang="FangSong" sz="900" dirty="0"/>
          </a:p>
          <a:p>
            <a:pPr marL="12700" indent="5714" algn="l" rtl="0" eaLnBrk="0">
              <a:lnSpc>
                <a:spcPct val="283000"/>
              </a:lnSpc>
              <a:spcBef>
                <a:spcPts val="8"/>
              </a:spcBef>
              <a:tabLst/>
            </a:pPr>
            <a:r>
              <a:rPr sz="900" kern="0" spc="-10" dirty="0">
                <a:solidFill>
                  <a:srgbClr val="000000">
                    <a:alpha val="100000"/>
                  </a:srgbClr>
                </a:solidFill>
                <a:latin typeface="SimSun"/>
                <a:ea typeface="SimSun"/>
                <a:cs typeface="SimSun"/>
              </a:rPr>
              <a:t>表示柜体高度为150</a:t>
            </a:r>
            <a:r>
              <a:rPr sz="900" kern="0" spc="-10" dirty="0">
                <a:solidFill>
                  <a:srgbClr val="000000">
                    <a:alpha val="100000"/>
                  </a:srgbClr>
                </a:solidFill>
                <a:latin typeface="Times New Roman"/>
                <a:ea typeface="Times New Roman"/>
                <a:cs typeface="Times New Roman"/>
              </a:rPr>
              <a:t>cm</a:t>
            </a:r>
            <a:r>
              <a:rPr sz="900" kern="0" spc="-10" dirty="0">
                <a:solidFill>
                  <a:srgbClr val="000000">
                    <a:alpha val="100000"/>
                  </a:srgbClr>
                </a:solidFill>
                <a:latin typeface="SimSun"/>
                <a:ea typeface="SimSun"/>
                <a:cs typeface="SimSun"/>
              </a:rPr>
              <a:t>、安全级别为</a:t>
            </a:r>
            <a:r>
              <a:rPr sz="900" kern="0" spc="-20" dirty="0">
                <a:solidFill>
                  <a:srgbClr val="000000">
                    <a:alpha val="100000"/>
                  </a:srgbClr>
                </a:solidFill>
                <a:latin typeface="SimSun"/>
                <a:ea typeface="SimSun"/>
                <a:cs typeface="SimSun"/>
              </a:rPr>
              <a:t>C60、装有防盗保险柜电子锁、企业产品代号为</a:t>
            </a:r>
            <a:r>
              <a:rPr sz="900" kern="0" spc="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表示柜体高度为110</a:t>
            </a:r>
            <a:r>
              <a:rPr sz="900" kern="0" spc="-10" dirty="0">
                <a:solidFill>
                  <a:srgbClr val="000000">
                    <a:alpha val="100000"/>
                  </a:srgbClr>
                </a:solidFill>
                <a:latin typeface="Times New Roman"/>
                <a:ea typeface="Times New Roman"/>
                <a:cs typeface="Times New Roman"/>
              </a:rPr>
              <a:t>cm</a:t>
            </a:r>
            <a:r>
              <a:rPr sz="900" kern="0" spc="-10" dirty="0">
                <a:solidFill>
                  <a:srgbClr val="000000">
                    <a:alpha val="100000"/>
                  </a:srgbClr>
                </a:solidFill>
                <a:latin typeface="SimSun"/>
                <a:ea typeface="SimSun"/>
                <a:cs typeface="SimSun"/>
              </a:rPr>
              <a:t>、安全</a:t>
            </a:r>
            <a:r>
              <a:rPr sz="900" kern="0" spc="-20" dirty="0">
                <a:solidFill>
                  <a:srgbClr val="000000">
                    <a:alpha val="100000"/>
                  </a:srgbClr>
                </a:solidFill>
                <a:latin typeface="SimSun"/>
                <a:ea typeface="SimSun"/>
                <a:cs typeface="SimSun"/>
              </a:rPr>
              <a:t>级别为B60、装有防盗保险柜电子锁、企业产品代号为</a:t>
            </a:r>
            <a:endParaRPr lang="SimSun" altLang="SimSun" sz="900" dirty="0"/>
          </a:p>
        </p:txBody>
      </p:sp>
      <p:sp>
        <p:nvSpPr>
          <p:cNvPr id="70" name="textbox 70"/>
          <p:cNvSpPr/>
          <p:nvPr/>
        </p:nvSpPr>
        <p:spPr>
          <a:xfrm>
            <a:off x="869974" y="3656565"/>
            <a:ext cx="1724025" cy="1305560"/>
          </a:xfrm>
          <a:prstGeom prst="rect">
            <a:avLst/>
          </a:prstGeom>
        </p:spPr>
        <p:txBody>
          <a:bodyPr vert="horz" wrap="square" lIns="0" tIns="0" rIns="0" bIns="0"/>
          <a:lstStyle/>
          <a:p>
            <a:pPr algn="l" rtl="0" eaLnBrk="0">
              <a:lnSpc>
                <a:spcPct val="81045"/>
              </a:lnSpc>
              <a:tabLst/>
            </a:pPr>
            <a:endParaRPr lang="Arial" altLang="Arial" sz="100" dirty="0"/>
          </a:p>
          <a:p>
            <a:pPr marL="12700" algn="l" rtl="0" eaLnBrk="0">
              <a:lnSpc>
                <a:spcPct val="100000"/>
              </a:lnSpc>
              <a:tabLst/>
            </a:pPr>
            <a:r>
              <a:rPr sz="900" kern="0" spc="-30" dirty="0">
                <a:solidFill>
                  <a:srgbClr val="000000">
                    <a:alpha val="100000"/>
                  </a:srgbClr>
                </a:solidFill>
                <a:latin typeface="SimSun"/>
                <a:ea typeface="SimSun"/>
                <a:cs typeface="SimSun"/>
              </a:rPr>
              <a:t>002的防盗保险柜。</a:t>
            </a:r>
            <a:endParaRPr lang="SimSun" altLang="SimSun" sz="900" dirty="0"/>
          </a:p>
          <a:p>
            <a:pPr marL="12700" indent="248920" algn="l" rtl="0" eaLnBrk="0">
              <a:lnSpc>
                <a:spcPct val="120000"/>
              </a:lnSpc>
              <a:spcBef>
                <a:spcPts val="444"/>
              </a:spcBef>
              <a:tabLst/>
            </a:pPr>
            <a:r>
              <a:rPr sz="900" b="1" kern="0" spc="20" dirty="0">
                <a:solidFill>
                  <a:srgbClr val="000000">
                    <a:alpha val="100000"/>
                  </a:srgbClr>
                </a:solidFill>
                <a:latin typeface="SimHei"/>
                <a:ea typeface="SimHei"/>
                <a:cs typeface="SimHei"/>
              </a:rPr>
              <a:t>示例3</a:t>
            </a:r>
            <a:r>
              <a:rPr sz="900" kern="0" spc="20" dirty="0">
                <a:solidFill>
                  <a:srgbClr val="000000">
                    <a:alpha val="100000"/>
                  </a:srgbClr>
                </a:solidFill>
                <a:latin typeface="SimSun"/>
                <a:ea typeface="SimSun"/>
                <a:cs typeface="SimSun"/>
              </a:rPr>
              <a:t>:</a:t>
            </a:r>
            <a:r>
              <a:rPr sz="900" kern="0" spc="0" dirty="0">
                <a:solidFill>
                  <a:srgbClr val="000000">
                    <a:alpha val="100000"/>
                  </a:srgbClr>
                </a:solidFill>
                <a:latin typeface="SimSun"/>
                <a:ea typeface="SimSun"/>
                <a:cs typeface="SimSun"/>
              </a:rPr>
              <a:t>FDGM</a:t>
            </a:r>
            <a:r>
              <a:rPr sz="900" kern="0" spc="20" dirty="0">
                <a:solidFill>
                  <a:srgbClr val="000000">
                    <a:alpha val="100000"/>
                  </a:srgbClr>
                </a:solidFill>
                <a:latin typeface="SimSun"/>
                <a:ea typeface="SimSun"/>
                <a:cs typeface="SimSun"/>
              </a:rPr>
              <a:t>-C60/D-100</a:t>
            </a:r>
            <a:r>
              <a:rPr sz="900" kern="0" spc="10" dirty="0">
                <a:solidFill>
                  <a:srgbClr val="000000">
                    <a:alpha val="100000"/>
                  </a:srgbClr>
                </a:solidFill>
                <a:latin typeface="SimSun"/>
                <a:ea typeface="SimSun"/>
                <a:cs typeface="SimSun"/>
              </a:rPr>
              <a:t>-003 </a:t>
            </a:r>
            <a:r>
              <a:rPr sz="900" kern="0" spc="10" dirty="0">
                <a:solidFill>
                  <a:srgbClr val="000000">
                    <a:alpha val="100000"/>
                  </a:srgbClr>
                </a:solidFill>
                <a:latin typeface="SimSun"/>
                <a:ea typeface="SimSun"/>
                <a:cs typeface="SimSun"/>
              </a:rPr>
              <a:t>为003的自动柜员机防</a:t>
            </a:r>
            <a:r>
              <a:rPr sz="900" kern="0" spc="0" dirty="0">
                <a:solidFill>
                  <a:srgbClr val="000000">
                    <a:alpha val="100000"/>
                  </a:srgbClr>
                </a:solidFill>
                <a:latin typeface="SimSun"/>
                <a:ea typeface="SimSun"/>
                <a:cs typeface="SimSun"/>
              </a:rPr>
              <a:t>盗保险柜。</a:t>
            </a:r>
            <a:endParaRPr lang="SimSun" altLang="SimSun" sz="900" dirty="0"/>
          </a:p>
          <a:p>
            <a:pPr marL="12700" indent="247015" algn="l" rtl="0" eaLnBrk="0">
              <a:lnSpc>
                <a:spcPct val="124000"/>
              </a:lnSpc>
              <a:spcBef>
                <a:spcPts val="336"/>
              </a:spcBef>
              <a:tabLst/>
            </a:pPr>
            <a:r>
              <a:rPr sz="900" kern="0" spc="30" dirty="0">
                <a:solidFill>
                  <a:srgbClr val="000000">
                    <a:alpha val="100000"/>
                  </a:srgbClr>
                </a:solidFill>
                <a:latin typeface="SimSun"/>
                <a:ea typeface="SimSun"/>
                <a:cs typeface="SimSun"/>
              </a:rPr>
              <a:t>示例4:</a:t>
            </a:r>
            <a:r>
              <a:rPr sz="900" kern="0" spc="0" dirty="0">
                <a:solidFill>
                  <a:srgbClr val="000000">
                    <a:alpha val="100000"/>
                  </a:srgbClr>
                </a:solidFill>
                <a:latin typeface="SimSun"/>
                <a:ea typeface="SimSun"/>
                <a:cs typeface="SimSun"/>
              </a:rPr>
              <a:t>FDGZ</a:t>
            </a:r>
            <a:r>
              <a:rPr sz="900" kern="0" spc="30" dirty="0">
                <a:solidFill>
                  <a:srgbClr val="000000">
                    <a:alpha val="100000"/>
                  </a:srgbClr>
                </a:solidFill>
                <a:latin typeface="SimSun"/>
                <a:ea typeface="SimSun"/>
                <a:cs typeface="SimSun"/>
              </a:rPr>
              <a:t>-C60/D</a:t>
            </a:r>
            <a:r>
              <a:rPr sz="900" kern="0" spc="20" dirty="0">
                <a:solidFill>
                  <a:srgbClr val="000000">
                    <a:alpha val="100000"/>
                  </a:srgbClr>
                </a:solidFill>
                <a:latin typeface="SimSun"/>
                <a:ea typeface="SimSun"/>
                <a:cs typeface="SimSun"/>
              </a:rPr>
              <a:t>-150-004</a:t>
            </a:r>
            <a:r>
              <a:rPr sz="900" kern="0" spc="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004的组装式防盗保险柜。</a:t>
            </a:r>
            <a:endParaRPr lang="SimSun" altLang="SimSun" sz="900" dirty="0"/>
          </a:p>
          <a:p>
            <a:pPr algn="l" rtl="0" eaLnBrk="0">
              <a:lnSpc>
                <a:spcPct val="117000"/>
              </a:lnSpc>
              <a:tabLst/>
            </a:pPr>
            <a:endParaRPr lang="Arial" altLang="Arial" sz="300" dirty="0"/>
          </a:p>
          <a:p>
            <a:pPr marL="12700" indent="247015" algn="l" rtl="0" eaLnBrk="0">
              <a:lnSpc>
                <a:spcPct val="117000"/>
              </a:lnSpc>
              <a:spcBef>
                <a:spcPts val="2"/>
              </a:spcBef>
              <a:tabLst/>
            </a:pPr>
            <a:r>
              <a:rPr sz="900" kern="0" spc="30" dirty="0">
                <a:solidFill>
                  <a:srgbClr val="000000">
                    <a:alpha val="100000"/>
                  </a:srgbClr>
                </a:solidFill>
                <a:latin typeface="SimSun"/>
                <a:ea typeface="SimSun"/>
                <a:cs typeface="SimSun"/>
              </a:rPr>
              <a:t>示例5:</a:t>
            </a:r>
            <a:r>
              <a:rPr sz="900" kern="0" spc="0" dirty="0">
                <a:solidFill>
                  <a:srgbClr val="000000">
                    <a:alpha val="100000"/>
                  </a:srgbClr>
                </a:solidFill>
                <a:latin typeface="SimSun"/>
                <a:ea typeface="SimSun"/>
                <a:cs typeface="SimSun"/>
              </a:rPr>
              <a:t>FDGT</a:t>
            </a:r>
            <a:r>
              <a:rPr sz="900" kern="0" spc="30" dirty="0">
                <a:solidFill>
                  <a:srgbClr val="000000">
                    <a:alpha val="100000"/>
                  </a:srgbClr>
                </a:solidFill>
                <a:latin typeface="SimSun"/>
                <a:ea typeface="SimSun"/>
                <a:cs typeface="SimSun"/>
              </a:rPr>
              <a:t>-B60/D</a:t>
            </a:r>
            <a:r>
              <a:rPr sz="900" kern="0" spc="20" dirty="0">
                <a:solidFill>
                  <a:srgbClr val="000000">
                    <a:alpha val="100000"/>
                  </a:srgbClr>
                </a:solidFill>
                <a:latin typeface="SimSun"/>
                <a:ea typeface="SimSun"/>
                <a:cs typeface="SimSun"/>
              </a:rPr>
              <a:t>-110-005</a:t>
            </a:r>
            <a:r>
              <a:rPr sz="900" kern="0" spc="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005的投入式防盗保险柜。</a:t>
            </a:r>
            <a:endParaRPr lang="SimSun" altLang="SimSun" sz="900" dirty="0"/>
          </a:p>
        </p:txBody>
      </p:sp>
      <p:sp>
        <p:nvSpPr>
          <p:cNvPr id="72" name="textbox 72"/>
          <p:cNvSpPr/>
          <p:nvPr/>
        </p:nvSpPr>
        <p:spPr>
          <a:xfrm>
            <a:off x="1720835" y="1636466"/>
            <a:ext cx="1349375" cy="863600"/>
          </a:xfrm>
          <a:prstGeom prst="rect">
            <a:avLst/>
          </a:prstGeom>
        </p:spPr>
        <p:txBody>
          <a:bodyPr vert="horz" wrap="square" lIns="0" tIns="0" rIns="0" bIns="0"/>
          <a:lstStyle/>
          <a:p>
            <a:pPr algn="l" rtl="0" eaLnBrk="0">
              <a:lnSpc>
                <a:spcPct val="83341"/>
              </a:lnSpc>
              <a:tabLst/>
            </a:pPr>
            <a:endParaRPr lang="Arial" altLang="Arial" sz="100" dirty="0"/>
          </a:p>
          <a:p>
            <a:pPr marL="1219200" algn="l" rtl="0" eaLnBrk="0">
              <a:lnSpc>
                <a:spcPts val="566"/>
              </a:lnSpc>
              <a:tabLst/>
            </a:pPr>
            <a:r>
              <a:rPr sz="900" kern="0" spc="-10" dirty="0">
                <a:solidFill>
                  <a:srgbClr val="000000">
                    <a:alpha val="100000"/>
                  </a:srgbClr>
                </a:solidFill>
                <a:latin typeface="SimSun"/>
                <a:ea typeface="SimSun"/>
                <a:cs typeface="SimSun"/>
              </a:rPr>
              <a:t>-</a:t>
            </a:r>
            <a:endParaRPr lang="SimSun" altLang="SimSun" sz="900" dirty="0"/>
          </a:p>
          <a:p>
            <a:pPr algn="l" rtl="0" eaLnBrk="0">
              <a:lnSpc>
                <a:spcPct val="104000"/>
              </a:lnSpc>
              <a:tabLst/>
            </a:pPr>
            <a:endParaRPr lang="Arial" altLang="Arial" sz="1000" dirty="0"/>
          </a:p>
          <a:p>
            <a:pPr marL="1219200" algn="l" rtl="0" eaLnBrk="0">
              <a:lnSpc>
                <a:spcPts val="566"/>
              </a:lnSpc>
              <a:spcBef>
                <a:spcPts val="279"/>
              </a:spcBef>
              <a:tabLst/>
            </a:pPr>
            <a:r>
              <a:rPr sz="900" kern="0" spc="-10" dirty="0">
                <a:solidFill>
                  <a:srgbClr val="000000">
                    <a:alpha val="100000"/>
                  </a:srgbClr>
                </a:solidFill>
                <a:latin typeface="SimSun"/>
                <a:ea typeface="SimSun"/>
                <a:cs typeface="SimSun"/>
              </a:rPr>
              <a:t>-</a:t>
            </a:r>
            <a:endParaRPr lang="SimSun" altLang="SimSun" sz="900" dirty="0"/>
          </a:p>
          <a:p>
            <a:pPr algn="l" rtl="0" eaLnBrk="0">
              <a:lnSpc>
                <a:spcPct val="102000"/>
              </a:lnSpc>
              <a:tabLst/>
            </a:pPr>
            <a:endParaRPr lang="Arial" altLang="Arial" sz="1000" dirty="0"/>
          </a:p>
          <a:p>
            <a:pPr marL="12700" algn="l" rtl="0" eaLnBrk="0">
              <a:lnSpc>
                <a:spcPts val="656"/>
              </a:lnSpc>
              <a:spcBef>
                <a:spcPts val="271"/>
              </a:spcBef>
              <a:tabLst>
                <a:tab pos="1219200" algn="l"/>
              </a:tabLst>
            </a:pPr>
            <a:r>
              <a:rPr sz="900" kern="0" spc="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一</a:t>
            </a:r>
            <a:endParaRPr lang="SimSun" altLang="SimSun" sz="900" dirty="0"/>
          </a:p>
          <a:p>
            <a:pPr algn="l" rtl="0" eaLnBrk="0">
              <a:lnSpc>
                <a:spcPct val="120000"/>
              </a:lnSpc>
              <a:tabLst/>
            </a:pPr>
            <a:endParaRPr lang="Arial" altLang="Arial" sz="400" dirty="0"/>
          </a:p>
          <a:p>
            <a:pPr marL="1219200" algn="l" rtl="0" eaLnBrk="0">
              <a:lnSpc>
                <a:spcPts val="1207"/>
              </a:lnSpc>
              <a:spcBef>
                <a:spcPts val="1"/>
              </a:spcBef>
              <a:tabLst>
                <a:tab pos="1336039" algn="l"/>
              </a:tabLst>
            </a:pPr>
            <a:r>
              <a:rPr sz="1000" u="sng" kern="0" spc="0" dirty="0">
                <a:solidFill>
                  <a:srgbClr val="000000">
                    <a:alpha val="100000"/>
                  </a:srgbClr>
                </a:solidFill>
                <a:latin typeface="Arial"/>
                <a:ea typeface="Arial"/>
                <a:cs typeface="Arial"/>
              </a:rPr>
              <a:t>	</a:t>
            </a:r>
            <a:endParaRPr lang="Arial" altLang="Arial" sz="1000" dirty="0"/>
          </a:p>
        </p:txBody>
      </p:sp>
      <p:sp>
        <p:nvSpPr>
          <p:cNvPr id="74" name="textbox 74"/>
          <p:cNvSpPr/>
          <p:nvPr/>
        </p:nvSpPr>
        <p:spPr>
          <a:xfrm>
            <a:off x="3227514" y="8200133"/>
            <a:ext cx="1172210" cy="163195"/>
          </a:xfrm>
          <a:prstGeom prst="rect">
            <a:avLst/>
          </a:prstGeom>
        </p:spPr>
        <p:txBody>
          <a:bodyPr vert="horz" wrap="square" lIns="0" tIns="0" rIns="0" bIns="0"/>
          <a:lstStyle/>
          <a:p>
            <a:pPr algn="l" rtl="0" eaLnBrk="0">
              <a:lnSpc>
                <a:spcPct val="84920"/>
              </a:lnSpc>
              <a:tabLst/>
            </a:pPr>
            <a:endParaRPr lang="Arial" altLang="Arial" sz="100" dirty="0"/>
          </a:p>
          <a:p>
            <a:pPr marL="12700" algn="l" rtl="0" eaLnBrk="0">
              <a:lnSpc>
                <a:spcPct val="100000"/>
              </a:lnSpc>
              <a:tabLst/>
            </a:pPr>
            <a:r>
              <a:rPr sz="900" b="1" kern="0" spc="90" dirty="0">
                <a:solidFill>
                  <a:srgbClr val="000000">
                    <a:alpha val="100000"/>
                  </a:srgbClr>
                </a:solidFill>
                <a:latin typeface="SimHei"/>
                <a:ea typeface="SimHei"/>
                <a:cs typeface="SimHei"/>
              </a:rPr>
              <a:t>表</a:t>
            </a:r>
            <a:r>
              <a:rPr sz="900" kern="0" spc="-20" dirty="0">
                <a:solidFill>
                  <a:srgbClr val="000000">
                    <a:alpha val="100000"/>
                  </a:srgbClr>
                </a:solidFill>
                <a:latin typeface="SimHei"/>
                <a:ea typeface="SimHei"/>
                <a:cs typeface="SimHei"/>
              </a:rPr>
              <a:t> </a:t>
            </a:r>
            <a:r>
              <a:rPr sz="900" b="1" kern="0" spc="90" dirty="0">
                <a:solidFill>
                  <a:srgbClr val="000000">
                    <a:alpha val="100000"/>
                  </a:srgbClr>
                </a:solidFill>
                <a:latin typeface="SimHei"/>
                <a:ea typeface="SimHei"/>
                <a:cs typeface="SimHei"/>
              </a:rPr>
              <a:t>2</a:t>
            </a:r>
            <a:r>
              <a:rPr sz="900" kern="0" spc="90" dirty="0">
                <a:solidFill>
                  <a:srgbClr val="000000">
                    <a:alpha val="100000"/>
                  </a:srgbClr>
                </a:solidFill>
                <a:latin typeface="SimHei"/>
                <a:ea typeface="SimHei"/>
                <a:cs typeface="SimHei"/>
              </a:rPr>
              <a:t>  </a:t>
            </a:r>
            <a:r>
              <a:rPr sz="900" b="1" kern="0" spc="90" dirty="0">
                <a:solidFill>
                  <a:srgbClr val="000000">
                    <a:alpha val="100000"/>
                  </a:srgbClr>
                </a:solidFill>
                <a:latin typeface="SimHei"/>
                <a:ea typeface="SimHei"/>
                <a:cs typeface="SimHei"/>
              </a:rPr>
              <a:t>外形尺寸偏</a:t>
            </a:r>
            <a:r>
              <a:rPr sz="900" b="1" kern="0" spc="80" dirty="0">
                <a:solidFill>
                  <a:srgbClr val="000000">
                    <a:alpha val="100000"/>
                  </a:srgbClr>
                </a:solidFill>
                <a:latin typeface="SimHei"/>
                <a:ea typeface="SimHei"/>
                <a:cs typeface="SimHei"/>
              </a:rPr>
              <a:t>差</a:t>
            </a:r>
            <a:endParaRPr lang="SimHei" altLang="SimHei" sz="900" dirty="0"/>
          </a:p>
        </p:txBody>
      </p:sp>
      <p:sp>
        <p:nvSpPr>
          <p:cNvPr id="76" name="textbox 76"/>
          <p:cNvSpPr/>
          <p:nvPr/>
        </p:nvSpPr>
        <p:spPr>
          <a:xfrm>
            <a:off x="5773904" y="916495"/>
            <a:ext cx="981710" cy="138429"/>
          </a:xfrm>
          <a:prstGeom prst="rect">
            <a:avLst/>
          </a:prstGeom>
        </p:spPr>
        <p:txBody>
          <a:bodyPr vert="horz" wrap="square" lIns="0" tIns="0" rIns="0" bIns="0"/>
          <a:lstStyle/>
          <a:p>
            <a:pPr algn="l" rtl="0" eaLnBrk="0">
              <a:lnSpc>
                <a:spcPct val="83047"/>
              </a:lnSpc>
              <a:tabLst/>
            </a:pPr>
            <a:endParaRPr lang="Arial" altLang="Arial" sz="100" dirty="0"/>
          </a:p>
          <a:p>
            <a:pPr marL="12700" algn="l" rtl="0" eaLnBrk="0">
              <a:lnSpc>
                <a:spcPct val="82000"/>
              </a:lnSpc>
              <a:tabLst/>
            </a:pPr>
            <a:r>
              <a:rPr sz="900" b="1" kern="0" spc="0" dirty="0">
                <a:solidFill>
                  <a:srgbClr val="000000">
                    <a:alpha val="100000"/>
                  </a:srgbClr>
                </a:solidFill>
                <a:latin typeface="SimSun"/>
                <a:ea typeface="SimSun"/>
                <a:cs typeface="SimSun"/>
              </a:rPr>
              <a:t>GB</a:t>
            </a:r>
            <a:r>
              <a:rPr sz="900" kern="0" spc="50" dirty="0">
                <a:solidFill>
                  <a:srgbClr val="000000">
                    <a:alpha val="100000"/>
                  </a:srgbClr>
                </a:solidFill>
                <a:latin typeface="SimSun"/>
                <a:ea typeface="SimSun"/>
                <a:cs typeface="SimSun"/>
              </a:rPr>
              <a:t>   </a:t>
            </a:r>
            <a:r>
              <a:rPr sz="900" b="1" kern="0" spc="10" dirty="0">
                <a:solidFill>
                  <a:srgbClr val="000000">
                    <a:alpha val="100000"/>
                  </a:srgbClr>
                </a:solidFill>
                <a:latin typeface="SimSun"/>
                <a:ea typeface="SimSun"/>
                <a:cs typeface="SimSun"/>
              </a:rPr>
              <a:t>10409—2019</a:t>
            </a:r>
            <a:endParaRPr lang="SimSun" altLang="SimSun" sz="900" dirty="0"/>
          </a:p>
        </p:txBody>
      </p:sp>
      <p:sp>
        <p:nvSpPr>
          <p:cNvPr id="78" name="textbox 78"/>
          <p:cNvSpPr/>
          <p:nvPr/>
        </p:nvSpPr>
        <p:spPr>
          <a:xfrm>
            <a:off x="6165871" y="8202703"/>
            <a:ext cx="589280" cy="161925"/>
          </a:xfrm>
          <a:prstGeom prst="rect">
            <a:avLst/>
          </a:prstGeom>
        </p:spPr>
        <p:txBody>
          <a:bodyPr vert="horz" wrap="square" lIns="0" tIns="0" rIns="0" bIns="0"/>
          <a:lstStyle/>
          <a:p>
            <a:pPr algn="l" rtl="0" eaLnBrk="0">
              <a:lnSpc>
                <a:spcPct val="87112"/>
              </a:lnSpc>
              <a:tabLst/>
            </a:pPr>
            <a:endParaRPr lang="Arial" altLang="Arial" sz="100" dirty="0"/>
          </a:p>
          <a:p>
            <a:pPr marL="12700" algn="l" rtl="0" eaLnBrk="0">
              <a:lnSpc>
                <a:spcPct val="99000"/>
              </a:lnSpc>
              <a:tabLst/>
            </a:pPr>
            <a:r>
              <a:rPr sz="900" kern="0" spc="-20" dirty="0">
                <a:solidFill>
                  <a:srgbClr val="000000">
                    <a:alpha val="100000"/>
                  </a:srgbClr>
                </a:solidFill>
                <a:latin typeface="SimSun"/>
                <a:ea typeface="SimSun"/>
                <a:cs typeface="SimSun"/>
              </a:rPr>
              <a:t>单位为毫米</a:t>
            </a:r>
            <a:endParaRPr lang="SimSun" altLang="SimSun" sz="900" dirty="0"/>
          </a:p>
        </p:txBody>
      </p:sp>
      <p:pic>
        <p:nvPicPr>
          <p:cNvPr id="80" name="picture 80"/>
          <p:cNvPicPr>
            <a:picLocks noChangeAspect="1"/>
          </p:cNvPicPr>
          <p:nvPr/>
        </p:nvPicPr>
        <p:blipFill>
          <a:blip r:embed="rId2"/>
          <a:stretch>
            <a:fillRect/>
          </a:stretch>
        </p:blipFill>
        <p:spPr>
          <a:xfrm rot="21600000">
            <a:off x="1263672" y="2851159"/>
            <a:ext cx="1758926" cy="6350"/>
          </a:xfrm>
          <a:prstGeom prst="rect">
            <a:avLst/>
          </a:prstGeom>
        </p:spPr>
      </p:pic>
      <p:pic>
        <p:nvPicPr>
          <p:cNvPr id="82" name="picture 82"/>
          <p:cNvPicPr>
            <a:picLocks noChangeAspect="1"/>
          </p:cNvPicPr>
          <p:nvPr/>
        </p:nvPicPr>
        <p:blipFill>
          <a:blip r:embed="rId3"/>
          <a:stretch>
            <a:fillRect/>
          </a:stretch>
        </p:blipFill>
        <p:spPr>
          <a:xfrm rot="21600000">
            <a:off x="1530342" y="2457429"/>
            <a:ext cx="1517647" cy="6350"/>
          </a:xfrm>
          <a:prstGeom prst="rect">
            <a:avLst/>
          </a:prstGeom>
        </p:spPr>
      </p:pic>
      <p:sp>
        <p:nvSpPr>
          <p:cNvPr id="84" name="rect"/>
          <p:cNvSpPr/>
          <p:nvPr/>
        </p:nvSpPr>
        <p:spPr>
          <a:xfrm>
            <a:off x="1276367" y="1390675"/>
            <a:ext cx="6347" cy="1485848"/>
          </a:xfrm>
          <a:prstGeom prst="rect">
            <a:avLst/>
          </a:prstGeom>
          <a:solidFill>
            <a:srgbClr val="000000">
              <a:alpha val="100000"/>
            </a:srgbClr>
          </a:solidFill>
          <a:ln cap="flat">
            <a:noFill/>
            <a:prstDash val="solid"/>
            <a:miter lim="0"/>
          </a:ln>
        </p:spPr>
        <p:txBody>
          <a:bodyPr rtlCol="0"/>
          <a:lstStyle/>
          <a:p>
            <a:pPr algn="ctr"/>
            <a:endParaRPr lang="zh-CN" altLang="en-US"/>
          </a:p>
        </p:txBody>
      </p:sp>
      <p:pic>
        <p:nvPicPr>
          <p:cNvPr id="86" name="picture 86"/>
          <p:cNvPicPr>
            <a:picLocks noChangeAspect="1"/>
          </p:cNvPicPr>
          <p:nvPr/>
        </p:nvPicPr>
        <p:blipFill>
          <a:blip r:embed="rId4"/>
          <a:stretch>
            <a:fillRect/>
          </a:stretch>
        </p:blipFill>
        <p:spPr>
          <a:xfrm rot="21600000">
            <a:off x="1549383" y="1403401"/>
            <a:ext cx="6350" cy="1066773"/>
          </a:xfrm>
          <a:prstGeom prst="rect">
            <a:avLst/>
          </a:prstGeom>
        </p:spPr>
      </p:pic>
      <p:pic>
        <p:nvPicPr>
          <p:cNvPr id="88" name="picture 88"/>
          <p:cNvPicPr>
            <a:picLocks noChangeAspect="1"/>
          </p:cNvPicPr>
          <p:nvPr/>
        </p:nvPicPr>
        <p:blipFill>
          <a:blip r:embed="rId5"/>
          <a:stretch>
            <a:fillRect/>
          </a:stretch>
        </p:blipFill>
        <p:spPr>
          <a:xfrm rot="21600000">
            <a:off x="2000281" y="1917646"/>
            <a:ext cx="1035013" cy="6415"/>
          </a:xfrm>
          <a:prstGeom prst="rect">
            <a:avLst/>
          </a:prstGeom>
        </p:spPr>
      </p:pic>
      <p:pic>
        <p:nvPicPr>
          <p:cNvPr id="90" name="picture 90"/>
          <p:cNvPicPr>
            <a:picLocks noChangeAspect="1"/>
          </p:cNvPicPr>
          <p:nvPr/>
        </p:nvPicPr>
        <p:blipFill>
          <a:blip r:embed="rId6"/>
          <a:stretch>
            <a:fillRect/>
          </a:stretch>
        </p:blipFill>
        <p:spPr>
          <a:xfrm rot="21600000">
            <a:off x="2260602" y="1650954"/>
            <a:ext cx="781039" cy="6415"/>
          </a:xfrm>
          <a:prstGeom prst="rect">
            <a:avLst/>
          </a:prstGeom>
        </p:spPr>
      </p:pic>
      <p:pic>
        <p:nvPicPr>
          <p:cNvPr id="92" name="picture 92"/>
          <p:cNvPicPr>
            <a:picLocks noChangeAspect="1"/>
          </p:cNvPicPr>
          <p:nvPr/>
        </p:nvPicPr>
        <p:blipFill>
          <a:blip r:embed="rId7"/>
          <a:stretch>
            <a:fillRect/>
          </a:stretch>
        </p:blipFill>
        <p:spPr>
          <a:xfrm rot="21600000">
            <a:off x="2012974" y="1396986"/>
            <a:ext cx="6350" cy="546111"/>
          </a:xfrm>
          <a:prstGeom prst="rect">
            <a:avLst/>
          </a:prstGeom>
        </p:spPr>
      </p:pic>
      <p:sp>
        <p:nvSpPr>
          <p:cNvPr id="94" name="textbox 94"/>
          <p:cNvSpPr/>
          <p:nvPr/>
        </p:nvSpPr>
        <p:spPr>
          <a:xfrm>
            <a:off x="6489668" y="9874123"/>
            <a:ext cx="62230" cy="100964"/>
          </a:xfrm>
          <a:prstGeom prst="rect">
            <a:avLst/>
          </a:prstGeom>
        </p:spPr>
        <p:txBody>
          <a:bodyPr vert="horz" wrap="square" lIns="0" tIns="0" rIns="0" bIns="0"/>
          <a:lstStyle/>
          <a:p>
            <a:pPr algn="l" rtl="0" eaLnBrk="0">
              <a:lnSpc>
                <a:spcPct val="80867"/>
              </a:lnSpc>
              <a:tabLst/>
            </a:pPr>
            <a:endParaRPr lang="Arial" altLang="Arial" sz="100" dirty="0"/>
          </a:p>
          <a:p>
            <a:pPr marL="12700" algn="l" rtl="0" eaLnBrk="0">
              <a:lnSpc>
                <a:spcPct val="83000"/>
              </a:lnSpc>
              <a:tabLst/>
            </a:pPr>
            <a:r>
              <a:rPr sz="600" kern="0" spc="-10" dirty="0">
                <a:solidFill>
                  <a:srgbClr val="000000">
                    <a:alpha val="100000"/>
                  </a:srgbClr>
                </a:solidFill>
                <a:latin typeface="SimSun"/>
                <a:ea typeface="SimSun"/>
                <a:cs typeface="SimSun"/>
              </a:rPr>
              <a:t>5</a:t>
            </a:r>
            <a:endParaRPr lang="SimSun" altLang="SimSun" sz="600" dirty="0"/>
          </a:p>
        </p:txBody>
      </p:sp>
      <p:pic>
        <p:nvPicPr>
          <p:cNvPr id="96" name="picture 96"/>
          <p:cNvPicPr>
            <a:picLocks noChangeAspect="1"/>
          </p:cNvPicPr>
          <p:nvPr/>
        </p:nvPicPr>
        <p:blipFill>
          <a:blip r:embed="rId8"/>
          <a:stretch>
            <a:fillRect/>
          </a:stretch>
        </p:blipFill>
        <p:spPr>
          <a:xfrm rot="21600000">
            <a:off x="2279643" y="1384260"/>
            <a:ext cx="6350" cy="28583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8"/>
          <p:cNvSpPr/>
          <p:nvPr/>
        </p:nvSpPr>
        <p:spPr>
          <a:xfrm>
            <a:off x="768339" y="907362"/>
            <a:ext cx="5928359" cy="8896984"/>
          </a:xfrm>
          <a:prstGeom prst="rect">
            <a:avLst/>
          </a:prstGeom>
        </p:spPr>
        <p:txBody>
          <a:bodyPr vert="horz" wrap="square" lIns="0" tIns="0" rIns="0" bIns="0"/>
          <a:lstStyle/>
          <a:p>
            <a:pPr algn="l" rtl="0" eaLnBrk="0">
              <a:lnSpc>
                <a:spcPct val="79789"/>
              </a:lnSpc>
              <a:tabLst/>
            </a:pPr>
            <a:endParaRPr lang="Arial" altLang="Arial" sz="100" dirty="0"/>
          </a:p>
          <a:p>
            <a:pPr marL="14604" algn="l" rtl="0" eaLnBrk="0">
              <a:lnSpc>
                <a:spcPct val="82000"/>
              </a:lnSpc>
              <a:tabLst/>
            </a:pPr>
            <a:r>
              <a:rPr sz="1000" b="1" kern="0" spc="0" dirty="0">
                <a:solidFill>
                  <a:srgbClr val="000000">
                    <a:alpha val="100000"/>
                  </a:srgbClr>
                </a:solidFill>
                <a:latin typeface="SimSun"/>
                <a:ea typeface="SimSun"/>
                <a:cs typeface="SimSun"/>
              </a:rPr>
              <a:t>GB</a:t>
            </a:r>
            <a:r>
              <a:rPr sz="1000" kern="0" spc="40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10409—2019</a:t>
            </a:r>
            <a:endParaRPr lang="SimSun" altLang="SimSun" sz="1000" dirty="0"/>
          </a:p>
          <a:p>
            <a:pPr algn="l" rtl="0" eaLnBrk="0">
              <a:lnSpc>
                <a:spcPct val="179000"/>
              </a:lnSpc>
              <a:tabLst/>
            </a:pPr>
            <a:endParaRPr lang="Arial" altLang="Arial" sz="1000" dirty="0"/>
          </a:p>
          <a:p>
            <a:pPr marL="13970" algn="l" rtl="0" eaLnBrk="0">
              <a:lnSpc>
                <a:spcPct val="100000"/>
              </a:lnSpc>
              <a:spcBef>
                <a:spcPts val="309"/>
              </a:spcBef>
              <a:tabLst/>
            </a:pPr>
            <a:r>
              <a:rPr sz="1000" b="1" kern="0" spc="-20" dirty="0">
                <a:solidFill>
                  <a:srgbClr val="000000">
                    <a:alpha val="100000"/>
                  </a:srgbClr>
                </a:solidFill>
                <a:latin typeface="SimHei"/>
                <a:ea typeface="SimHei"/>
                <a:cs typeface="SimHei"/>
              </a:rPr>
              <a:t>5.2</a:t>
            </a:r>
            <a:r>
              <a:rPr sz="1000" kern="0" spc="5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结构要求</a:t>
            </a:r>
            <a:endParaRPr lang="SimHei" altLang="SimHei" sz="1000" dirty="0"/>
          </a:p>
          <a:p>
            <a:pPr marL="12700" indent="1270" algn="l" rtl="0" eaLnBrk="0">
              <a:lnSpc>
                <a:spcPct val="117000"/>
              </a:lnSpc>
              <a:spcBef>
                <a:spcPts val="1095"/>
              </a:spcBef>
              <a:tabLst/>
            </a:pPr>
            <a:r>
              <a:rPr sz="1000" b="1" kern="0" spc="40" dirty="0">
                <a:solidFill>
                  <a:srgbClr val="000000">
                    <a:alpha val="100000"/>
                  </a:srgbClr>
                </a:solidFill>
                <a:latin typeface="SimSun"/>
                <a:ea typeface="SimSun"/>
                <a:cs typeface="SimSun"/>
              </a:rPr>
              <a:t>5.2.1</a:t>
            </a:r>
            <a:r>
              <a:rPr sz="1000" kern="0" spc="40" dirty="0">
                <a:solidFill>
                  <a:srgbClr val="000000">
                    <a:alpha val="100000"/>
                  </a:srgbClr>
                </a:solidFill>
                <a:latin typeface="SimSun"/>
                <a:ea typeface="SimSun"/>
                <a:cs typeface="SimSun"/>
              </a:rPr>
              <a:t>  安全级别低于</a:t>
            </a:r>
            <a:r>
              <a:rPr sz="1000" kern="0" spc="-27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B</a:t>
            </a:r>
            <a:r>
              <a:rPr sz="1000" kern="0" spc="30" dirty="0">
                <a:solidFill>
                  <a:srgbClr val="000000">
                    <a:alpha val="100000"/>
                  </a:srgbClr>
                </a:solidFill>
                <a:latin typeface="SimSun"/>
                <a:ea typeface="SimSun"/>
                <a:cs typeface="SimSun"/>
              </a:rPr>
              <a:t>60 的防盗保险柜至少应配置一套防盗保险柜锁，安全级别B60(含)以上防盗保</a:t>
            </a:r>
            <a:r>
              <a:rPr sz="1000" kern="0" spc="0" dirty="0">
                <a:solidFill>
                  <a:srgbClr val="000000">
                    <a:alpha val="100000"/>
                  </a:srgbClr>
                </a:solidFill>
                <a:latin typeface="SimSun"/>
                <a:ea typeface="SimSun"/>
                <a:cs typeface="SimSun"/>
              </a:rPr>
              <a:t>  </a:t>
            </a:r>
            <a:r>
              <a:rPr sz="1000" kern="0" spc="60" dirty="0">
                <a:solidFill>
                  <a:srgbClr val="000000">
                    <a:alpha val="100000"/>
                  </a:srgbClr>
                </a:solidFill>
                <a:latin typeface="SimSun"/>
                <a:ea typeface="SimSun"/>
                <a:cs typeface="SimSun"/>
              </a:rPr>
              <a:t>险柜至少应配置两套防盗保险柜锁，其中</a:t>
            </a:r>
            <a:r>
              <a:rPr sz="1000" kern="0" spc="60" dirty="0">
                <a:solidFill>
                  <a:srgbClr val="000000">
                    <a:alpha val="100000"/>
                  </a:srgbClr>
                </a:solidFill>
                <a:latin typeface="Times New Roman"/>
                <a:ea typeface="Times New Roman"/>
                <a:cs typeface="Times New Roman"/>
              </a:rPr>
              <a:t>C </a:t>
            </a:r>
            <a:r>
              <a:rPr sz="1000" kern="0" spc="60" dirty="0">
                <a:solidFill>
                  <a:srgbClr val="000000">
                    <a:alpha val="100000"/>
                  </a:srgbClr>
                </a:solidFill>
                <a:latin typeface="SimSun"/>
                <a:ea typeface="SimSun"/>
                <a:cs typeface="SimSun"/>
              </a:rPr>
              <a:t>类防盗保险柜应采用1级密码</a:t>
            </a:r>
            <a:r>
              <a:rPr sz="1000" kern="0" spc="50" dirty="0">
                <a:solidFill>
                  <a:srgbClr val="000000">
                    <a:alpha val="100000"/>
                  </a:srgbClr>
                </a:solidFill>
                <a:latin typeface="SimSun"/>
                <a:ea typeface="SimSun"/>
                <a:cs typeface="SimSun"/>
              </a:rPr>
              <a:t>式防盗保险柜机械锁或防盗</a:t>
            </a:r>
            <a:r>
              <a:rPr sz="1000" kern="0" spc="-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保险柜电子锁。</a:t>
            </a:r>
            <a:endParaRPr lang="SimSun" altLang="SimSun" sz="1000" dirty="0"/>
          </a:p>
          <a:p>
            <a:pPr marL="12700" algn="l" rtl="0" eaLnBrk="0">
              <a:lnSpc>
                <a:spcPct val="96000"/>
              </a:lnSpc>
              <a:spcBef>
                <a:spcPts val="235"/>
              </a:spcBef>
              <a:tabLst/>
            </a:pPr>
            <a:r>
              <a:rPr sz="1000" kern="0" spc="10" dirty="0">
                <a:solidFill>
                  <a:srgbClr val="000000">
                    <a:alpha val="100000"/>
                  </a:srgbClr>
                </a:solidFill>
                <a:latin typeface="SimSun"/>
                <a:ea typeface="SimSun"/>
                <a:cs typeface="SimSun"/>
              </a:rPr>
              <a:t>5.2.2  防盗保</a:t>
            </a:r>
            <a:r>
              <a:rPr sz="1000" kern="0" spc="0" dirty="0">
                <a:solidFill>
                  <a:srgbClr val="000000">
                    <a:alpha val="100000"/>
                  </a:srgbClr>
                </a:solidFill>
                <a:latin typeface="SimSun"/>
                <a:ea typeface="SimSun"/>
                <a:cs typeface="SimSun"/>
              </a:rPr>
              <a:t>险柜的质量小于340 </a:t>
            </a:r>
            <a:r>
              <a:rPr sz="1000" kern="0" spc="0" dirty="0">
                <a:solidFill>
                  <a:srgbClr val="000000">
                    <a:alpha val="100000"/>
                  </a:srgbClr>
                </a:solidFill>
                <a:latin typeface="Times New Roman"/>
                <a:ea typeface="Times New Roman"/>
                <a:cs typeface="Times New Roman"/>
              </a:rPr>
              <a:t>kg</a:t>
            </a:r>
            <a:r>
              <a:rPr sz="1000" kern="0" spc="5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SimSun"/>
                <a:ea typeface="SimSun"/>
                <a:cs typeface="SimSun"/>
              </a:rPr>
              <a:t>时，应配备固定件，并应有指导防盗保险柜固定的说明书。</a:t>
            </a:r>
            <a:endParaRPr lang="SimSun" altLang="SimSun" sz="1000" dirty="0"/>
          </a:p>
          <a:p>
            <a:pPr marL="12700" algn="l" rtl="0" eaLnBrk="0">
              <a:lnSpc>
                <a:spcPct val="112000"/>
              </a:lnSpc>
              <a:spcBef>
                <a:spcPts val="460"/>
              </a:spcBef>
              <a:tabLst/>
            </a:pPr>
            <a:r>
              <a:rPr sz="1000" kern="0" spc="40" dirty="0">
                <a:solidFill>
                  <a:srgbClr val="000000">
                    <a:alpha val="100000"/>
                  </a:srgbClr>
                </a:solidFill>
                <a:latin typeface="SimSun"/>
                <a:ea typeface="SimSun"/>
                <a:cs typeface="SimSun"/>
              </a:rPr>
              <a:t>5.2.3  除自动柜员机防盗保</a:t>
            </a:r>
            <a:r>
              <a:rPr sz="1000" kern="0" spc="30" dirty="0">
                <a:solidFill>
                  <a:srgbClr val="000000">
                    <a:alpha val="100000"/>
                  </a:srgbClr>
                </a:solidFill>
                <a:latin typeface="SimSun"/>
                <a:ea typeface="SimSun"/>
                <a:cs typeface="SimSun"/>
              </a:rPr>
              <a:t>险柜外，柜门和门框之间应没有进入柜内的直接通道。防盗保险柜上开功</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能孔的，从开孔位置应不能看见门栓机构，且开</a:t>
            </a:r>
            <a:r>
              <a:rPr sz="1000" kern="0" spc="10" dirty="0">
                <a:solidFill>
                  <a:srgbClr val="000000">
                    <a:alpha val="100000"/>
                  </a:srgbClr>
                </a:solidFill>
                <a:latin typeface="SimSun"/>
                <a:ea typeface="SimSun"/>
                <a:cs typeface="SimSun"/>
              </a:rPr>
              <a:t>孔位置应不降低该部位的抗破坏性能。</a:t>
            </a:r>
            <a:endParaRPr lang="SimSun" altLang="SimSun" sz="1000" dirty="0"/>
          </a:p>
          <a:p>
            <a:pPr marL="12700" algn="l" rtl="0" eaLnBrk="0">
              <a:lnSpc>
                <a:spcPct val="110000"/>
              </a:lnSpc>
              <a:spcBef>
                <a:spcPts val="367"/>
              </a:spcBef>
              <a:tabLst/>
            </a:pPr>
            <a:r>
              <a:rPr sz="1000" kern="0" spc="-30" dirty="0">
                <a:solidFill>
                  <a:srgbClr val="000000">
                    <a:alpha val="100000"/>
                  </a:srgbClr>
                </a:solidFill>
                <a:latin typeface="SimSun"/>
                <a:ea typeface="SimSun"/>
                <a:cs typeface="SimSun"/>
              </a:rPr>
              <a:t>5.2.4  防盗保险柜按需要可增加防火、防磁、防水、防潮、防辐射、报警、监控、联网等附加功能，但附加</a:t>
            </a:r>
            <a:r>
              <a:rPr sz="1000" kern="0" spc="2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功能的增加应不降低防盗保险柜的安全级别。</a:t>
            </a:r>
            <a:endParaRPr lang="SimSun" altLang="SimSun" sz="1000" dirty="0"/>
          </a:p>
          <a:p>
            <a:pPr marL="13970" algn="l" rtl="0" eaLnBrk="0">
              <a:lnSpc>
                <a:spcPct val="100000"/>
              </a:lnSpc>
              <a:spcBef>
                <a:spcPts val="1086"/>
              </a:spcBef>
              <a:tabLst/>
            </a:pPr>
            <a:r>
              <a:rPr sz="1000" b="1" kern="0" spc="10" dirty="0">
                <a:solidFill>
                  <a:srgbClr val="000000">
                    <a:alpha val="100000"/>
                  </a:srgbClr>
                </a:solidFill>
                <a:latin typeface="SimHei"/>
                <a:ea typeface="SimHei"/>
                <a:cs typeface="SimHei"/>
              </a:rPr>
              <a:t>5.3</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防盗保险</a:t>
            </a:r>
            <a:r>
              <a:rPr sz="1000" b="1" kern="0" spc="0" dirty="0">
                <a:solidFill>
                  <a:srgbClr val="000000">
                    <a:alpha val="100000"/>
                  </a:srgbClr>
                </a:solidFill>
                <a:latin typeface="SimHei"/>
                <a:ea typeface="SimHei"/>
                <a:cs typeface="SimHei"/>
              </a:rPr>
              <a:t>柜锁要求</a:t>
            </a:r>
            <a:endParaRPr lang="SimHei" altLang="SimHei" sz="1000" dirty="0"/>
          </a:p>
          <a:p>
            <a:pPr marL="13970" algn="l" rtl="0" eaLnBrk="0">
              <a:lnSpc>
                <a:spcPct val="100000"/>
              </a:lnSpc>
              <a:spcBef>
                <a:spcPts val="1116"/>
              </a:spcBef>
              <a:tabLst/>
            </a:pPr>
            <a:r>
              <a:rPr sz="1000" b="1" kern="0" spc="-20" dirty="0">
                <a:solidFill>
                  <a:srgbClr val="000000">
                    <a:alpha val="100000"/>
                  </a:srgbClr>
                </a:solidFill>
                <a:latin typeface="SimHei"/>
                <a:ea typeface="SimHei"/>
                <a:cs typeface="SimHei"/>
              </a:rPr>
              <a:t>5.3.1</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基本要求</a:t>
            </a:r>
            <a:endParaRPr lang="SimHei" altLang="SimHei" sz="1000" dirty="0"/>
          </a:p>
          <a:p>
            <a:pPr marL="13970" algn="l" rtl="0" eaLnBrk="0">
              <a:lnSpc>
                <a:spcPct val="99000"/>
              </a:lnSpc>
              <a:spcBef>
                <a:spcPts val="1119"/>
              </a:spcBef>
              <a:tabLst/>
            </a:pPr>
            <a:r>
              <a:rPr sz="1000" b="1" kern="0" spc="-20" dirty="0">
                <a:solidFill>
                  <a:srgbClr val="000000">
                    <a:alpha val="100000"/>
                  </a:srgbClr>
                </a:solidFill>
                <a:latin typeface="SimSun"/>
                <a:ea typeface="SimSun"/>
                <a:cs typeface="SimSun"/>
                <a:hlinkClick xmlns:r="http://schemas.openxmlformats.org/officeDocument/2006/relationships" r:id="rId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5.3.1.1</a:t>
            </a:r>
            <a:r>
              <a:rPr sz="1000" kern="0" spc="-20" dirty="0">
                <a:solidFill>
                  <a:srgbClr val="000000">
                    <a:alpha val="100000"/>
                  </a:srgbClr>
                </a:solidFill>
                <a:latin typeface="SimSun"/>
                <a:ea typeface="SimSun"/>
                <a:cs typeface="SimSun"/>
              </a:rPr>
              <a:t>  防盗保险柜锁的锁具防钻、防撬、防拉、防扭、防冲击性能应达到净工作时间15 </a:t>
            </a:r>
            <a:r>
              <a:rPr sz="1000" kern="0" spc="-20" dirty="0">
                <a:solidFill>
                  <a:srgbClr val="000000">
                    <a:alpha val="100000"/>
                  </a:srgbClr>
                </a:solidFill>
                <a:latin typeface="Times New Roman"/>
                <a:ea typeface="Times New Roman"/>
                <a:cs typeface="Times New Roman"/>
              </a:rPr>
              <a:t>min </a:t>
            </a:r>
            <a:r>
              <a:rPr sz="1000" kern="0" spc="-20" dirty="0">
                <a:solidFill>
                  <a:srgbClr val="000000">
                    <a:alpha val="100000"/>
                  </a:srgbClr>
                </a:solidFill>
                <a:latin typeface="SimSun"/>
                <a:ea typeface="SimSun"/>
                <a:cs typeface="SimSun"/>
              </a:rPr>
              <a:t>以上。</a:t>
            </a:r>
            <a:endParaRPr lang="SimSun" altLang="SimSun" sz="1000" dirty="0"/>
          </a:p>
          <a:p>
            <a:pPr marL="13970" algn="l" rtl="0" eaLnBrk="0">
              <a:lnSpc>
                <a:spcPct val="99000"/>
              </a:lnSpc>
              <a:spcBef>
                <a:spcPts val="353"/>
              </a:spcBef>
              <a:tabLst/>
            </a:pPr>
            <a:r>
              <a:rPr sz="1000" b="1" kern="0" spc="40" dirty="0">
                <a:solidFill>
                  <a:srgbClr val="000000">
                    <a:alpha val="100000"/>
                  </a:srgbClr>
                </a:solidFill>
                <a:latin typeface="SimSun"/>
                <a:ea typeface="SimSun"/>
                <a:cs typeface="SimSun"/>
                <a:hlinkClick xmlns:r="http://schemas.openxmlformats.org/officeDocument/2006/relationships" r:id="rId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5.3.1.2</a:t>
            </a:r>
            <a:r>
              <a:rPr sz="1000" kern="0" spc="54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锁舌锁定部分的长度应大于或等于9</a:t>
            </a:r>
            <a:r>
              <a:rPr sz="1000" kern="0" spc="0" dirty="0">
                <a:solidFill>
                  <a:srgbClr val="000000">
                    <a:alpha val="100000"/>
                  </a:srgbClr>
                </a:solidFill>
                <a:latin typeface="Times New Roman"/>
                <a:ea typeface="Times New Roman"/>
                <a:cs typeface="Times New Roman"/>
              </a:rPr>
              <a:t>mm</a:t>
            </a:r>
            <a:r>
              <a:rPr sz="1000" kern="0" spc="40" dirty="0">
                <a:solidFill>
                  <a:srgbClr val="000000">
                    <a:alpha val="100000"/>
                  </a:srgbClr>
                </a:solidFill>
                <a:latin typeface="SimSun"/>
                <a:ea typeface="SimSun"/>
                <a:cs typeface="SimSun"/>
              </a:rPr>
              <a:t>。</a:t>
            </a:r>
            <a:endParaRPr lang="SimSun" altLang="SimSun" sz="1000" dirty="0"/>
          </a:p>
          <a:p>
            <a:pPr marL="12700" algn="l" rtl="0" eaLnBrk="0">
              <a:lnSpc>
                <a:spcPct val="99000"/>
              </a:lnSpc>
              <a:spcBef>
                <a:spcPts val="305"/>
              </a:spcBef>
              <a:tabLst/>
            </a:pPr>
            <a:r>
              <a:rPr sz="1000" kern="0" spc="0" dirty="0">
                <a:solidFill>
                  <a:srgbClr val="000000">
                    <a:alpha val="100000"/>
                  </a:srgbClr>
                </a:solidFill>
                <a:latin typeface="SimSun"/>
                <a:ea typeface="SimSun"/>
                <a:cs typeface="SimSun"/>
                <a:hlinkClick xmlns:r="http://schemas.openxmlformats.org/officeDocument/2006/relationships" r:id="rId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5.3.1.3</a:t>
            </a:r>
            <a:r>
              <a:rPr sz="1000" kern="0" spc="46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锁舌经轴向980 </a:t>
            </a:r>
            <a:r>
              <a:rPr sz="1000" kern="0" spc="0" dirty="0">
                <a:solidFill>
                  <a:srgbClr val="000000">
                    <a:alpha val="100000"/>
                  </a:srgbClr>
                </a:solidFill>
                <a:latin typeface="Times New Roman"/>
                <a:ea typeface="Times New Roman"/>
                <a:cs typeface="Times New Roman"/>
              </a:rPr>
              <a:t>N</a:t>
            </a:r>
            <a:r>
              <a:rPr sz="1000" kern="0" spc="0" dirty="0">
                <a:solidFill>
                  <a:srgbClr val="000000">
                    <a:alpha val="100000"/>
                  </a:srgbClr>
                </a:solidFill>
                <a:latin typeface="SimSun"/>
                <a:ea typeface="SimSun"/>
                <a:cs typeface="SimSun"/>
              </a:rPr>
              <a:t>、侧向1470 </a:t>
            </a:r>
            <a:r>
              <a:rPr sz="1000" kern="0" spc="0" dirty="0">
                <a:solidFill>
                  <a:srgbClr val="000000">
                    <a:alpha val="100000"/>
                  </a:srgbClr>
                </a:solidFill>
                <a:latin typeface="Times New Roman"/>
                <a:ea typeface="Times New Roman"/>
                <a:cs typeface="Times New Roman"/>
              </a:rPr>
              <a:t>N </a:t>
            </a:r>
            <a:r>
              <a:rPr sz="1000" kern="0" spc="0" dirty="0">
                <a:solidFill>
                  <a:srgbClr val="000000">
                    <a:alpha val="100000"/>
                  </a:srgbClr>
                </a:solidFill>
                <a:latin typeface="SimSun"/>
                <a:ea typeface="SimSun"/>
                <a:cs typeface="SimSun"/>
              </a:rPr>
              <a:t>的压力试验后，应能正常使用。</a:t>
            </a:r>
            <a:endParaRPr lang="SimSun" altLang="SimSun" sz="1000" dirty="0"/>
          </a:p>
          <a:p>
            <a:pPr marL="12700" algn="l" rtl="0" eaLnBrk="0">
              <a:lnSpc>
                <a:spcPct val="99000"/>
              </a:lnSpc>
              <a:spcBef>
                <a:spcPts val="319"/>
              </a:spcBef>
              <a:tabLst/>
            </a:pPr>
            <a:r>
              <a:rPr sz="1000" kern="0" spc="10" dirty="0">
                <a:solidFill>
                  <a:srgbClr val="000000">
                    <a:alpha val="100000"/>
                  </a:srgbClr>
                </a:solidFill>
                <a:latin typeface="SimSun"/>
                <a:ea typeface="SimSun"/>
                <a:cs typeface="SimSun"/>
                <a:hlinkClick xmlns:r="http://schemas.openxmlformats.org/officeDocument/2006/relationships" r:id="rId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5.3.1.4</a:t>
            </a:r>
            <a:r>
              <a:rPr sz="1000" kern="0" spc="10" dirty="0">
                <a:solidFill>
                  <a:srgbClr val="000000">
                    <a:alpha val="100000"/>
                  </a:srgbClr>
                </a:solidFill>
                <a:latin typeface="SimSun"/>
                <a:ea typeface="SimSun"/>
                <a:cs typeface="SimSun"/>
              </a:rPr>
              <a:t>  锁具经1</a:t>
            </a:r>
            <a:r>
              <a:rPr sz="1000" kern="0" spc="-26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m </a:t>
            </a:r>
            <a:r>
              <a:rPr sz="1000" kern="0" spc="10" dirty="0">
                <a:solidFill>
                  <a:srgbClr val="000000">
                    <a:alpha val="100000"/>
                  </a:srgbClr>
                </a:solidFill>
                <a:latin typeface="SimSun"/>
                <a:ea typeface="SimSun"/>
                <a:cs typeface="SimSun"/>
              </a:rPr>
              <a:t>高自由跌落后应能正常工</a:t>
            </a:r>
            <a:r>
              <a:rPr sz="1000" kern="0" spc="0" dirty="0">
                <a:solidFill>
                  <a:srgbClr val="000000">
                    <a:alpha val="100000"/>
                  </a:srgbClr>
                </a:solidFill>
                <a:latin typeface="SimSun"/>
                <a:ea typeface="SimSun"/>
                <a:cs typeface="SimSun"/>
              </a:rPr>
              <a:t>作。</a:t>
            </a:r>
            <a:endParaRPr lang="SimSun" altLang="SimSun" sz="1000" dirty="0"/>
          </a:p>
          <a:p>
            <a:pPr marL="12700" algn="l" rtl="0" eaLnBrk="0">
              <a:lnSpc>
                <a:spcPct val="99000"/>
              </a:lnSpc>
              <a:spcBef>
                <a:spcPts val="313"/>
              </a:spcBef>
              <a:tabLst/>
            </a:pPr>
            <a:r>
              <a:rPr sz="1000" kern="0" spc="50" dirty="0">
                <a:solidFill>
                  <a:srgbClr val="000000">
                    <a:alpha val="100000"/>
                  </a:srgbClr>
                </a:solidFill>
                <a:latin typeface="Arial"/>
                <a:ea typeface="Arial"/>
                <a:cs typeface="Arial"/>
                <a:hlinkClick xmlns:r="http://schemas.openxmlformats.org/officeDocument/2006/relationships" r:id="rId6"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5.3.1.5</a:t>
            </a:r>
            <a:r>
              <a:rPr sz="1000" kern="0" spc="50" dirty="0">
                <a:solidFill>
                  <a:srgbClr val="000000">
                    <a:alpha val="100000"/>
                  </a:srgbClr>
                </a:solidFill>
                <a:latin typeface="Arial"/>
                <a:ea typeface="Arial"/>
                <a:cs typeface="Arial"/>
              </a:rPr>
              <a:t>   </a:t>
            </a:r>
            <a:r>
              <a:rPr sz="1000" kern="0" spc="50" dirty="0">
                <a:solidFill>
                  <a:srgbClr val="000000">
                    <a:alpha val="100000"/>
                  </a:srgbClr>
                </a:solidFill>
                <a:latin typeface="SimSun"/>
                <a:ea typeface="SimSun"/>
                <a:cs typeface="SimSun"/>
              </a:rPr>
              <a:t>锁具应可正常启闭10</a:t>
            </a:r>
            <a:r>
              <a:rPr sz="1000" kern="0" spc="40" dirty="0">
                <a:solidFill>
                  <a:srgbClr val="000000">
                    <a:alpha val="100000"/>
                  </a:srgbClr>
                </a:solidFill>
                <a:latin typeface="SimSun"/>
                <a:ea typeface="SimSun"/>
                <a:cs typeface="SimSun"/>
              </a:rPr>
              <a:t>000次且无任何故障。</a:t>
            </a:r>
            <a:endParaRPr lang="SimSun" altLang="SimSun" sz="1000" dirty="0"/>
          </a:p>
          <a:p>
            <a:pPr marL="12700" algn="l" rtl="0" eaLnBrk="0">
              <a:lnSpc>
                <a:spcPct val="96000"/>
              </a:lnSpc>
              <a:spcBef>
                <a:spcPts val="243"/>
              </a:spcBef>
              <a:tabLst/>
            </a:pPr>
            <a:r>
              <a:rPr sz="1000" kern="0" spc="10" dirty="0">
                <a:solidFill>
                  <a:srgbClr val="000000">
                    <a:alpha val="100000"/>
                  </a:srgbClr>
                </a:solidFill>
                <a:latin typeface="SimSun"/>
                <a:ea typeface="SimSun"/>
                <a:cs typeface="SimSun"/>
                <a:hlinkClick xmlns:r="http://schemas.openxmlformats.org/officeDocument/2006/relationships" r:id="rId7"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5.3.1.6</a:t>
            </a:r>
            <a:r>
              <a:rPr sz="1000" kern="0" spc="3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对锁具6个方向施加50-5</a:t>
            </a:r>
            <a:r>
              <a:rPr sz="1000" kern="0" spc="10" dirty="0">
                <a:solidFill>
                  <a:srgbClr val="000000">
                    <a:alpha val="100000"/>
                  </a:srgbClr>
                </a:solidFill>
                <a:latin typeface="Times New Roman"/>
                <a:ea typeface="Times New Roman"/>
                <a:cs typeface="Times New Roman"/>
              </a:rPr>
              <a:t>g  </a:t>
            </a:r>
            <a:r>
              <a:rPr sz="1000" kern="0" spc="10" dirty="0">
                <a:solidFill>
                  <a:srgbClr val="000000">
                    <a:alpha val="100000"/>
                  </a:srgbClr>
                </a:solidFill>
                <a:latin typeface="SimSun"/>
                <a:ea typeface="SimSun"/>
                <a:cs typeface="SimSun"/>
              </a:rPr>
              <a:t>冲击，冲击过程中锁具不得自行开启。</a:t>
            </a:r>
            <a:endParaRPr lang="SimSun" altLang="SimSun" sz="1000" dirty="0"/>
          </a:p>
          <a:p>
            <a:pPr marL="13970" algn="l" rtl="0" eaLnBrk="0">
              <a:lnSpc>
                <a:spcPct val="100000"/>
              </a:lnSpc>
              <a:spcBef>
                <a:spcPts val="1241"/>
              </a:spcBef>
              <a:tabLst/>
            </a:pPr>
            <a:r>
              <a:rPr sz="1000" b="1" kern="0" spc="-10" dirty="0">
                <a:solidFill>
                  <a:srgbClr val="000000">
                    <a:alpha val="100000"/>
                  </a:srgbClr>
                </a:solidFill>
                <a:latin typeface="SimHei"/>
                <a:ea typeface="SimHei"/>
                <a:cs typeface="SimHei"/>
              </a:rPr>
              <a:t>5.3.2</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防盗保险柜机械锁</a:t>
            </a:r>
            <a:endParaRPr lang="SimHei" altLang="SimHei" sz="1000" dirty="0"/>
          </a:p>
          <a:p>
            <a:pPr marL="13970" algn="l" rtl="0" eaLnBrk="0">
              <a:lnSpc>
                <a:spcPct val="99000"/>
              </a:lnSpc>
              <a:spcBef>
                <a:spcPts val="1119"/>
              </a:spcBef>
              <a:tabLst/>
            </a:pPr>
            <a:r>
              <a:rPr sz="1000" b="1" kern="0" spc="30" dirty="0">
                <a:solidFill>
                  <a:srgbClr val="000000">
                    <a:alpha val="100000"/>
                  </a:srgbClr>
                </a:solidFill>
                <a:latin typeface="SimSun"/>
                <a:ea typeface="SimSun"/>
                <a:cs typeface="SimSun"/>
                <a:hlinkClick xmlns:r="http://schemas.openxmlformats.org/officeDocument/2006/relationships" r:id="rId8"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5.3.2.1</a:t>
            </a:r>
            <a:r>
              <a:rPr sz="1000" kern="0" spc="46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密码式防盗保险柜机械锁由高到低分为1级和2级</a:t>
            </a:r>
            <a:r>
              <a:rPr sz="1000" kern="0" spc="20" dirty="0">
                <a:solidFill>
                  <a:srgbClr val="000000">
                    <a:alpha val="100000"/>
                  </a:srgbClr>
                </a:solidFill>
                <a:latin typeface="SimSun"/>
                <a:ea typeface="SimSun"/>
                <a:cs typeface="SimSun"/>
              </a:rPr>
              <a:t>两个防护级别，其对码误差符合：</a:t>
            </a:r>
            <a:endParaRPr lang="SimSun" altLang="SimSun" sz="1000" dirty="0"/>
          </a:p>
          <a:p>
            <a:pPr marL="532765" indent="-240665" algn="l" rtl="0" eaLnBrk="0">
              <a:lnSpc>
                <a:spcPct val="117000"/>
              </a:lnSpc>
              <a:spcBef>
                <a:spcPts val="245"/>
              </a:spcBef>
              <a:tabLst/>
            </a:pPr>
            <a:r>
              <a:rPr sz="1000" kern="0" spc="50" dirty="0">
                <a:solidFill>
                  <a:srgbClr val="000000">
                    <a:alpha val="100000"/>
                  </a:srgbClr>
                </a:solidFill>
                <a:latin typeface="Times New Roman"/>
                <a:ea typeface="Times New Roman"/>
                <a:cs typeface="Times New Roman"/>
              </a:rPr>
              <a:t>a)    </a:t>
            </a:r>
            <a:r>
              <a:rPr sz="1000" kern="0" spc="50" dirty="0">
                <a:solidFill>
                  <a:srgbClr val="000000">
                    <a:alpha val="100000"/>
                  </a:srgbClr>
                </a:solidFill>
                <a:latin typeface="SimSun"/>
                <a:ea typeface="SimSun"/>
                <a:cs typeface="SimSun"/>
              </a:rPr>
              <a:t>1 级</a:t>
            </a:r>
            <a:r>
              <a:rPr sz="1000" kern="0" spc="40" dirty="0">
                <a:solidFill>
                  <a:srgbClr val="000000">
                    <a:alpha val="100000"/>
                  </a:srgbClr>
                </a:solidFill>
                <a:latin typeface="SimSun"/>
                <a:ea typeface="SimSun"/>
                <a:cs typeface="SimSun"/>
              </a:rPr>
              <a:t>三转向片密码式防盗保险柜机械锁最大允许偏差应小于或等于1个刻度，1级四转向片密</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码式防盗保险柜机械锁最大允许偏差应小于或等于1.25个</a:t>
            </a:r>
            <a:r>
              <a:rPr sz="1000" kern="0" spc="40" dirty="0">
                <a:solidFill>
                  <a:srgbClr val="000000">
                    <a:alpha val="100000"/>
                  </a:srgbClr>
                </a:solidFill>
                <a:latin typeface="SimSun"/>
                <a:ea typeface="SimSun"/>
                <a:cs typeface="SimSun"/>
              </a:rPr>
              <a:t>刻度，超过最大允许偏差时锁具不</a:t>
            </a:r>
            <a:r>
              <a:rPr sz="1000" kern="0" spc="-1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能被打开；</a:t>
            </a:r>
            <a:endParaRPr lang="SimSun" altLang="SimSun" sz="1000" dirty="0"/>
          </a:p>
          <a:p>
            <a:pPr marL="532765" indent="-240665" algn="l" rtl="0" eaLnBrk="0">
              <a:lnSpc>
                <a:spcPct val="122000"/>
              </a:lnSpc>
              <a:spcBef>
                <a:spcPts val="258"/>
              </a:spcBef>
              <a:tabLst/>
            </a:pPr>
            <a:r>
              <a:rPr sz="1000" kern="0" spc="60" dirty="0">
                <a:solidFill>
                  <a:srgbClr val="000000">
                    <a:alpha val="100000"/>
                  </a:srgbClr>
                </a:solidFill>
                <a:latin typeface="Times New Roman"/>
                <a:ea typeface="Times New Roman"/>
                <a:cs typeface="Times New Roman"/>
              </a:rPr>
              <a:t>b)    </a:t>
            </a:r>
            <a:r>
              <a:rPr sz="1000" kern="0" spc="60" dirty="0">
                <a:solidFill>
                  <a:srgbClr val="000000">
                    <a:alpha val="100000"/>
                  </a:srgbClr>
                </a:solidFill>
                <a:latin typeface="SimSun"/>
                <a:ea typeface="SimSun"/>
                <a:cs typeface="SimSun"/>
              </a:rPr>
              <a:t>2</a:t>
            </a:r>
            <a:r>
              <a:rPr sz="1000" kern="0" spc="-230" dirty="0">
                <a:solidFill>
                  <a:srgbClr val="000000">
                    <a:alpha val="100000"/>
                  </a:srgbClr>
                </a:solidFill>
                <a:latin typeface="SimSun"/>
                <a:ea typeface="SimSun"/>
                <a:cs typeface="SimSun"/>
              </a:rPr>
              <a:t> </a:t>
            </a:r>
            <a:r>
              <a:rPr sz="1000" kern="0" spc="60" dirty="0">
                <a:solidFill>
                  <a:srgbClr val="000000">
                    <a:alpha val="100000"/>
                  </a:srgbClr>
                </a:solidFill>
                <a:latin typeface="SimSun"/>
                <a:ea typeface="SimSun"/>
                <a:cs typeface="SimSun"/>
              </a:rPr>
              <a:t>级三转向片密码式防盗保险柜机械锁最大允许偏差应小于或</a:t>
            </a:r>
            <a:r>
              <a:rPr sz="1000" kern="0" spc="50" dirty="0">
                <a:solidFill>
                  <a:srgbClr val="000000">
                    <a:alpha val="100000"/>
                  </a:srgbClr>
                </a:solidFill>
                <a:latin typeface="SimSun"/>
                <a:ea typeface="SimSun"/>
                <a:cs typeface="SimSun"/>
              </a:rPr>
              <a:t>等于1.25个刻度，2级四转向</a:t>
            </a:r>
            <a:r>
              <a:rPr sz="1000" kern="0" spc="0" dirty="0">
                <a:solidFill>
                  <a:srgbClr val="000000">
                    <a:alpha val="100000"/>
                  </a:srgbClr>
                </a:solidFill>
                <a:latin typeface="SimSun"/>
                <a:ea typeface="SimSun"/>
                <a:cs typeface="SimSun"/>
              </a:rPr>
              <a:t>  </a:t>
            </a:r>
            <a:r>
              <a:rPr sz="1000" kern="0" spc="60" dirty="0">
                <a:solidFill>
                  <a:srgbClr val="000000">
                    <a:alpha val="100000"/>
                  </a:srgbClr>
                </a:solidFill>
                <a:latin typeface="SimSun"/>
                <a:ea typeface="SimSun"/>
                <a:cs typeface="SimSun"/>
              </a:rPr>
              <a:t>片密码式防盗保险柜机械锁最大允许偏差应小于或等于1.5个刻度，超过最</a:t>
            </a:r>
            <a:r>
              <a:rPr sz="1000" kern="0" spc="50" dirty="0">
                <a:solidFill>
                  <a:srgbClr val="000000">
                    <a:alpha val="100000"/>
                  </a:srgbClr>
                </a:solidFill>
                <a:latin typeface="SimSun"/>
                <a:ea typeface="SimSun"/>
                <a:cs typeface="SimSun"/>
              </a:rPr>
              <a:t>大允许偏差时锁</a:t>
            </a:r>
            <a:r>
              <a:rPr sz="1000" kern="0" spc="-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具不能被打开。</a:t>
            </a:r>
            <a:endParaRPr lang="SimSun" altLang="SimSun" sz="1000" dirty="0"/>
          </a:p>
          <a:p>
            <a:pPr marL="12700" algn="l" rtl="0" eaLnBrk="0">
              <a:lnSpc>
                <a:spcPct val="115000"/>
              </a:lnSpc>
              <a:spcBef>
                <a:spcPts val="261"/>
              </a:spcBef>
              <a:tabLst/>
            </a:pPr>
            <a:r>
              <a:rPr sz="1000" b="1" kern="0" spc="60" dirty="0">
                <a:solidFill>
                  <a:srgbClr val="000000">
                    <a:alpha val="100000"/>
                  </a:srgbClr>
                </a:solidFill>
                <a:latin typeface="Arial"/>
                <a:ea typeface="Arial"/>
                <a:cs typeface="Arial"/>
                <a:hlinkClick xmlns:r="http://schemas.openxmlformats.org/officeDocument/2006/relationships" r:id="rId9"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5.3.2.2</a:t>
            </a:r>
            <a:r>
              <a:rPr sz="1000" b="1" kern="0" spc="130" dirty="0">
                <a:solidFill>
                  <a:srgbClr val="000000">
                    <a:alpha val="100000"/>
                  </a:srgbClr>
                </a:solidFill>
                <a:latin typeface="Arial"/>
                <a:ea typeface="Arial"/>
                <a:cs typeface="Arial"/>
              </a:rPr>
              <a:t>  </a:t>
            </a:r>
            <a:r>
              <a:rPr sz="1000" kern="0" spc="60" dirty="0">
                <a:solidFill>
                  <a:srgbClr val="000000">
                    <a:alpha val="100000"/>
                  </a:srgbClr>
                </a:solidFill>
                <a:latin typeface="SimSun"/>
                <a:ea typeface="SimSun"/>
                <a:cs typeface="SimSun"/>
              </a:rPr>
              <a:t>钥匙式防盗保险柜机械锁的防技术开启时间应大于或等于</a:t>
            </a:r>
            <a:r>
              <a:rPr sz="1000" kern="0" spc="50" dirty="0">
                <a:solidFill>
                  <a:srgbClr val="000000">
                    <a:alpha val="100000"/>
                  </a:srgbClr>
                </a:solidFill>
                <a:latin typeface="SimSun"/>
                <a:ea typeface="SimSun"/>
                <a:cs typeface="SimSun"/>
              </a:rPr>
              <a:t>30 </a:t>
            </a:r>
            <a:r>
              <a:rPr sz="1000" kern="0" spc="0" dirty="0">
                <a:solidFill>
                  <a:srgbClr val="000000">
                    <a:alpha val="100000"/>
                  </a:srgbClr>
                </a:solidFill>
                <a:latin typeface="Times New Roman"/>
                <a:ea typeface="Times New Roman"/>
                <a:cs typeface="Times New Roman"/>
              </a:rPr>
              <a:t>min</a:t>
            </a:r>
            <a:r>
              <a:rPr sz="1000" kern="0" spc="50" dirty="0">
                <a:solidFill>
                  <a:srgbClr val="000000">
                    <a:alpha val="100000"/>
                  </a:srgbClr>
                </a:solidFill>
                <a:latin typeface="Times New Roman"/>
                <a:ea typeface="Times New Roman"/>
                <a:cs typeface="Times New Roman"/>
              </a:rPr>
              <a:t>,1  </a:t>
            </a:r>
            <a:r>
              <a:rPr sz="1000" kern="0" spc="50" dirty="0">
                <a:solidFill>
                  <a:srgbClr val="000000">
                    <a:alpha val="100000"/>
                  </a:srgbClr>
                </a:solidFill>
                <a:latin typeface="SimSun"/>
                <a:ea typeface="SimSun"/>
                <a:cs typeface="SimSun"/>
              </a:rPr>
              <a:t>级密码式防盗保险柜机</a:t>
            </a:r>
            <a:r>
              <a:rPr sz="1000" kern="0" spc="0" dirty="0">
                <a:solidFill>
                  <a:srgbClr val="000000">
                    <a:alpha val="100000"/>
                  </a:srgbClr>
                </a:solidFill>
                <a:latin typeface="SimSun"/>
                <a:ea typeface="SimSun"/>
                <a:cs typeface="SimSun"/>
              </a:rPr>
              <a:t>  </a:t>
            </a:r>
            <a:r>
              <a:rPr sz="1000" kern="0" spc="70" dirty="0">
                <a:solidFill>
                  <a:srgbClr val="000000">
                    <a:alpha val="100000"/>
                  </a:srgbClr>
                </a:solidFill>
                <a:latin typeface="SimSun"/>
                <a:ea typeface="SimSun"/>
                <a:cs typeface="SimSun"/>
              </a:rPr>
              <a:t>械锁的防技术开启时间应大</a:t>
            </a:r>
            <a:r>
              <a:rPr sz="1000" kern="0" spc="60" dirty="0">
                <a:solidFill>
                  <a:srgbClr val="000000">
                    <a:alpha val="100000"/>
                  </a:srgbClr>
                </a:solidFill>
                <a:latin typeface="SimSun"/>
                <a:ea typeface="SimSun"/>
                <a:cs typeface="SimSun"/>
              </a:rPr>
              <a:t>于或等于20</a:t>
            </a:r>
            <a:r>
              <a:rPr sz="1000" kern="0" spc="-210" dirty="0">
                <a:solidFill>
                  <a:srgbClr val="000000">
                    <a:alpha val="100000"/>
                  </a:srgbClr>
                </a:solidFill>
                <a:latin typeface="SimSun"/>
                <a:ea typeface="SimSun"/>
                <a:cs typeface="SimSun"/>
              </a:rPr>
              <a:t> </a:t>
            </a:r>
            <a:r>
              <a:rPr sz="1000" kern="0" spc="60" dirty="0">
                <a:solidFill>
                  <a:srgbClr val="000000">
                    <a:alpha val="100000"/>
                  </a:srgbClr>
                </a:solidFill>
                <a:latin typeface="Times New Roman"/>
                <a:ea typeface="Times New Roman"/>
                <a:cs typeface="Times New Roman"/>
              </a:rPr>
              <a:t>h,2  </a:t>
            </a:r>
            <a:r>
              <a:rPr sz="1000" kern="0" spc="60" dirty="0">
                <a:solidFill>
                  <a:srgbClr val="000000">
                    <a:alpha val="100000"/>
                  </a:srgbClr>
                </a:solidFill>
                <a:latin typeface="SimSun"/>
                <a:ea typeface="SimSun"/>
                <a:cs typeface="SimSun"/>
              </a:rPr>
              <a:t>级密码式防盗保险柜机械锁的防技术开启时间应大于或</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等于2</a:t>
            </a:r>
            <a:r>
              <a:rPr sz="1000" kern="0" spc="10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h</a:t>
            </a:r>
            <a:r>
              <a:rPr sz="1000" kern="0" spc="10" dirty="0">
                <a:solidFill>
                  <a:srgbClr val="000000">
                    <a:alpha val="100000"/>
                  </a:srgbClr>
                </a:solidFill>
                <a:latin typeface="SimSun"/>
                <a:ea typeface="SimSun"/>
                <a:cs typeface="SimSun"/>
              </a:rPr>
              <a:t>。</a:t>
            </a:r>
            <a:endParaRPr lang="SimSun" altLang="SimSun" sz="1000" dirty="0"/>
          </a:p>
          <a:p>
            <a:pPr marL="12700" indent="1270" algn="l" rtl="0" eaLnBrk="0">
              <a:lnSpc>
                <a:spcPct val="114000"/>
              </a:lnSpc>
              <a:spcBef>
                <a:spcPts val="365"/>
              </a:spcBef>
              <a:tabLst/>
            </a:pPr>
            <a:r>
              <a:rPr sz="1000" b="1" kern="0" spc="40" dirty="0">
                <a:solidFill>
                  <a:srgbClr val="000000">
                    <a:alpha val="100000"/>
                  </a:srgbClr>
                </a:solidFill>
                <a:latin typeface="SimSun"/>
                <a:ea typeface="SimSun"/>
                <a:cs typeface="SimSun"/>
                <a:hlinkClick xmlns:r="http://schemas.openxmlformats.org/officeDocument/2006/relationships" r:id="rId10"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5.3.2.3</a:t>
            </a:r>
            <a:r>
              <a:rPr sz="1000" kern="0" spc="3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转盘密码式防盗保险柜机械锁应能承受以小于或等于48圈/</a:t>
            </a:r>
            <a:r>
              <a:rPr sz="1000" kern="0" spc="0" dirty="0">
                <a:solidFill>
                  <a:srgbClr val="000000">
                    <a:alpha val="100000"/>
                  </a:srgbClr>
                </a:solidFill>
                <a:latin typeface="Times New Roman"/>
                <a:ea typeface="Times New Roman"/>
                <a:cs typeface="Times New Roman"/>
              </a:rPr>
              <a:t>min</a:t>
            </a:r>
            <a:r>
              <a:rPr sz="1000" kern="0" spc="17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的速度作密码组合的操作，</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累计转动圈数大于或等于10000圈，试验后锁具的对码误差应符合</a:t>
            </a:r>
            <a:r>
              <a:rPr sz="1000" kern="0" spc="40" dirty="0">
                <a:solidFill>
                  <a:srgbClr val="000000">
                    <a:alpha val="100000"/>
                  </a:srgbClr>
                </a:solidFill>
                <a:latin typeface="SimSun"/>
                <a:ea typeface="SimSun"/>
                <a:cs typeface="SimSun"/>
                <a:hlinkClick xmlns:r="http://schemas.openxmlformats.org/officeDocument/2006/relationships" r:id="rId8"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5.3.2.1</a:t>
            </a:r>
            <a:r>
              <a:rPr sz="1000" kern="0" spc="40" dirty="0">
                <a:solidFill>
                  <a:srgbClr val="000000">
                    <a:alpha val="100000"/>
                  </a:srgbClr>
                </a:solidFill>
                <a:latin typeface="SimSun"/>
                <a:ea typeface="SimSun"/>
                <a:cs typeface="SimSun"/>
              </a:rPr>
              <a:t>的要求。</a:t>
            </a:r>
            <a:endParaRPr lang="SimSun" altLang="SimSun" sz="1000" dirty="0"/>
          </a:p>
          <a:p>
            <a:pPr marL="12700" algn="l" rtl="0" eaLnBrk="0">
              <a:lnSpc>
                <a:spcPct val="113000"/>
              </a:lnSpc>
              <a:spcBef>
                <a:spcPts val="357"/>
              </a:spcBef>
              <a:tabLst/>
            </a:pPr>
            <a:r>
              <a:rPr sz="1000" b="1" kern="0" spc="60" dirty="0">
                <a:solidFill>
                  <a:srgbClr val="000000">
                    <a:alpha val="100000"/>
                  </a:srgbClr>
                </a:solidFill>
                <a:latin typeface="Arial"/>
                <a:ea typeface="Arial"/>
                <a:cs typeface="Arial"/>
                <a:hlinkClick xmlns:r="http://schemas.openxmlformats.org/officeDocument/2006/relationships" r:id="rId11"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5.3.2.4</a:t>
            </a:r>
            <a:r>
              <a:rPr sz="1000" b="1" kern="0" spc="140" dirty="0">
                <a:solidFill>
                  <a:srgbClr val="000000">
                    <a:alpha val="100000"/>
                  </a:srgbClr>
                </a:solidFill>
                <a:latin typeface="Arial"/>
                <a:ea typeface="Arial"/>
                <a:cs typeface="Arial"/>
              </a:rPr>
              <a:t>  </a:t>
            </a:r>
            <a:r>
              <a:rPr sz="1000" kern="0" spc="60" dirty="0">
                <a:solidFill>
                  <a:srgbClr val="000000">
                    <a:alpha val="100000"/>
                  </a:srgbClr>
                </a:solidFill>
                <a:latin typeface="SimSun"/>
                <a:ea typeface="SimSun"/>
                <a:cs typeface="SimSun"/>
              </a:rPr>
              <a:t>三转向片密码式防盗保险柜机械锁的理论密钥</a:t>
            </a:r>
            <a:r>
              <a:rPr sz="1000" kern="0" spc="50" dirty="0">
                <a:solidFill>
                  <a:srgbClr val="000000">
                    <a:alpha val="100000"/>
                  </a:srgbClr>
                </a:solidFill>
                <a:latin typeface="SimSun"/>
                <a:ea typeface="SimSun"/>
                <a:cs typeface="SimSun"/>
              </a:rPr>
              <a:t>量应大于或等于10°,四转向片密码式防盗保</a:t>
            </a:r>
            <a:r>
              <a:rPr sz="1000" kern="0" spc="0" dirty="0">
                <a:solidFill>
                  <a:srgbClr val="000000">
                    <a:alpha val="100000"/>
                  </a:srgbClr>
                </a:solidFill>
                <a:latin typeface="SimSun"/>
                <a:ea typeface="SimSun"/>
                <a:cs typeface="SimSun"/>
              </a:rPr>
              <a:t>  </a:t>
            </a:r>
            <a:r>
              <a:rPr sz="1000" kern="0" spc="60" dirty="0">
                <a:solidFill>
                  <a:srgbClr val="000000">
                    <a:alpha val="100000"/>
                  </a:srgbClr>
                </a:solidFill>
                <a:latin typeface="SimSun"/>
                <a:ea typeface="SimSun"/>
                <a:cs typeface="SimSun"/>
              </a:rPr>
              <a:t>险柜机械锁的理论密钥量应大于或等于10?,实际密钥量应大于或等于理论密钥量的6</a:t>
            </a:r>
            <a:r>
              <a:rPr sz="1000" kern="0" spc="50" dirty="0">
                <a:solidFill>
                  <a:srgbClr val="000000">
                    <a:alpha val="100000"/>
                  </a:srgbClr>
                </a:solidFill>
                <a:latin typeface="SimSun"/>
                <a:ea typeface="SimSun"/>
                <a:cs typeface="SimSun"/>
              </a:rPr>
              <a:t>0%。</a:t>
            </a:r>
            <a:endParaRPr lang="SimSun" altLang="SimSun" sz="1000" dirty="0"/>
          </a:p>
          <a:p>
            <a:pPr marL="12700" indent="1270" algn="l" rtl="0" eaLnBrk="0">
              <a:lnSpc>
                <a:spcPct val="108000"/>
              </a:lnSpc>
              <a:spcBef>
                <a:spcPts val="383"/>
              </a:spcBef>
              <a:tabLst/>
            </a:pPr>
            <a:r>
              <a:rPr sz="1000" b="1" kern="0" spc="20" dirty="0">
                <a:solidFill>
                  <a:srgbClr val="000000">
                    <a:alpha val="100000"/>
                  </a:srgbClr>
                </a:solidFill>
                <a:latin typeface="SimSun"/>
                <a:ea typeface="SimSun"/>
                <a:cs typeface="SimSun"/>
                <a:hlinkClick xmlns:r="http://schemas.openxmlformats.org/officeDocument/2006/relationships" r:id="rId1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5.3.2.5</a:t>
            </a:r>
            <a:r>
              <a:rPr sz="1000" kern="0" spc="4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对锁具任意方向施加频率为4</a:t>
            </a:r>
            <a:r>
              <a:rPr sz="1000" kern="0" spc="-24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Hz</a:t>
            </a:r>
            <a:r>
              <a:rPr sz="1000" kern="0" spc="20" dirty="0">
                <a:solidFill>
                  <a:srgbClr val="000000">
                    <a:alpha val="100000"/>
                  </a:srgbClr>
                </a:solidFill>
                <a:latin typeface="SimSun"/>
                <a:ea typeface="SimSun"/>
                <a:cs typeface="SimSun"/>
              </a:rPr>
              <a:t>～</a:t>
            </a:r>
            <a:r>
              <a:rPr sz="1000" kern="0" spc="20" dirty="0">
                <a:solidFill>
                  <a:srgbClr val="000000">
                    <a:alpha val="100000"/>
                  </a:srgbClr>
                </a:solidFill>
                <a:latin typeface="Times New Roman"/>
                <a:ea typeface="Times New Roman"/>
                <a:cs typeface="Times New Roman"/>
              </a:rPr>
              <a:t>50</a:t>
            </a:r>
            <a:r>
              <a:rPr sz="1000" kern="0" spc="11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Hz</a:t>
            </a:r>
            <a:r>
              <a:rPr sz="1000" kern="0" spc="20" dirty="0">
                <a:solidFill>
                  <a:srgbClr val="000000">
                    <a:alpha val="100000"/>
                  </a:srgbClr>
                </a:solidFill>
                <a:latin typeface="SimSun"/>
                <a:ea typeface="SimSun"/>
                <a:cs typeface="SimSun"/>
              </a:rPr>
              <a:t>、振幅为0.254</a:t>
            </a:r>
            <a:r>
              <a:rPr sz="1000" kern="0" spc="-19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20" dirty="0">
                <a:solidFill>
                  <a:srgbClr val="000000">
                    <a:alpha val="100000"/>
                  </a:srgbClr>
                </a:solidFill>
                <a:latin typeface="SimSun"/>
                <a:ea typeface="SimSun"/>
                <a:cs typeface="SimSun"/>
              </a:rPr>
              <a:t>、跳频间隔为1</a:t>
            </a:r>
            <a:r>
              <a:rPr sz="1000" kern="0" spc="-21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Hz</a:t>
            </a:r>
            <a:r>
              <a:rPr sz="1000" kern="0" spc="200" dirty="0">
                <a:solidFill>
                  <a:srgbClr val="000000">
                    <a:alpha val="100000"/>
                  </a:srgbClr>
                </a:solidFill>
                <a:latin typeface="Times New Roman"/>
                <a:ea typeface="Times New Roman"/>
                <a:cs typeface="Times New Roman"/>
              </a:rPr>
              <a:t> </a:t>
            </a:r>
            <a:r>
              <a:rPr sz="1000" kern="0" spc="20" dirty="0">
                <a:solidFill>
                  <a:srgbClr val="000000">
                    <a:alpha val="100000"/>
                  </a:srgbClr>
                </a:solidFill>
                <a:latin typeface="SimSun"/>
                <a:ea typeface="SimSun"/>
                <a:cs typeface="SimSun"/>
              </a:rPr>
              <a:t>的扫</a:t>
            </a:r>
            <a:r>
              <a:rPr sz="1000" kern="0" spc="10" dirty="0">
                <a:solidFill>
                  <a:srgbClr val="000000">
                    <a:alpha val="100000"/>
                  </a:srgbClr>
                </a:solidFill>
                <a:latin typeface="SimSun"/>
                <a:ea typeface="SimSun"/>
                <a:cs typeface="SimSun"/>
              </a:rPr>
              <a:t>描振动，</a:t>
            </a:r>
            <a:r>
              <a:rPr sz="1000" kern="0" spc="0" dirty="0">
                <a:solidFill>
                  <a:srgbClr val="000000">
                    <a:alpha val="100000"/>
                  </a:srgbClr>
                </a:solidFill>
                <a:latin typeface="SimSun"/>
                <a:ea typeface="SimSun"/>
                <a:cs typeface="SimSun"/>
              </a:rPr>
              <a:t>  </a:t>
            </a:r>
            <a:r>
              <a:rPr sz="1000" kern="0" spc="60" dirty="0">
                <a:solidFill>
                  <a:srgbClr val="000000">
                    <a:alpha val="100000"/>
                  </a:srgbClr>
                </a:solidFill>
                <a:latin typeface="SimSun"/>
                <a:ea typeface="SimSun"/>
                <a:cs typeface="SimSun"/>
              </a:rPr>
              <a:t>在共振频率点振动2</a:t>
            </a:r>
            <a:r>
              <a:rPr sz="1000" kern="0" spc="60" dirty="0">
                <a:solidFill>
                  <a:srgbClr val="000000">
                    <a:alpha val="100000"/>
                  </a:srgbClr>
                </a:solidFill>
                <a:latin typeface="Times New Roman"/>
                <a:ea typeface="Times New Roman"/>
                <a:cs typeface="Times New Roman"/>
              </a:rPr>
              <a:t>h,</a:t>
            </a:r>
            <a:r>
              <a:rPr sz="1000" kern="0" spc="160" dirty="0">
                <a:solidFill>
                  <a:srgbClr val="000000">
                    <a:alpha val="100000"/>
                  </a:srgbClr>
                </a:solidFill>
                <a:latin typeface="Times New Roman"/>
                <a:ea typeface="Times New Roman"/>
                <a:cs typeface="Times New Roman"/>
              </a:rPr>
              <a:t> </a:t>
            </a:r>
            <a:r>
              <a:rPr sz="1000" kern="0" spc="60" dirty="0">
                <a:solidFill>
                  <a:srgbClr val="000000">
                    <a:alpha val="100000"/>
                  </a:srgbClr>
                </a:solidFill>
                <a:latin typeface="SimSun"/>
                <a:ea typeface="SimSun"/>
                <a:cs typeface="SimSun"/>
              </a:rPr>
              <a:t>如无</a:t>
            </a:r>
            <a:r>
              <a:rPr sz="1000" kern="0" spc="50" dirty="0">
                <a:solidFill>
                  <a:srgbClr val="000000">
                    <a:alpha val="100000"/>
                  </a:srgbClr>
                </a:solidFill>
                <a:latin typeface="SimSun"/>
                <a:ea typeface="SimSun"/>
                <a:cs typeface="SimSun"/>
              </a:rPr>
              <a:t>共振点时则在50 </a:t>
            </a:r>
            <a:r>
              <a:rPr sz="1000" kern="0" spc="0" dirty="0">
                <a:solidFill>
                  <a:srgbClr val="000000">
                    <a:alpha val="100000"/>
                  </a:srgbClr>
                </a:solidFill>
                <a:latin typeface="Times New Roman"/>
                <a:ea typeface="Times New Roman"/>
                <a:cs typeface="Times New Roman"/>
              </a:rPr>
              <a:t>Hz</a:t>
            </a:r>
            <a:r>
              <a:rPr sz="1000" kern="0" spc="5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处振动2 </a:t>
            </a:r>
            <a:r>
              <a:rPr sz="1000" kern="0" spc="50" dirty="0">
                <a:solidFill>
                  <a:srgbClr val="000000">
                    <a:alpha val="100000"/>
                  </a:srgbClr>
                </a:solidFill>
                <a:latin typeface="Times New Roman"/>
                <a:ea typeface="Times New Roman"/>
                <a:cs typeface="Times New Roman"/>
              </a:rPr>
              <a:t>h, </a:t>
            </a:r>
            <a:r>
              <a:rPr sz="1000" kern="0" spc="50" dirty="0">
                <a:solidFill>
                  <a:srgbClr val="000000">
                    <a:alpha val="100000"/>
                  </a:srgbClr>
                </a:solidFill>
                <a:latin typeface="SimSun"/>
                <a:ea typeface="SimSun"/>
                <a:cs typeface="SimSun"/>
              </a:rPr>
              <a:t>振动过程中锁具不得自行开启。</a:t>
            </a:r>
            <a:endParaRPr lang="SimSun" altLang="SimSun" sz="1000" dirty="0"/>
          </a:p>
          <a:p>
            <a:pPr marL="259715" algn="l" rtl="0" eaLnBrk="0">
              <a:lnSpc>
                <a:spcPts val="1166"/>
              </a:lnSpc>
              <a:spcBef>
                <a:spcPts val="261"/>
              </a:spcBef>
              <a:tabLst/>
            </a:pPr>
            <a:r>
              <a:rPr sz="900" kern="0" spc="-10" dirty="0">
                <a:solidFill>
                  <a:srgbClr val="000000">
                    <a:alpha val="100000"/>
                  </a:srgbClr>
                </a:solidFill>
                <a:latin typeface="SimSun"/>
                <a:ea typeface="SimSun"/>
                <a:cs typeface="SimSun"/>
              </a:rPr>
              <a:t>注：共振点为振动过程中锁具内锁定部件的振动幅</a:t>
            </a:r>
            <a:r>
              <a:rPr sz="900" kern="0" spc="-20" dirty="0">
                <a:solidFill>
                  <a:srgbClr val="000000">
                    <a:alpha val="100000"/>
                  </a:srgbClr>
                </a:solidFill>
                <a:latin typeface="SimSun"/>
                <a:ea typeface="SimSun"/>
                <a:cs typeface="SimSun"/>
              </a:rPr>
              <a:t>度达到最大幅度的一半及以上。</a:t>
            </a:r>
            <a:endParaRPr lang="SimSun" altLang="SimSun" sz="900" dirty="0"/>
          </a:p>
          <a:p>
            <a:pPr marL="13970" algn="l" rtl="0" eaLnBrk="0">
              <a:lnSpc>
                <a:spcPct val="99000"/>
              </a:lnSpc>
              <a:spcBef>
                <a:spcPts val="390"/>
              </a:spcBef>
              <a:tabLst/>
            </a:pPr>
            <a:r>
              <a:rPr sz="1000" b="1" kern="0" spc="-10" dirty="0">
                <a:solidFill>
                  <a:srgbClr val="000000">
                    <a:alpha val="100000"/>
                  </a:srgbClr>
                </a:solidFill>
                <a:latin typeface="SimSun"/>
                <a:ea typeface="SimSun"/>
                <a:cs typeface="SimSun"/>
                <a:hlinkClick xmlns:r="http://schemas.openxmlformats.org/officeDocument/2006/relationships" r:id="rId1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5.3.2.6</a:t>
            </a:r>
            <a:r>
              <a:rPr sz="1000" kern="0" spc="-10" dirty="0">
                <a:solidFill>
                  <a:srgbClr val="000000">
                    <a:alpha val="100000"/>
                  </a:srgbClr>
                </a:solidFill>
                <a:latin typeface="SimSun"/>
                <a:ea typeface="SimSun"/>
                <a:cs typeface="SimSun"/>
              </a:rPr>
              <a:t>  灵活度、耐腐蚀、差异量、互开率等技术要求应符合GA/T73—2015   的</a:t>
            </a:r>
            <a:r>
              <a:rPr sz="1000" kern="0" spc="-18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B </a:t>
            </a:r>
            <a:r>
              <a:rPr sz="1000" kern="0" spc="-10" dirty="0">
                <a:solidFill>
                  <a:srgbClr val="000000">
                    <a:alpha val="100000"/>
                  </a:srgbClr>
                </a:solidFill>
                <a:latin typeface="SimSun"/>
                <a:ea typeface="SimSun"/>
                <a:cs typeface="SimSun"/>
              </a:rPr>
              <a:t>级及以</a:t>
            </a:r>
            <a:r>
              <a:rPr sz="1000" kern="0" spc="-20" dirty="0">
                <a:solidFill>
                  <a:srgbClr val="000000">
                    <a:alpha val="100000"/>
                  </a:srgbClr>
                </a:solidFill>
                <a:latin typeface="SimSun"/>
                <a:ea typeface="SimSun"/>
                <a:cs typeface="SimSun"/>
              </a:rPr>
              <a:t>上有关要求。</a:t>
            </a:r>
            <a:endParaRPr lang="SimSun" altLang="SimSun" sz="1000" dirty="0"/>
          </a:p>
          <a:p>
            <a:pPr marL="13970" algn="l" rtl="0" eaLnBrk="0">
              <a:lnSpc>
                <a:spcPct val="100000"/>
              </a:lnSpc>
              <a:spcBef>
                <a:spcPts val="1087"/>
              </a:spcBef>
              <a:tabLst/>
            </a:pPr>
            <a:r>
              <a:rPr sz="1000" b="1" kern="0" spc="-10" dirty="0">
                <a:solidFill>
                  <a:srgbClr val="000000">
                    <a:alpha val="100000"/>
                  </a:srgbClr>
                </a:solidFill>
                <a:latin typeface="SimHei"/>
                <a:ea typeface="SimHei"/>
                <a:cs typeface="SimHei"/>
              </a:rPr>
              <a:t>5.3.3</a:t>
            </a:r>
            <a:r>
              <a:rPr sz="1000" kern="0" spc="6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防盗保险柜</a:t>
            </a:r>
            <a:r>
              <a:rPr sz="1000" b="1" kern="0" spc="-20" dirty="0">
                <a:solidFill>
                  <a:srgbClr val="000000">
                    <a:alpha val="100000"/>
                  </a:srgbClr>
                </a:solidFill>
                <a:latin typeface="SimHei"/>
                <a:ea typeface="SimHei"/>
                <a:cs typeface="SimHei"/>
              </a:rPr>
              <a:t>电子锁</a:t>
            </a:r>
            <a:endParaRPr lang="SimHei" altLang="SimHei" sz="1000" dirty="0"/>
          </a:p>
          <a:p>
            <a:pPr marL="13970" algn="l" rtl="0" eaLnBrk="0">
              <a:lnSpc>
                <a:spcPct val="99000"/>
              </a:lnSpc>
              <a:spcBef>
                <a:spcPts val="1118"/>
              </a:spcBef>
              <a:tabLst/>
            </a:pPr>
            <a:r>
              <a:rPr sz="1000" b="1" kern="0" spc="10" dirty="0">
                <a:solidFill>
                  <a:srgbClr val="000000">
                    <a:alpha val="100000"/>
                  </a:srgbClr>
                </a:solidFill>
                <a:latin typeface="SimSun"/>
                <a:ea typeface="SimSun"/>
                <a:cs typeface="SimSun"/>
                <a:hlinkClick xmlns:r="http://schemas.openxmlformats.org/officeDocument/2006/relationships" r:id="rId1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5.3.3.1</a:t>
            </a:r>
            <a:r>
              <a:rPr sz="1000" kern="0" spc="1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锁具中执行开/闭锁动作的部件不应采用电磁铁驱动和锁定。</a:t>
            </a:r>
            <a:endParaRPr lang="SimSun" altLang="SimSun" sz="1000" dirty="0"/>
          </a:p>
          <a:p>
            <a:pPr marL="13970" algn="l" rtl="0" eaLnBrk="0">
              <a:lnSpc>
                <a:spcPct val="99000"/>
              </a:lnSpc>
              <a:spcBef>
                <a:spcPts val="369"/>
              </a:spcBef>
              <a:tabLst/>
            </a:pPr>
            <a:r>
              <a:rPr sz="1000" b="1" kern="0" spc="20" dirty="0">
                <a:solidFill>
                  <a:srgbClr val="000000">
                    <a:alpha val="100000"/>
                  </a:srgbClr>
                </a:solidFill>
                <a:latin typeface="SimSun"/>
                <a:ea typeface="SimSun"/>
                <a:cs typeface="SimSun"/>
                <a:hlinkClick xmlns:r="http://schemas.openxmlformats.org/officeDocument/2006/relationships" r:id="rId1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5.3.3.2</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锁具在柜体外的导线在0</a:t>
            </a:r>
            <a:r>
              <a:rPr sz="1000" kern="0" spc="-25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V～1000V、</a:t>
            </a:r>
            <a:r>
              <a:rPr sz="1000" kern="0" spc="25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功率小于或等于50</a:t>
            </a:r>
            <a:r>
              <a:rPr sz="1000" kern="0" spc="-26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W</a:t>
            </a:r>
            <a:r>
              <a:rPr sz="1000" kern="0" spc="8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的双向直流高压攻击下，锁具应</a:t>
            </a:r>
            <a:endParaRPr lang="SimSun" altLang="SimSun" sz="1000" dirty="0"/>
          </a:p>
          <a:p>
            <a:pPr marL="12700" algn="l" rtl="0" eaLnBrk="0">
              <a:lnSpc>
                <a:spcPct val="100000"/>
              </a:lnSpc>
              <a:spcBef>
                <a:spcPts val="266"/>
              </a:spcBef>
              <a:tabLst/>
            </a:pPr>
            <a:r>
              <a:rPr sz="1000" kern="0" spc="-80" dirty="0">
                <a:solidFill>
                  <a:srgbClr val="000000">
                    <a:alpha val="100000"/>
                  </a:srgbClr>
                </a:solidFill>
                <a:latin typeface="SimSun"/>
                <a:ea typeface="SimSun"/>
                <a:cs typeface="SimSun"/>
              </a:rPr>
              <a:t>不能开启。</a:t>
            </a:r>
            <a:endParaRPr lang="SimSun" altLang="SimSun" sz="1000" dirty="0"/>
          </a:p>
        </p:txBody>
      </p:sp>
      <p:sp>
        <p:nvSpPr>
          <p:cNvPr id="100" name="textbox 100"/>
          <p:cNvSpPr/>
          <p:nvPr/>
        </p:nvSpPr>
        <p:spPr>
          <a:xfrm>
            <a:off x="933449" y="9875403"/>
            <a:ext cx="66039" cy="109220"/>
          </a:xfrm>
          <a:prstGeom prst="rect">
            <a:avLst/>
          </a:prstGeom>
        </p:spPr>
        <p:txBody>
          <a:bodyPr vert="horz" wrap="square" lIns="0" tIns="0" rIns="0" bIns="0"/>
          <a:lstStyle/>
          <a:p>
            <a:pPr algn="l" rtl="0" eaLnBrk="0">
              <a:lnSpc>
                <a:spcPct val="86187"/>
              </a:lnSpc>
              <a:tabLst/>
            </a:pPr>
            <a:endParaRPr lang="Arial" altLang="Arial" sz="100" dirty="0"/>
          </a:p>
          <a:p>
            <a:pPr marL="12700" algn="l" rtl="0" eaLnBrk="0">
              <a:lnSpc>
                <a:spcPct val="78000"/>
              </a:lnSpc>
              <a:tabLst/>
            </a:pPr>
            <a:r>
              <a:rPr sz="700" kern="0" spc="-10" dirty="0">
                <a:solidFill>
                  <a:srgbClr val="000000">
                    <a:alpha val="100000"/>
                  </a:srgbClr>
                </a:solidFill>
                <a:latin typeface="SimSun"/>
                <a:ea typeface="SimSun"/>
                <a:cs typeface="SimSun"/>
              </a:rPr>
              <a:t>6</a:t>
            </a:r>
            <a:endParaRPr lang="SimSun" altLang="SimSun" sz="7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extbox 102"/>
          <p:cNvSpPr/>
          <p:nvPr/>
        </p:nvSpPr>
        <p:spPr>
          <a:xfrm>
            <a:off x="869974" y="907362"/>
            <a:ext cx="5934709" cy="5800725"/>
          </a:xfrm>
          <a:prstGeom prst="rect">
            <a:avLst/>
          </a:prstGeom>
        </p:spPr>
        <p:txBody>
          <a:bodyPr vert="horz" wrap="square" lIns="0" tIns="0" rIns="0" bIns="0"/>
          <a:lstStyle/>
          <a:p>
            <a:pPr algn="l" rtl="0" eaLnBrk="0">
              <a:lnSpc>
                <a:spcPct val="79789"/>
              </a:lnSpc>
              <a:tabLst/>
            </a:pPr>
            <a:endParaRPr lang="Arial" altLang="Arial" sz="100" dirty="0"/>
          </a:p>
          <a:p>
            <a:pPr marL="4916804" algn="l" rtl="0" eaLnBrk="0">
              <a:lnSpc>
                <a:spcPct val="82000"/>
              </a:lnSpc>
              <a:tabLst/>
            </a:pPr>
            <a:r>
              <a:rPr sz="1000" b="1" kern="0" spc="0" dirty="0">
                <a:solidFill>
                  <a:srgbClr val="000000">
                    <a:alpha val="100000"/>
                  </a:srgbClr>
                </a:solidFill>
                <a:latin typeface="SimSun"/>
                <a:ea typeface="SimSun"/>
                <a:cs typeface="SimSun"/>
              </a:rPr>
              <a:t>GB</a:t>
            </a:r>
            <a:r>
              <a:rPr sz="1000" kern="0" spc="35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10409—2019</a:t>
            </a:r>
            <a:endParaRPr lang="SimSun" altLang="SimSun" sz="1000" dirty="0"/>
          </a:p>
          <a:p>
            <a:pPr algn="l" rtl="0" eaLnBrk="0">
              <a:lnSpc>
                <a:spcPct val="113000"/>
              </a:lnSpc>
              <a:tabLst/>
            </a:pPr>
            <a:endParaRPr lang="Arial" altLang="Arial" sz="1000" dirty="0"/>
          </a:p>
          <a:p>
            <a:pPr marL="13970" algn="l" rtl="0" eaLnBrk="0">
              <a:lnSpc>
                <a:spcPct val="99000"/>
              </a:lnSpc>
              <a:spcBef>
                <a:spcPts val="311"/>
              </a:spcBef>
              <a:tabLst/>
            </a:pPr>
            <a:r>
              <a:rPr sz="1000" b="1" kern="0" spc="20" dirty="0">
                <a:solidFill>
                  <a:srgbClr val="000000">
                    <a:alpha val="100000"/>
                  </a:srgbClr>
                </a:solidFill>
                <a:latin typeface="SimSun"/>
                <a:ea typeface="SimSun"/>
                <a:cs typeface="SimSun"/>
                <a:hlinkClick xmlns:r="http://schemas.openxmlformats.org/officeDocument/2006/relationships" r:id="rId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5.3.3.3</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防技术</a:t>
            </a:r>
            <a:r>
              <a:rPr sz="1000" kern="0" spc="10" dirty="0">
                <a:solidFill>
                  <a:srgbClr val="000000">
                    <a:alpha val="100000"/>
                  </a:srgbClr>
                </a:solidFill>
                <a:latin typeface="SimSun"/>
                <a:ea typeface="SimSun"/>
                <a:cs typeface="SimSun"/>
              </a:rPr>
              <a:t>开启时间应大于或等于20 </a:t>
            </a:r>
            <a:r>
              <a:rPr sz="1000" kern="0" spc="10" dirty="0">
                <a:solidFill>
                  <a:srgbClr val="000000">
                    <a:alpha val="100000"/>
                  </a:srgbClr>
                </a:solidFill>
                <a:latin typeface="Times New Roman"/>
                <a:ea typeface="Times New Roman"/>
                <a:cs typeface="Times New Roman"/>
              </a:rPr>
              <a:t>h</a:t>
            </a:r>
            <a:r>
              <a:rPr sz="1000" kern="0" spc="10" dirty="0">
                <a:solidFill>
                  <a:srgbClr val="000000">
                    <a:alpha val="100000"/>
                  </a:srgbClr>
                </a:solidFill>
                <a:latin typeface="SimSun"/>
                <a:ea typeface="SimSun"/>
                <a:cs typeface="SimSun"/>
              </a:rPr>
              <a:t>。</a:t>
            </a:r>
            <a:endParaRPr lang="SimSun" altLang="SimSun" sz="1000" dirty="0"/>
          </a:p>
          <a:p>
            <a:pPr marL="12700" indent="1270" algn="l" rtl="0" eaLnBrk="0">
              <a:lnSpc>
                <a:spcPct val="108000"/>
              </a:lnSpc>
              <a:spcBef>
                <a:spcPts val="353"/>
              </a:spcBef>
              <a:tabLst/>
            </a:pPr>
            <a:r>
              <a:rPr sz="1000" b="1" kern="0" spc="10" dirty="0">
                <a:solidFill>
                  <a:srgbClr val="000000">
                    <a:alpha val="100000"/>
                  </a:srgbClr>
                </a:solidFill>
                <a:latin typeface="SimSun"/>
                <a:ea typeface="SimSun"/>
                <a:cs typeface="SimSun"/>
                <a:hlinkClick xmlns:r="http://schemas.openxmlformats.org/officeDocument/2006/relationships" r:id="rId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5.3.3.4</a:t>
            </a:r>
            <a:r>
              <a:rPr sz="1000" kern="0" spc="10" dirty="0">
                <a:solidFill>
                  <a:srgbClr val="000000">
                    <a:alpha val="100000"/>
                  </a:srgbClr>
                </a:solidFill>
                <a:latin typeface="SimSun"/>
                <a:ea typeface="SimSun"/>
                <a:cs typeface="SimSun"/>
              </a:rPr>
              <a:t>  对锁具任意方向施加频率为10 </a:t>
            </a:r>
            <a:r>
              <a:rPr sz="1000" kern="0" spc="0" dirty="0">
                <a:solidFill>
                  <a:srgbClr val="000000">
                    <a:alpha val="100000"/>
                  </a:srgbClr>
                </a:solidFill>
                <a:latin typeface="Times New Roman"/>
                <a:ea typeface="Times New Roman"/>
                <a:cs typeface="Times New Roman"/>
              </a:rPr>
              <a:t>Hz</a:t>
            </a:r>
            <a:r>
              <a:rPr sz="1000" kern="0" spc="10" dirty="0">
                <a:solidFill>
                  <a:srgbClr val="000000">
                    <a:alpha val="100000"/>
                  </a:srgbClr>
                </a:solidFill>
                <a:latin typeface="SimSun"/>
                <a:ea typeface="SimSun"/>
                <a:cs typeface="SimSun"/>
              </a:rPr>
              <a:t>～</a:t>
            </a:r>
            <a:r>
              <a:rPr sz="1000" kern="0" spc="10" dirty="0">
                <a:solidFill>
                  <a:srgbClr val="000000">
                    <a:alpha val="100000"/>
                  </a:srgbClr>
                </a:solidFill>
                <a:latin typeface="Times New Roman"/>
                <a:ea typeface="Times New Roman"/>
                <a:cs typeface="Times New Roman"/>
              </a:rPr>
              <a:t>35  </a:t>
            </a:r>
            <a:r>
              <a:rPr sz="1000" kern="0" spc="0" dirty="0">
                <a:solidFill>
                  <a:srgbClr val="000000">
                    <a:alpha val="100000"/>
                  </a:srgbClr>
                </a:solidFill>
                <a:latin typeface="Times New Roman"/>
                <a:ea typeface="Times New Roman"/>
                <a:cs typeface="Times New Roman"/>
              </a:rPr>
              <a:t>Hz</a:t>
            </a:r>
            <a:r>
              <a:rPr sz="1000" kern="0" spc="10" dirty="0">
                <a:solidFill>
                  <a:srgbClr val="000000">
                    <a:alpha val="100000"/>
                  </a:srgbClr>
                </a:solidFill>
                <a:latin typeface="SimSun"/>
                <a:ea typeface="SimSun"/>
                <a:cs typeface="SimSun"/>
              </a:rPr>
              <a:t>、振幅为0.2</a:t>
            </a:r>
            <a:r>
              <a:rPr sz="1000" kern="0" spc="0" dirty="0">
                <a:solidFill>
                  <a:srgbClr val="000000">
                    <a:alpha val="100000"/>
                  </a:srgbClr>
                </a:solidFill>
                <a:latin typeface="SimSun"/>
                <a:ea typeface="SimSun"/>
                <a:cs typeface="SimSun"/>
              </a:rPr>
              <a:t>54</a:t>
            </a:r>
            <a:r>
              <a:rPr sz="1000" kern="0" spc="-19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0" dirty="0">
                <a:solidFill>
                  <a:srgbClr val="000000">
                    <a:alpha val="100000"/>
                  </a:srgbClr>
                </a:solidFill>
                <a:latin typeface="SimSun"/>
                <a:ea typeface="SimSun"/>
                <a:cs typeface="SimSun"/>
              </a:rPr>
              <a:t>、跳频间隔为5</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Hz</a:t>
            </a:r>
            <a:r>
              <a:rPr sz="1000" kern="0" spc="15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SimSun"/>
                <a:ea typeface="SimSun"/>
                <a:cs typeface="SimSun"/>
              </a:rPr>
              <a:t>的扫描振动，  </a:t>
            </a:r>
            <a:r>
              <a:rPr sz="1000" kern="0" spc="70" dirty="0">
                <a:solidFill>
                  <a:srgbClr val="000000">
                    <a:alpha val="100000"/>
                  </a:srgbClr>
                </a:solidFill>
                <a:latin typeface="SimSun"/>
                <a:ea typeface="SimSun"/>
                <a:cs typeface="SimSun"/>
              </a:rPr>
              <a:t>在共振频率点振动15</a:t>
            </a:r>
            <a:r>
              <a:rPr sz="1000" kern="0" spc="0" dirty="0">
                <a:solidFill>
                  <a:srgbClr val="000000">
                    <a:alpha val="100000"/>
                  </a:srgbClr>
                </a:solidFill>
                <a:latin typeface="Times New Roman"/>
                <a:ea typeface="Times New Roman"/>
                <a:cs typeface="Times New Roman"/>
              </a:rPr>
              <a:t>min</a:t>
            </a:r>
            <a:r>
              <a:rPr sz="1000" kern="0" spc="70" dirty="0">
                <a:solidFill>
                  <a:srgbClr val="000000">
                    <a:alpha val="100000"/>
                  </a:srgbClr>
                </a:solidFill>
                <a:latin typeface="Times New Roman"/>
                <a:ea typeface="Times New Roman"/>
                <a:cs typeface="Times New Roman"/>
              </a:rPr>
              <a:t>,</a:t>
            </a:r>
            <a:r>
              <a:rPr sz="1000" kern="0" spc="110" dirty="0">
                <a:solidFill>
                  <a:srgbClr val="000000">
                    <a:alpha val="100000"/>
                  </a:srgbClr>
                </a:solidFill>
                <a:latin typeface="Times New Roman"/>
                <a:ea typeface="Times New Roman"/>
                <a:cs typeface="Times New Roman"/>
              </a:rPr>
              <a:t> </a:t>
            </a:r>
            <a:r>
              <a:rPr sz="1000" kern="0" spc="70" dirty="0">
                <a:solidFill>
                  <a:srgbClr val="000000">
                    <a:alpha val="100000"/>
                  </a:srgbClr>
                </a:solidFill>
                <a:latin typeface="SimSun"/>
                <a:ea typeface="SimSun"/>
                <a:cs typeface="SimSun"/>
              </a:rPr>
              <a:t>如无共振点时则在35</a:t>
            </a:r>
            <a:r>
              <a:rPr sz="1000" kern="0" spc="-21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Hz</a:t>
            </a:r>
            <a:r>
              <a:rPr sz="1000" kern="0" spc="70" dirty="0">
                <a:solidFill>
                  <a:srgbClr val="000000">
                    <a:alpha val="100000"/>
                  </a:srgbClr>
                </a:solidFill>
                <a:latin typeface="Times New Roman"/>
                <a:ea typeface="Times New Roman"/>
                <a:cs typeface="Times New Roman"/>
              </a:rPr>
              <a:t> </a:t>
            </a:r>
            <a:r>
              <a:rPr sz="1000" kern="0" spc="70" dirty="0">
                <a:solidFill>
                  <a:srgbClr val="000000">
                    <a:alpha val="100000"/>
                  </a:srgbClr>
                </a:solidFill>
                <a:latin typeface="SimSun"/>
                <a:ea typeface="SimSun"/>
                <a:cs typeface="SimSun"/>
              </a:rPr>
              <a:t>处振动4</a:t>
            </a:r>
            <a:r>
              <a:rPr sz="1000" kern="0" spc="-240" dirty="0">
                <a:solidFill>
                  <a:srgbClr val="000000">
                    <a:alpha val="100000"/>
                  </a:srgbClr>
                </a:solidFill>
                <a:latin typeface="SimSun"/>
                <a:ea typeface="SimSun"/>
                <a:cs typeface="SimSun"/>
              </a:rPr>
              <a:t> </a:t>
            </a:r>
            <a:r>
              <a:rPr sz="1000" kern="0" spc="70" dirty="0">
                <a:solidFill>
                  <a:srgbClr val="000000">
                    <a:alpha val="100000"/>
                  </a:srgbClr>
                </a:solidFill>
                <a:latin typeface="Times New Roman"/>
                <a:ea typeface="Times New Roman"/>
                <a:cs typeface="Times New Roman"/>
              </a:rPr>
              <a:t>h,</a:t>
            </a:r>
            <a:r>
              <a:rPr sz="1000" kern="0" spc="120" dirty="0">
                <a:solidFill>
                  <a:srgbClr val="000000">
                    <a:alpha val="100000"/>
                  </a:srgbClr>
                </a:solidFill>
                <a:latin typeface="Times New Roman"/>
                <a:ea typeface="Times New Roman"/>
                <a:cs typeface="Times New Roman"/>
              </a:rPr>
              <a:t> </a:t>
            </a:r>
            <a:r>
              <a:rPr sz="1000" kern="0" spc="70" dirty="0">
                <a:solidFill>
                  <a:srgbClr val="000000">
                    <a:alpha val="100000"/>
                  </a:srgbClr>
                </a:solidFill>
                <a:latin typeface="SimSun"/>
                <a:ea typeface="SimSun"/>
                <a:cs typeface="SimSun"/>
              </a:rPr>
              <a:t>振动过程中</a:t>
            </a:r>
            <a:r>
              <a:rPr sz="1000" kern="0" spc="60" dirty="0">
                <a:solidFill>
                  <a:srgbClr val="000000">
                    <a:alpha val="100000"/>
                  </a:srgbClr>
                </a:solidFill>
                <a:latin typeface="SimSun"/>
                <a:ea typeface="SimSun"/>
                <a:cs typeface="SimSun"/>
              </a:rPr>
              <a:t>锁具不得自行开启。</a:t>
            </a:r>
            <a:endParaRPr lang="SimSun" altLang="SimSun" sz="1000" dirty="0"/>
          </a:p>
          <a:p>
            <a:pPr marL="12700" indent="1270" algn="l" rtl="0" eaLnBrk="0">
              <a:lnSpc>
                <a:spcPct val="112000"/>
              </a:lnSpc>
              <a:spcBef>
                <a:spcPts val="411"/>
              </a:spcBef>
              <a:tabLst/>
            </a:pPr>
            <a:r>
              <a:rPr sz="1000" b="1" kern="0" spc="10" dirty="0">
                <a:solidFill>
                  <a:srgbClr val="000000">
                    <a:alpha val="100000"/>
                  </a:srgbClr>
                </a:solidFill>
                <a:latin typeface="SimSun"/>
                <a:ea typeface="SimSun"/>
                <a:cs typeface="SimSun"/>
                <a:hlinkClick xmlns:r="http://schemas.openxmlformats.org/officeDocument/2006/relationships" r:id="rId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5.3.3.5</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锁具的所有开锁方式和控制方式，以及动态密钥的有效时间和可使用次数，应在</a:t>
            </a:r>
            <a:r>
              <a:rPr sz="1000" kern="0" spc="0" dirty="0">
                <a:solidFill>
                  <a:srgbClr val="000000">
                    <a:alpha val="100000"/>
                  </a:srgbClr>
                </a:solidFill>
                <a:latin typeface="SimSun"/>
                <a:ea typeface="SimSun"/>
                <a:cs typeface="SimSun"/>
              </a:rPr>
              <a:t>说明书中予以  </a:t>
            </a:r>
            <a:r>
              <a:rPr sz="1000" kern="0" spc="10" dirty="0">
                <a:solidFill>
                  <a:srgbClr val="000000">
                    <a:alpha val="100000"/>
                  </a:srgbClr>
                </a:solidFill>
                <a:latin typeface="SimSun"/>
                <a:ea typeface="SimSun"/>
                <a:cs typeface="SimSun"/>
              </a:rPr>
              <a:t>明示，不应有说明书声明外的开启方式和控制方式。</a:t>
            </a:r>
            <a:endParaRPr lang="SimSun" altLang="SimSun" sz="1000" dirty="0"/>
          </a:p>
          <a:p>
            <a:pPr marL="12700" indent="1270" algn="l" rtl="0" eaLnBrk="0">
              <a:lnSpc>
                <a:spcPct val="114000"/>
              </a:lnSpc>
              <a:spcBef>
                <a:spcPts val="271"/>
              </a:spcBef>
              <a:tabLst/>
            </a:pPr>
            <a:r>
              <a:rPr sz="1000" b="1" kern="0" spc="30" dirty="0">
                <a:solidFill>
                  <a:srgbClr val="000000">
                    <a:alpha val="100000"/>
                  </a:srgbClr>
                </a:solidFill>
                <a:latin typeface="SimSun"/>
                <a:ea typeface="SimSun"/>
                <a:cs typeface="SimSun"/>
                <a:hlinkClick xmlns:r="http://schemas.openxmlformats.org/officeDocument/2006/relationships" r:id="rId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5.3.3.6</a:t>
            </a:r>
            <a:r>
              <a:rPr sz="1000" kern="0" spc="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密钥量应大于或等于10°。钥匙组数大于或等于10组的电子密码锁，密钥量应大</a:t>
            </a:r>
            <a:r>
              <a:rPr sz="1000" kern="0" spc="20" dirty="0">
                <a:solidFill>
                  <a:srgbClr val="000000">
                    <a:alpha val="100000"/>
                  </a:srgbClr>
                </a:solidFill>
                <a:latin typeface="SimSun"/>
                <a:ea typeface="SimSun"/>
                <a:cs typeface="SimSun"/>
              </a:rPr>
              <a:t>于或等于钥</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匙组数×10</a:t>
            </a:r>
            <a:r>
              <a:rPr sz="1000" kern="0" spc="30" dirty="0">
                <a:solidFill>
                  <a:srgbClr val="000000">
                    <a:alpha val="100000"/>
                  </a:srgbClr>
                </a:solidFill>
                <a:latin typeface="Calibri"/>
                <a:ea typeface="Calibri"/>
                <a:cs typeface="Calibri"/>
              </a:rPr>
              <a:t>⁵</a:t>
            </a:r>
            <a:r>
              <a:rPr sz="1000" kern="0" spc="30" dirty="0">
                <a:solidFill>
                  <a:srgbClr val="000000">
                    <a:alpha val="100000"/>
                  </a:srgbClr>
                </a:solidFill>
                <a:latin typeface="SimSun"/>
                <a:ea typeface="SimSun"/>
                <a:cs typeface="SimSun"/>
              </a:rPr>
              <a:t>。</a:t>
            </a:r>
            <a:endParaRPr lang="SimSun" altLang="SimSun" sz="1000" dirty="0"/>
          </a:p>
          <a:p>
            <a:pPr marL="13970" algn="l" rtl="0" eaLnBrk="0">
              <a:lnSpc>
                <a:spcPct val="99000"/>
              </a:lnSpc>
              <a:spcBef>
                <a:spcPts val="412"/>
              </a:spcBef>
              <a:tabLst/>
            </a:pPr>
            <a:r>
              <a:rPr sz="1000" b="1" kern="0" spc="10" dirty="0">
                <a:solidFill>
                  <a:srgbClr val="000000">
                    <a:alpha val="100000"/>
                  </a:srgbClr>
                </a:solidFill>
                <a:latin typeface="SimSun"/>
                <a:ea typeface="SimSun"/>
                <a:cs typeface="SimSun"/>
                <a:hlinkClick xmlns:r="http://schemas.openxmlformats.org/officeDocument/2006/relationships" r:id="rId6"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5.3.3.7</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防盗保险柜电子锁的密钥修改应只能在开启状态下或使用有效</a:t>
            </a:r>
            <a:r>
              <a:rPr sz="1000" kern="0" spc="0" dirty="0">
                <a:solidFill>
                  <a:srgbClr val="000000">
                    <a:alpha val="100000"/>
                  </a:srgbClr>
                </a:solidFill>
                <a:latin typeface="SimSun"/>
                <a:ea typeface="SimSun"/>
                <a:cs typeface="SimSun"/>
              </a:rPr>
              <a:t>钥匙后进行。</a:t>
            </a:r>
            <a:endParaRPr lang="SimSun" altLang="SimSun" sz="1000" dirty="0"/>
          </a:p>
          <a:p>
            <a:pPr marL="13970" algn="l" rtl="0" eaLnBrk="0">
              <a:lnSpc>
                <a:spcPct val="99000"/>
              </a:lnSpc>
              <a:spcBef>
                <a:spcPts val="362"/>
              </a:spcBef>
              <a:tabLst/>
            </a:pPr>
            <a:r>
              <a:rPr sz="1000" b="1" kern="0" spc="50" dirty="0">
                <a:solidFill>
                  <a:srgbClr val="000000">
                    <a:alpha val="100000"/>
                  </a:srgbClr>
                </a:solidFill>
                <a:latin typeface="SimSun"/>
                <a:ea typeface="SimSun"/>
                <a:cs typeface="SimSun"/>
                <a:hlinkClick xmlns:r="http://schemas.openxmlformats.org/officeDocument/2006/relationships" r:id="rId7"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5.3.3.8</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防盗保险柜电子</a:t>
            </a:r>
            <a:r>
              <a:rPr sz="1000" kern="0" spc="40" dirty="0">
                <a:solidFill>
                  <a:srgbClr val="000000">
                    <a:alpha val="100000"/>
                  </a:srgbClr>
                </a:solidFill>
                <a:latin typeface="SimSun"/>
                <a:ea typeface="SimSun"/>
                <a:cs typeface="SimSun"/>
              </a:rPr>
              <a:t>锁在用户连续输入少于或等于5次错误密钥后应锁定大于或等于3 </a:t>
            </a:r>
            <a:r>
              <a:rPr sz="1000" kern="0" spc="0" dirty="0">
                <a:solidFill>
                  <a:srgbClr val="000000">
                    <a:alpha val="100000"/>
                  </a:srgbClr>
                </a:solidFill>
                <a:latin typeface="Times New Roman"/>
                <a:ea typeface="Times New Roman"/>
                <a:cs typeface="Times New Roman"/>
              </a:rPr>
              <a:t>min</a:t>
            </a:r>
            <a:r>
              <a:rPr sz="1000" kern="0" spc="40" dirty="0">
                <a:solidFill>
                  <a:srgbClr val="000000">
                    <a:alpha val="100000"/>
                  </a:srgbClr>
                </a:solidFill>
                <a:latin typeface="SimSun"/>
                <a:ea typeface="SimSun"/>
                <a:cs typeface="SimSun"/>
              </a:rPr>
              <a:t>。</a:t>
            </a:r>
            <a:endParaRPr lang="SimSun" altLang="SimSun" sz="1000" dirty="0"/>
          </a:p>
          <a:p>
            <a:pPr marL="13970" algn="l" rtl="0" eaLnBrk="0">
              <a:lnSpc>
                <a:spcPct val="99000"/>
              </a:lnSpc>
              <a:spcBef>
                <a:spcPts val="255"/>
              </a:spcBef>
              <a:tabLst/>
            </a:pPr>
            <a:r>
              <a:rPr sz="1000" b="1" kern="0" spc="0" dirty="0">
                <a:solidFill>
                  <a:srgbClr val="000000">
                    <a:alpha val="100000"/>
                  </a:srgbClr>
                </a:solidFill>
                <a:latin typeface="SimSun"/>
                <a:ea typeface="SimSun"/>
                <a:cs typeface="SimSun"/>
                <a:hlinkClick xmlns:r="http://schemas.openxmlformats.org/officeDocument/2006/relationships" r:id="rId8"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5.3.3.9</a:t>
            </a:r>
            <a:r>
              <a:rPr sz="1000" kern="0" spc="0" dirty="0">
                <a:solidFill>
                  <a:srgbClr val="000000">
                    <a:alpha val="100000"/>
                  </a:srgbClr>
                </a:solidFill>
                <a:latin typeface="SimSun"/>
                <a:ea typeface="SimSun"/>
                <a:cs typeface="SimSun"/>
              </a:rPr>
              <a:t>  非机械钥匙的密钥不应以目视方</a:t>
            </a:r>
            <a:r>
              <a:rPr sz="1000" kern="0" spc="-10" dirty="0">
                <a:solidFill>
                  <a:srgbClr val="000000">
                    <a:alpha val="100000"/>
                  </a:srgbClr>
                </a:solidFill>
                <a:latin typeface="SimSun"/>
                <a:ea typeface="SimSun"/>
                <a:cs typeface="SimSun"/>
              </a:rPr>
              <a:t>式被读取，密钥在钥匙中应非明文存储，防止非授权获取。</a:t>
            </a:r>
            <a:endParaRPr lang="SimSun" altLang="SimSun" sz="1000" dirty="0"/>
          </a:p>
          <a:p>
            <a:pPr marL="13970" algn="l" rtl="0" eaLnBrk="0">
              <a:lnSpc>
                <a:spcPct val="99000"/>
              </a:lnSpc>
              <a:spcBef>
                <a:spcPts val="319"/>
              </a:spcBef>
              <a:tabLst/>
            </a:pPr>
            <a:r>
              <a:rPr sz="1000" b="1" kern="0" spc="10" dirty="0">
                <a:solidFill>
                  <a:srgbClr val="000000">
                    <a:alpha val="100000"/>
                  </a:srgbClr>
                </a:solidFill>
                <a:latin typeface="SimSun"/>
                <a:ea typeface="SimSun"/>
                <a:cs typeface="SimSun"/>
                <a:hlinkClick xmlns:r="http://schemas.openxmlformats.org/officeDocument/2006/relationships" r:id="rId9"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5.3.3.10</a:t>
            </a:r>
            <a:r>
              <a:rPr sz="1000" kern="0" spc="10" dirty="0">
                <a:solidFill>
                  <a:srgbClr val="000000">
                    <a:alpha val="100000"/>
                  </a:srgbClr>
                </a:solidFill>
                <a:latin typeface="SimSun"/>
                <a:ea typeface="SimSun"/>
                <a:cs typeface="SimSun"/>
              </a:rPr>
              <a:t>  应不能</a:t>
            </a:r>
            <a:r>
              <a:rPr sz="1000" kern="0" spc="0" dirty="0">
                <a:solidFill>
                  <a:srgbClr val="000000">
                    <a:alpha val="100000"/>
                  </a:srgbClr>
                </a:solidFill>
                <a:latin typeface="SimSun"/>
                <a:ea typeface="SimSun"/>
                <a:cs typeface="SimSun"/>
              </a:rPr>
              <a:t>使用生物钥匙或远程方式独立开启锁具，同时应使用数字密钥进行身份鉴别。</a:t>
            </a:r>
            <a:endParaRPr lang="SimSun" altLang="SimSun" sz="1000" dirty="0"/>
          </a:p>
          <a:p>
            <a:pPr marL="13970" algn="l" rtl="0" eaLnBrk="0">
              <a:lnSpc>
                <a:spcPct val="99000"/>
              </a:lnSpc>
              <a:spcBef>
                <a:spcPts val="355"/>
              </a:spcBef>
              <a:tabLst/>
            </a:pPr>
            <a:r>
              <a:rPr sz="1000" b="1" kern="0" spc="-10" dirty="0">
                <a:solidFill>
                  <a:srgbClr val="000000">
                    <a:alpha val="100000"/>
                  </a:srgbClr>
                </a:solidFill>
                <a:latin typeface="SimSun"/>
                <a:ea typeface="SimSun"/>
                <a:cs typeface="SimSun"/>
                <a:hlinkClick xmlns:r="http://schemas.openxmlformats.org/officeDocument/2006/relationships" r:id="rId10"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5.3.3.11</a:t>
            </a:r>
            <a:r>
              <a:rPr sz="1000" kern="0" spc="-10" dirty="0">
                <a:solidFill>
                  <a:srgbClr val="000000">
                    <a:alpha val="100000"/>
                  </a:srgbClr>
                </a:solidFill>
                <a:latin typeface="SimSun"/>
                <a:ea typeface="SimSun"/>
                <a:cs typeface="SimSun"/>
              </a:rPr>
              <a:t>  信息</a:t>
            </a:r>
            <a:r>
              <a:rPr sz="1000" kern="0" spc="-20" dirty="0">
                <a:solidFill>
                  <a:srgbClr val="000000">
                    <a:alpha val="100000"/>
                  </a:srgbClr>
                </a:solidFill>
                <a:latin typeface="SimSun"/>
                <a:ea typeface="SimSun"/>
                <a:cs typeface="SimSun"/>
              </a:rPr>
              <a:t>保存、误识率、环境适应性、抗干扰、安全性、稳定性等技术要求应符合</a:t>
            </a:r>
            <a:r>
              <a:rPr sz="1000" kern="0" spc="-30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GA374—2001</a:t>
            </a:r>
            <a:r>
              <a:rPr sz="1000" kern="0" spc="15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的</a:t>
            </a:r>
            <a:endParaRPr lang="SimSun" altLang="SimSun" sz="1000" dirty="0"/>
          </a:p>
          <a:p>
            <a:pPr marL="12700" algn="l" rtl="0" eaLnBrk="0">
              <a:lnSpc>
                <a:spcPct val="99000"/>
              </a:lnSpc>
              <a:spcBef>
                <a:spcPts val="277"/>
              </a:spcBef>
              <a:tabLst/>
            </a:pPr>
            <a:r>
              <a:rPr sz="1000" kern="0" spc="-30" dirty="0">
                <a:solidFill>
                  <a:srgbClr val="000000">
                    <a:alpha val="100000"/>
                  </a:srgbClr>
                </a:solidFill>
                <a:latin typeface="Times New Roman"/>
                <a:ea typeface="Times New Roman"/>
                <a:cs typeface="Times New Roman"/>
              </a:rPr>
              <a:t>B</a:t>
            </a:r>
            <a:r>
              <a:rPr sz="1000" kern="0" spc="-30" dirty="0">
                <a:solidFill>
                  <a:srgbClr val="000000">
                    <a:alpha val="100000"/>
                  </a:srgbClr>
                </a:solidFill>
                <a:latin typeface="SimSun"/>
                <a:ea typeface="SimSun"/>
                <a:cs typeface="SimSun"/>
              </a:rPr>
              <a:t>级有关要求。</a:t>
            </a:r>
            <a:endParaRPr lang="SimSun" altLang="SimSun" sz="1000" dirty="0"/>
          </a:p>
          <a:p>
            <a:pPr marL="13970" algn="l" rtl="0" eaLnBrk="0">
              <a:lnSpc>
                <a:spcPct val="100000"/>
              </a:lnSpc>
              <a:spcBef>
                <a:spcPts val="1079"/>
              </a:spcBef>
              <a:tabLst/>
            </a:pPr>
            <a:r>
              <a:rPr sz="1000" b="1" kern="0" spc="-40" dirty="0">
                <a:solidFill>
                  <a:srgbClr val="000000">
                    <a:alpha val="100000"/>
                  </a:srgbClr>
                </a:solidFill>
                <a:latin typeface="SimHei"/>
                <a:ea typeface="SimHei"/>
                <a:cs typeface="SimHei"/>
              </a:rPr>
              <a:t>5.4</a:t>
            </a:r>
            <a:r>
              <a:rPr sz="1000" kern="0" spc="50" dirty="0">
                <a:solidFill>
                  <a:srgbClr val="000000">
                    <a:alpha val="100000"/>
                  </a:srgbClr>
                </a:solidFill>
                <a:latin typeface="SimHei"/>
                <a:ea typeface="SimHei"/>
                <a:cs typeface="SimHei"/>
              </a:rPr>
              <a:t>  </a:t>
            </a:r>
            <a:r>
              <a:rPr sz="1000" b="1" kern="0" spc="-40" dirty="0">
                <a:solidFill>
                  <a:srgbClr val="000000">
                    <a:alpha val="100000"/>
                  </a:srgbClr>
                </a:solidFill>
                <a:latin typeface="SimHei"/>
                <a:ea typeface="SimHei"/>
                <a:cs typeface="SimHei"/>
              </a:rPr>
              <a:t>电源</a:t>
            </a:r>
            <a:endParaRPr lang="SimHei" altLang="SimHei" sz="1000" dirty="0"/>
          </a:p>
          <a:p>
            <a:pPr marL="12700" indent="1270" algn="l" rtl="0" eaLnBrk="0">
              <a:lnSpc>
                <a:spcPct val="116000"/>
              </a:lnSpc>
              <a:spcBef>
                <a:spcPts val="1079"/>
              </a:spcBef>
              <a:tabLst/>
            </a:pPr>
            <a:r>
              <a:rPr sz="1000" b="1" kern="0" spc="40" dirty="0">
                <a:solidFill>
                  <a:srgbClr val="000000">
                    <a:alpha val="100000"/>
                  </a:srgbClr>
                </a:solidFill>
                <a:latin typeface="SimSun"/>
                <a:ea typeface="SimSun"/>
                <a:cs typeface="SimSun"/>
              </a:rPr>
              <a:t>5.4.1</a:t>
            </a:r>
            <a:r>
              <a:rPr sz="1000" kern="0" spc="40" dirty="0">
                <a:solidFill>
                  <a:srgbClr val="000000">
                    <a:alpha val="100000"/>
                  </a:srgbClr>
                </a:solidFill>
                <a:latin typeface="SimSun"/>
                <a:ea typeface="SimSun"/>
                <a:cs typeface="SimSun"/>
              </a:rPr>
              <a:t>  电源的功率、能</a:t>
            </a:r>
            <a:r>
              <a:rPr sz="1000" kern="0" spc="30" dirty="0">
                <a:solidFill>
                  <a:srgbClr val="000000">
                    <a:alpha val="100000"/>
                  </a:srgbClr>
                </a:solidFill>
                <a:latin typeface="SimSun"/>
                <a:ea typeface="SimSun"/>
                <a:cs typeface="SimSun"/>
              </a:rPr>
              <a:t>耗以及环境适应性与安全性要求，应满足相应的产品技术要求，主电源的电压</a:t>
            </a:r>
            <a:r>
              <a:rPr sz="1000" kern="0" spc="0" dirty="0">
                <a:solidFill>
                  <a:srgbClr val="000000">
                    <a:alpha val="100000"/>
                  </a:srgbClr>
                </a:solidFill>
                <a:latin typeface="SimSun"/>
                <a:ea typeface="SimSun"/>
                <a:cs typeface="SimSun"/>
              </a:rPr>
              <a:t>  </a:t>
            </a:r>
            <a:r>
              <a:rPr sz="1000" kern="0" spc="80" dirty="0">
                <a:solidFill>
                  <a:srgbClr val="000000">
                    <a:alpha val="100000"/>
                  </a:srgbClr>
                </a:solidFill>
                <a:latin typeface="SimSun"/>
                <a:ea typeface="SimSun"/>
                <a:cs typeface="SimSun"/>
              </a:rPr>
              <a:t>85%～115%变化范围内应能正常工作。</a:t>
            </a:r>
            <a:endParaRPr lang="SimSun" altLang="SimSun" sz="1000" dirty="0"/>
          </a:p>
          <a:p>
            <a:pPr marL="12700" indent="1270" algn="l" rtl="0" eaLnBrk="0">
              <a:lnSpc>
                <a:spcPct val="114000"/>
              </a:lnSpc>
              <a:spcBef>
                <a:spcPts val="249"/>
              </a:spcBef>
              <a:tabLst/>
            </a:pPr>
            <a:r>
              <a:rPr sz="1000" b="1" kern="0" spc="50" dirty="0">
                <a:solidFill>
                  <a:srgbClr val="000000">
                    <a:alpha val="100000"/>
                  </a:srgbClr>
                </a:solidFill>
                <a:latin typeface="SimSun"/>
                <a:ea typeface="SimSun"/>
                <a:cs typeface="SimSun"/>
              </a:rPr>
              <a:t>5.4.2</a:t>
            </a:r>
            <a:r>
              <a:rPr sz="1000" kern="0" spc="50" dirty="0">
                <a:solidFill>
                  <a:srgbClr val="000000">
                    <a:alpha val="100000"/>
                  </a:srgbClr>
                </a:solidFill>
                <a:latin typeface="SimSun"/>
                <a:ea typeface="SimSun"/>
                <a:cs typeface="SimSun"/>
              </a:rPr>
              <a:t>  防盗保险柜应使用36</a:t>
            </a:r>
            <a:r>
              <a:rPr sz="1000" kern="0" spc="-260" dirty="0">
                <a:solidFill>
                  <a:srgbClr val="000000">
                    <a:alpha val="100000"/>
                  </a:srgbClr>
                </a:solidFill>
                <a:latin typeface="SimSun"/>
                <a:ea typeface="SimSun"/>
                <a:cs typeface="SimSun"/>
              </a:rPr>
              <a:t> </a:t>
            </a:r>
            <a:r>
              <a:rPr sz="1000" kern="0" spc="50" dirty="0">
                <a:solidFill>
                  <a:srgbClr val="000000">
                    <a:alpha val="100000"/>
                  </a:srgbClr>
                </a:solidFill>
                <a:latin typeface="Times New Roman"/>
                <a:ea typeface="Times New Roman"/>
                <a:cs typeface="Times New Roman"/>
              </a:rPr>
              <a:t>V</a:t>
            </a:r>
            <a:r>
              <a:rPr sz="1000" kern="0" spc="15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以下的直流</a:t>
            </a:r>
            <a:r>
              <a:rPr sz="1000" kern="0" spc="40" dirty="0">
                <a:solidFill>
                  <a:srgbClr val="000000">
                    <a:alpha val="100000"/>
                  </a:srgbClr>
                </a:solidFill>
                <a:latin typeface="SimSun"/>
                <a:ea typeface="SimSun"/>
                <a:cs typeface="SimSun"/>
              </a:rPr>
              <a:t>电压，在电源电压降至规定的告警电压时应能发出欠压告</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警。在欠压告警后，电源应仍能满足</a:t>
            </a:r>
            <a:r>
              <a:rPr sz="1000" kern="0" spc="40" dirty="0">
                <a:solidFill>
                  <a:srgbClr val="000000">
                    <a:alpha val="100000"/>
                  </a:srgbClr>
                </a:solidFill>
                <a:latin typeface="SimSun"/>
                <a:ea typeface="SimSun"/>
                <a:cs typeface="SimSun"/>
              </a:rPr>
              <a:t>36</a:t>
            </a:r>
            <a:r>
              <a:rPr sz="1000" kern="0" spc="-260" dirty="0">
                <a:solidFill>
                  <a:srgbClr val="000000">
                    <a:alpha val="100000"/>
                  </a:srgbClr>
                </a:solidFill>
                <a:latin typeface="SimSun"/>
                <a:ea typeface="SimSun"/>
                <a:cs typeface="SimSun"/>
              </a:rPr>
              <a:t> </a:t>
            </a:r>
            <a:r>
              <a:rPr sz="1000" kern="0" spc="40" dirty="0">
                <a:solidFill>
                  <a:srgbClr val="000000">
                    <a:alpha val="100000"/>
                  </a:srgbClr>
                </a:solidFill>
                <a:latin typeface="Times New Roman"/>
                <a:ea typeface="Times New Roman"/>
                <a:cs typeface="Times New Roman"/>
              </a:rPr>
              <a:t>h</a:t>
            </a:r>
            <a:r>
              <a:rPr sz="1000" kern="0" spc="8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或200次的正常操作。</a:t>
            </a:r>
            <a:endParaRPr lang="SimSun" altLang="SimSun" sz="1000" dirty="0"/>
          </a:p>
          <a:p>
            <a:pPr marL="12700" indent="1270" algn="l" rtl="0" eaLnBrk="0">
              <a:lnSpc>
                <a:spcPct val="110000"/>
              </a:lnSpc>
              <a:spcBef>
                <a:spcPts val="368"/>
              </a:spcBef>
              <a:tabLst/>
            </a:pPr>
            <a:r>
              <a:rPr sz="1000" b="1" kern="0" spc="20" dirty="0">
                <a:solidFill>
                  <a:srgbClr val="000000">
                    <a:alpha val="100000"/>
                  </a:srgbClr>
                </a:solidFill>
                <a:latin typeface="SimSun"/>
                <a:ea typeface="SimSun"/>
                <a:cs typeface="SimSun"/>
              </a:rPr>
              <a:t>5.4.3</a:t>
            </a:r>
            <a:r>
              <a:rPr sz="1000" kern="0" spc="46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使用交流220</a:t>
            </a:r>
            <a:r>
              <a:rPr sz="1000" kern="0" spc="20" dirty="0">
                <a:solidFill>
                  <a:srgbClr val="000000">
                    <a:alpha val="100000"/>
                  </a:srgbClr>
                </a:solidFill>
                <a:latin typeface="Times New Roman"/>
                <a:ea typeface="Times New Roman"/>
                <a:cs typeface="Times New Roman"/>
              </a:rPr>
              <a:t>V</a:t>
            </a:r>
            <a:r>
              <a:rPr sz="1000" kern="0" spc="100" dirty="0">
                <a:solidFill>
                  <a:srgbClr val="000000">
                    <a:alpha val="100000"/>
                  </a:srgbClr>
                </a:solidFill>
                <a:latin typeface="Times New Roman"/>
                <a:ea typeface="Times New Roman"/>
                <a:cs typeface="Times New Roman"/>
              </a:rPr>
              <a:t> </a:t>
            </a:r>
            <a:r>
              <a:rPr sz="1000" kern="0" spc="20" dirty="0">
                <a:solidFill>
                  <a:srgbClr val="000000">
                    <a:alpha val="100000"/>
                  </a:srgbClr>
                </a:solidFill>
                <a:latin typeface="SimSun"/>
                <a:ea typeface="SimSun"/>
                <a:cs typeface="SimSun"/>
              </a:rPr>
              <a:t>的</a:t>
            </a:r>
            <a:r>
              <a:rPr sz="1000" kern="0" spc="10" dirty="0">
                <a:solidFill>
                  <a:srgbClr val="000000">
                    <a:alpha val="100000"/>
                  </a:srgbClr>
                </a:solidFill>
                <a:latin typeface="SimSun"/>
                <a:ea typeface="SimSun"/>
                <a:cs typeface="SimSun"/>
              </a:rPr>
              <a:t>主电源时，应有备用电源。在主电源停止供电时，应能自动转换到备用电源，  </a:t>
            </a:r>
            <a:r>
              <a:rPr sz="1000" kern="0" spc="10" dirty="0">
                <a:solidFill>
                  <a:srgbClr val="000000">
                    <a:alpha val="100000"/>
                  </a:srgbClr>
                </a:solidFill>
                <a:latin typeface="SimSun"/>
                <a:ea typeface="SimSun"/>
                <a:cs typeface="SimSun"/>
              </a:rPr>
              <a:t>并能正常工作，在主电源恢复供电时，应</a:t>
            </a:r>
            <a:r>
              <a:rPr sz="1000" kern="0" spc="0" dirty="0">
                <a:solidFill>
                  <a:srgbClr val="000000">
                    <a:alpha val="100000"/>
                  </a:srgbClr>
                </a:solidFill>
                <a:latin typeface="SimSun"/>
                <a:ea typeface="SimSun"/>
                <a:cs typeface="SimSun"/>
              </a:rPr>
              <a:t>能自动恢复主电源工作，转换过程中不应产生误动作。</a:t>
            </a:r>
            <a:endParaRPr lang="SimSun" altLang="SimSun" sz="1000" dirty="0"/>
          </a:p>
          <a:p>
            <a:pPr marL="13970" algn="l" rtl="0" eaLnBrk="0">
              <a:lnSpc>
                <a:spcPct val="99000"/>
              </a:lnSpc>
              <a:spcBef>
                <a:spcPts val="313"/>
              </a:spcBef>
              <a:tabLst/>
            </a:pPr>
            <a:r>
              <a:rPr sz="1000" b="1" kern="0" spc="-20" dirty="0">
                <a:solidFill>
                  <a:srgbClr val="000000">
                    <a:alpha val="100000"/>
                  </a:srgbClr>
                </a:solidFill>
                <a:latin typeface="SimSun"/>
                <a:ea typeface="SimSun"/>
                <a:cs typeface="SimSun"/>
              </a:rPr>
              <a:t>5.4.4</a:t>
            </a:r>
            <a:r>
              <a:rPr sz="1000" kern="0" spc="-20" dirty="0">
                <a:solidFill>
                  <a:srgbClr val="000000">
                    <a:alpha val="100000"/>
                  </a:srgbClr>
                </a:solidFill>
                <a:latin typeface="SimSun"/>
                <a:ea typeface="SimSun"/>
                <a:cs typeface="SimSun"/>
              </a:rPr>
              <a:t>  供电部分应有过流保护装置。</a:t>
            </a:r>
            <a:endParaRPr lang="SimSun" altLang="SimSun" sz="1000" dirty="0"/>
          </a:p>
          <a:p>
            <a:pPr marL="12700" indent="1270" algn="l" rtl="0" eaLnBrk="0">
              <a:lnSpc>
                <a:spcPct val="112000"/>
              </a:lnSpc>
              <a:spcBef>
                <a:spcPts val="369"/>
              </a:spcBef>
              <a:tabLst/>
            </a:pPr>
            <a:r>
              <a:rPr sz="1000" b="1" kern="0" spc="60" dirty="0">
                <a:solidFill>
                  <a:srgbClr val="000000">
                    <a:alpha val="100000"/>
                  </a:srgbClr>
                </a:solidFill>
                <a:latin typeface="SimSun"/>
                <a:ea typeface="SimSun"/>
                <a:cs typeface="SimSun"/>
              </a:rPr>
              <a:t>5.4.5</a:t>
            </a:r>
            <a:r>
              <a:rPr sz="1000" kern="0" spc="60" dirty="0">
                <a:solidFill>
                  <a:srgbClr val="000000">
                    <a:alpha val="100000"/>
                  </a:srgbClr>
                </a:solidFill>
                <a:latin typeface="SimSun"/>
                <a:ea typeface="SimSun"/>
                <a:cs typeface="SimSun"/>
              </a:rPr>
              <a:t>  电源插头或电源引</a:t>
            </a:r>
            <a:r>
              <a:rPr sz="1000" kern="0" spc="50" dirty="0">
                <a:solidFill>
                  <a:srgbClr val="000000">
                    <a:alpha val="100000"/>
                  </a:srgbClr>
                </a:solidFill>
                <a:latin typeface="SimSun"/>
                <a:ea typeface="SimSun"/>
                <a:cs typeface="SimSun"/>
              </a:rPr>
              <a:t>入端子与外壳或外壳裸露金属部件之间的绝缘电阻在正常大气条件下应大</a:t>
            </a:r>
            <a:r>
              <a:rPr sz="1000" kern="0" spc="-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于或等于100 </a:t>
            </a:r>
            <a:r>
              <a:rPr sz="1000" kern="0" spc="20" dirty="0">
                <a:solidFill>
                  <a:srgbClr val="000000">
                    <a:alpha val="100000"/>
                  </a:srgbClr>
                </a:solidFill>
                <a:latin typeface="Times New Roman"/>
                <a:ea typeface="Times New Roman"/>
                <a:cs typeface="Times New Roman"/>
              </a:rPr>
              <a:t>MΩ</a:t>
            </a:r>
            <a:r>
              <a:rPr sz="1000" kern="0" spc="20" dirty="0">
                <a:solidFill>
                  <a:srgbClr val="000000">
                    <a:alpha val="100000"/>
                  </a:srgbClr>
                </a:solidFill>
                <a:latin typeface="SimSun"/>
                <a:ea typeface="SimSun"/>
                <a:cs typeface="SimSun"/>
              </a:rPr>
              <a:t>。</a:t>
            </a:r>
            <a:endParaRPr lang="SimSun" altLang="SimSun" sz="1000" dirty="0"/>
          </a:p>
          <a:p>
            <a:pPr marL="12700" indent="1270" algn="l" rtl="0" eaLnBrk="0">
              <a:lnSpc>
                <a:spcPct val="112000"/>
              </a:lnSpc>
              <a:spcBef>
                <a:spcPts val="312"/>
              </a:spcBef>
              <a:tabLst/>
            </a:pPr>
            <a:r>
              <a:rPr sz="1000" b="1" kern="0" spc="70" dirty="0">
                <a:solidFill>
                  <a:srgbClr val="000000">
                    <a:alpha val="100000"/>
                  </a:srgbClr>
                </a:solidFill>
                <a:latin typeface="SimSun"/>
                <a:ea typeface="SimSun"/>
                <a:cs typeface="SimSun"/>
              </a:rPr>
              <a:t>5.4.6</a:t>
            </a:r>
            <a:r>
              <a:rPr sz="1000" kern="0" spc="70" dirty="0">
                <a:solidFill>
                  <a:srgbClr val="000000">
                    <a:alpha val="100000"/>
                  </a:srgbClr>
                </a:solidFill>
                <a:latin typeface="SimSun"/>
                <a:ea typeface="SimSun"/>
                <a:cs typeface="SimSun"/>
              </a:rPr>
              <a:t>  电源插头或电</a:t>
            </a:r>
            <a:r>
              <a:rPr sz="1000" kern="0" spc="60" dirty="0">
                <a:solidFill>
                  <a:srgbClr val="000000">
                    <a:alpha val="100000"/>
                  </a:srgbClr>
                </a:solidFill>
                <a:latin typeface="SimSun"/>
                <a:ea typeface="SimSun"/>
                <a:cs typeface="SimSun"/>
              </a:rPr>
              <a:t>源引入端子与外壳或外壳裸露金属部件之间应能承受表3规定的50 </a:t>
            </a:r>
            <a:r>
              <a:rPr sz="1000" kern="0" spc="0" dirty="0">
                <a:solidFill>
                  <a:srgbClr val="000000">
                    <a:alpha val="100000"/>
                  </a:srgbClr>
                </a:solidFill>
                <a:latin typeface="Times New Roman"/>
                <a:ea typeface="Times New Roman"/>
                <a:cs typeface="Times New Roman"/>
              </a:rPr>
              <a:t>Hz</a:t>
            </a:r>
            <a:r>
              <a:rPr sz="1000" kern="0" spc="60" dirty="0">
                <a:solidFill>
                  <a:srgbClr val="000000">
                    <a:alpha val="100000"/>
                  </a:srgbClr>
                </a:solidFill>
                <a:latin typeface="Times New Roman"/>
                <a:ea typeface="Times New Roman"/>
                <a:cs typeface="Times New Roman"/>
              </a:rPr>
              <a:t> </a:t>
            </a:r>
            <a:r>
              <a:rPr sz="1000" kern="0" spc="60" dirty="0">
                <a:solidFill>
                  <a:srgbClr val="000000">
                    <a:alpha val="100000"/>
                  </a:srgbClr>
                </a:solidFill>
                <a:latin typeface="SimSun"/>
                <a:ea typeface="SimSun"/>
                <a:cs typeface="SimSun"/>
              </a:rPr>
              <a:t>交流电</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压的抗电强度试验，历时1</a:t>
            </a:r>
            <a:r>
              <a:rPr sz="1000" kern="0" spc="-26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min</a:t>
            </a:r>
            <a:r>
              <a:rPr sz="1000" kern="0" spc="8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应无击穿和飞弧现象</a:t>
            </a:r>
            <a:r>
              <a:rPr sz="1000" kern="0" spc="20" dirty="0">
                <a:solidFill>
                  <a:srgbClr val="000000">
                    <a:alpha val="100000"/>
                  </a:srgbClr>
                </a:solidFill>
                <a:latin typeface="SimSun"/>
                <a:ea typeface="SimSun"/>
                <a:cs typeface="SimSun"/>
              </a:rPr>
              <a:t>。</a:t>
            </a:r>
            <a:endParaRPr lang="SimSun" altLang="SimSun" sz="1000" dirty="0"/>
          </a:p>
          <a:p>
            <a:pPr marL="13970" algn="l" rtl="0" eaLnBrk="0">
              <a:lnSpc>
                <a:spcPct val="99000"/>
              </a:lnSpc>
              <a:spcBef>
                <a:spcPts val="312"/>
              </a:spcBef>
              <a:tabLst/>
            </a:pPr>
            <a:r>
              <a:rPr sz="1000" b="1" kern="0" spc="-10" dirty="0">
                <a:solidFill>
                  <a:srgbClr val="000000">
                    <a:alpha val="100000"/>
                  </a:srgbClr>
                </a:solidFill>
                <a:latin typeface="SimSun"/>
                <a:ea typeface="SimSun"/>
                <a:cs typeface="SimSun"/>
              </a:rPr>
              <a:t>5.4.7</a:t>
            </a:r>
            <a:r>
              <a:rPr sz="1000" kern="0" spc="-10" dirty="0">
                <a:solidFill>
                  <a:srgbClr val="000000">
                    <a:alpha val="100000"/>
                  </a:srgbClr>
                </a:solidFill>
                <a:latin typeface="SimSun"/>
                <a:ea typeface="SimSun"/>
                <a:cs typeface="SimSun"/>
              </a:rPr>
              <a:t>  内部电池作为主电源时，应具</a:t>
            </a:r>
            <a:r>
              <a:rPr sz="1000" kern="0" spc="-20" dirty="0">
                <a:solidFill>
                  <a:srgbClr val="000000">
                    <a:alpha val="100000"/>
                  </a:srgbClr>
                </a:solidFill>
                <a:latin typeface="SimSun"/>
                <a:ea typeface="SimSun"/>
                <a:cs typeface="SimSun"/>
              </a:rPr>
              <a:t>有外部应急电源接口。</a:t>
            </a:r>
            <a:endParaRPr lang="SimSun" altLang="SimSun" sz="1000" dirty="0"/>
          </a:p>
          <a:p>
            <a:pPr algn="l" rtl="0" eaLnBrk="0">
              <a:lnSpc>
                <a:spcPct val="100000"/>
              </a:lnSpc>
              <a:tabLst/>
            </a:pPr>
            <a:endParaRPr lang="Arial" altLang="Arial" sz="900" dirty="0"/>
          </a:p>
          <a:p>
            <a:pPr marL="2179320" algn="l" rtl="0" eaLnBrk="0">
              <a:lnSpc>
                <a:spcPct val="100000"/>
              </a:lnSpc>
              <a:spcBef>
                <a:spcPts val="7"/>
              </a:spcBef>
              <a:tabLst/>
            </a:pPr>
            <a:r>
              <a:rPr sz="1000" b="1" kern="0" spc="30" dirty="0">
                <a:solidFill>
                  <a:srgbClr val="000000">
                    <a:alpha val="100000"/>
                  </a:srgbClr>
                </a:solidFill>
                <a:latin typeface="SimHei"/>
                <a:ea typeface="SimHei"/>
                <a:cs typeface="SimHei"/>
              </a:rPr>
              <a:t>表</a:t>
            </a:r>
            <a:r>
              <a:rPr sz="1000" kern="0" spc="-20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3</a:t>
            </a:r>
            <a:r>
              <a:rPr sz="1000" kern="0" spc="3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额定电压与试验电压</a:t>
            </a:r>
            <a:endParaRPr lang="SimHei" altLang="SimHei" sz="1000" dirty="0"/>
          </a:p>
        </p:txBody>
      </p:sp>
      <p:sp>
        <p:nvSpPr>
          <p:cNvPr id="104" name="textbox 104"/>
          <p:cNvSpPr/>
          <p:nvPr/>
        </p:nvSpPr>
        <p:spPr>
          <a:xfrm>
            <a:off x="869974" y="8371811"/>
            <a:ext cx="5886450" cy="1435735"/>
          </a:xfrm>
          <a:prstGeom prst="rect">
            <a:avLst/>
          </a:prstGeom>
        </p:spPr>
        <p:txBody>
          <a:bodyPr vert="horz" wrap="square" lIns="0" tIns="0" rIns="0" bIns="0"/>
          <a:lstStyle/>
          <a:p>
            <a:pPr algn="l" rtl="0" eaLnBrk="0">
              <a:lnSpc>
                <a:spcPct val="80396"/>
              </a:lnSpc>
              <a:tabLst/>
            </a:pPr>
            <a:endParaRPr lang="Arial" altLang="Arial" sz="100" dirty="0"/>
          </a:p>
          <a:p>
            <a:pPr marL="13970" algn="l" rtl="0" eaLnBrk="0">
              <a:lnSpc>
                <a:spcPct val="100000"/>
              </a:lnSpc>
              <a:tabLst/>
            </a:pPr>
            <a:r>
              <a:rPr sz="1000" b="1" kern="0" spc="10" dirty="0">
                <a:solidFill>
                  <a:srgbClr val="000000">
                    <a:alpha val="100000"/>
                  </a:srgbClr>
                </a:solidFill>
                <a:latin typeface="SimHei"/>
                <a:ea typeface="SimHei"/>
                <a:cs typeface="SimHei"/>
              </a:rPr>
              <a:t>5.5</a:t>
            </a:r>
            <a:r>
              <a:rPr sz="1000" kern="0" spc="49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抗破坏性能要求</a:t>
            </a:r>
            <a:endParaRPr lang="SimHei" altLang="SimHei" sz="1000" dirty="0"/>
          </a:p>
          <a:p>
            <a:pPr marL="12700" algn="l" rtl="0" eaLnBrk="0">
              <a:lnSpc>
                <a:spcPct val="112000"/>
              </a:lnSpc>
              <a:spcBef>
                <a:spcPts val="1126"/>
              </a:spcBef>
              <a:tabLst/>
            </a:pPr>
            <a:r>
              <a:rPr sz="1000" kern="0" spc="30" dirty="0">
                <a:solidFill>
                  <a:srgbClr val="000000">
                    <a:alpha val="100000"/>
                  </a:srgbClr>
                </a:solidFill>
                <a:latin typeface="SimSun"/>
                <a:ea typeface="SimSun"/>
                <a:cs typeface="SimSun"/>
              </a:rPr>
              <a:t>5.5.1  对于高度小于或等于450 </a:t>
            </a:r>
            <a:r>
              <a:rPr sz="1000" kern="0" spc="0" dirty="0">
                <a:solidFill>
                  <a:srgbClr val="000000">
                    <a:alpha val="100000"/>
                  </a:srgbClr>
                </a:solidFill>
                <a:latin typeface="Times New Roman"/>
                <a:ea typeface="Times New Roman"/>
                <a:cs typeface="Times New Roman"/>
              </a:rPr>
              <a:t>mm</a:t>
            </a:r>
            <a:r>
              <a:rPr sz="1000" kern="0" spc="20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的防盗保险柜经3</a:t>
            </a:r>
            <a:r>
              <a:rPr sz="1000" kern="0" spc="-270" dirty="0">
                <a:solidFill>
                  <a:srgbClr val="000000">
                    <a:alpha val="100000"/>
                  </a:srgbClr>
                </a:solidFill>
                <a:latin typeface="SimSun"/>
                <a:ea typeface="SimSun"/>
                <a:cs typeface="SimSun"/>
              </a:rPr>
              <a:t> </a:t>
            </a:r>
            <a:r>
              <a:rPr sz="1000" kern="0" spc="30" dirty="0">
                <a:solidFill>
                  <a:srgbClr val="000000">
                    <a:alpha val="100000"/>
                  </a:srgbClr>
                </a:solidFill>
                <a:latin typeface="Times New Roman"/>
                <a:ea typeface="Times New Roman"/>
                <a:cs typeface="Times New Roman"/>
              </a:rPr>
              <a:t>m  </a:t>
            </a:r>
            <a:r>
              <a:rPr sz="1000" kern="0" spc="30" dirty="0">
                <a:solidFill>
                  <a:srgbClr val="000000">
                    <a:alpha val="100000"/>
                  </a:srgbClr>
                </a:solidFill>
                <a:latin typeface="SimSun"/>
                <a:ea typeface="SimSun"/>
                <a:cs typeface="SimSun"/>
              </a:rPr>
              <a:t>自由跌落试验后，使用普通手工工具进行破</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坏，打开门扇的净工作时</a:t>
            </a:r>
            <a:r>
              <a:rPr sz="1000" kern="0" spc="20" dirty="0">
                <a:solidFill>
                  <a:srgbClr val="000000">
                    <a:alpha val="100000"/>
                  </a:srgbClr>
                </a:solidFill>
                <a:latin typeface="SimSun"/>
                <a:ea typeface="SimSun"/>
                <a:cs typeface="SimSun"/>
              </a:rPr>
              <a:t>间应大于或等于10 </a:t>
            </a:r>
            <a:r>
              <a:rPr sz="1000" kern="0" spc="0" dirty="0">
                <a:solidFill>
                  <a:srgbClr val="000000">
                    <a:alpha val="100000"/>
                  </a:srgbClr>
                </a:solidFill>
                <a:latin typeface="Times New Roman"/>
                <a:ea typeface="Times New Roman"/>
                <a:cs typeface="Times New Roman"/>
              </a:rPr>
              <a:t>min</a:t>
            </a:r>
            <a:r>
              <a:rPr sz="1000" kern="0" spc="20" dirty="0">
                <a:solidFill>
                  <a:srgbClr val="000000">
                    <a:alpha val="100000"/>
                  </a:srgbClr>
                </a:solidFill>
                <a:latin typeface="SimSun"/>
                <a:ea typeface="SimSun"/>
                <a:cs typeface="SimSun"/>
              </a:rPr>
              <a:t>。</a:t>
            </a:r>
            <a:endParaRPr lang="SimSun" altLang="SimSun" sz="1000" dirty="0"/>
          </a:p>
          <a:p>
            <a:pPr marL="12700" algn="l" rtl="0" eaLnBrk="0">
              <a:lnSpc>
                <a:spcPct val="99000"/>
              </a:lnSpc>
              <a:spcBef>
                <a:spcPts val="312"/>
              </a:spcBef>
              <a:tabLst/>
            </a:pPr>
            <a:r>
              <a:rPr sz="1000" kern="0" spc="0" dirty="0">
                <a:solidFill>
                  <a:srgbClr val="000000">
                    <a:alpha val="100000"/>
                  </a:srgbClr>
                </a:solidFill>
                <a:latin typeface="SimSun"/>
                <a:ea typeface="SimSun"/>
                <a:cs typeface="SimSun"/>
              </a:rPr>
              <a:t>5.5.2</a:t>
            </a:r>
            <a:r>
              <a:rPr sz="1000" kern="0" spc="57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其他抗破坏性能应符合4.1</a:t>
            </a:r>
            <a:r>
              <a:rPr sz="1000" kern="0" spc="-10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的分类分级要求。</a:t>
            </a:r>
            <a:endParaRPr lang="SimSun" altLang="SimSun" sz="1000" dirty="0"/>
          </a:p>
          <a:p>
            <a:pPr marL="13970" algn="l" rtl="0" eaLnBrk="0">
              <a:lnSpc>
                <a:spcPct val="100000"/>
              </a:lnSpc>
              <a:spcBef>
                <a:spcPts val="1087"/>
              </a:spcBef>
              <a:tabLst/>
            </a:pPr>
            <a:r>
              <a:rPr sz="1000" b="1" kern="0" spc="20" dirty="0">
                <a:solidFill>
                  <a:srgbClr val="000000">
                    <a:alpha val="100000"/>
                  </a:srgbClr>
                </a:solidFill>
                <a:latin typeface="SimHei"/>
                <a:ea typeface="SimHei"/>
                <a:cs typeface="SimHei"/>
              </a:rPr>
              <a:t>5.6</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自动柜员机防盗保险柜附加要求</a:t>
            </a:r>
            <a:endParaRPr lang="SimHei" altLang="SimHei" sz="1000" dirty="0"/>
          </a:p>
          <a:p>
            <a:pPr algn="l" rtl="0" eaLnBrk="0">
              <a:lnSpc>
                <a:spcPct val="103000"/>
              </a:lnSpc>
              <a:tabLst/>
            </a:pPr>
            <a:endParaRPr lang="Arial" altLang="Arial" sz="900" dirty="0"/>
          </a:p>
          <a:p>
            <a:pPr marL="12700" algn="l" rtl="0" eaLnBrk="0">
              <a:lnSpc>
                <a:spcPct val="99000"/>
              </a:lnSpc>
              <a:spcBef>
                <a:spcPts val="6"/>
              </a:spcBef>
              <a:tabLst/>
            </a:pPr>
            <a:r>
              <a:rPr sz="1000" kern="0" spc="50" dirty="0">
                <a:solidFill>
                  <a:srgbClr val="000000">
                    <a:alpha val="100000"/>
                  </a:srgbClr>
                </a:solidFill>
                <a:latin typeface="SimSun"/>
                <a:ea typeface="SimSun"/>
                <a:cs typeface="SimSun"/>
              </a:rPr>
              <a:t>5.6.1  自动柜员机防盗保险柜应设置重</a:t>
            </a:r>
            <a:r>
              <a:rPr sz="1000" kern="0" spc="40" dirty="0">
                <a:solidFill>
                  <a:srgbClr val="000000">
                    <a:alpha val="100000"/>
                  </a:srgbClr>
                </a:solidFill>
                <a:latin typeface="SimSun"/>
                <a:ea typeface="SimSun"/>
                <a:cs typeface="SimSun"/>
              </a:rPr>
              <a:t>锁装置，重锁方向大于或等于2个。当锁具及门栓机构受到攻</a:t>
            </a:r>
            <a:endParaRPr lang="SimSun" altLang="SimSun" sz="1000" dirty="0"/>
          </a:p>
        </p:txBody>
      </p:sp>
      <p:graphicFrame>
        <p:nvGraphicFramePr>
          <p:cNvPr id="106" name="table 106"/>
          <p:cNvGraphicFramePr>
            <a:graphicFrameLocks noGrp="1"/>
          </p:cNvGraphicFramePr>
          <p:nvPr/>
        </p:nvGraphicFramePr>
        <p:xfrm>
          <a:off x="885846" y="6842098"/>
          <a:ext cx="5861050" cy="1263650"/>
        </p:xfrm>
        <a:graphic>
          <a:graphicData uri="http://schemas.openxmlformats.org/drawingml/2006/table">
            <a:tbl>
              <a:tblPr/>
              <a:tblGrid>
                <a:gridCol w="1946275"/>
                <a:gridCol w="1955800"/>
                <a:gridCol w="1958975"/>
              </a:tblGrid>
              <a:tr h="346075">
                <a:tc gridSpan="2">
                  <a:txBody>
                    <a:bodyPr/>
                    <a:lstStyle/>
                    <a:p>
                      <a:pPr algn="l" rtl="0" eaLnBrk="0">
                        <a:lnSpc>
                          <a:spcPct val="110000"/>
                        </a:lnSpc>
                        <a:tabLst/>
                      </a:pPr>
                      <a:endParaRPr lang="Arial" altLang="Arial" sz="200" dirty="0"/>
                    </a:p>
                    <a:p>
                      <a:pPr marL="1723389" algn="l" rtl="0" eaLnBrk="0">
                        <a:lnSpc>
                          <a:spcPct val="83000"/>
                        </a:lnSpc>
                        <a:tabLst/>
                      </a:pPr>
                      <a:r>
                        <a:rPr sz="900" kern="0" spc="-10" dirty="0">
                          <a:solidFill>
                            <a:srgbClr val="000000">
                              <a:alpha val="100000"/>
                            </a:srgbClr>
                          </a:solidFill>
                          <a:latin typeface="SimSun"/>
                          <a:ea typeface="SimSun"/>
                          <a:cs typeface="SimSun"/>
                        </a:rPr>
                        <a:t>额定电压</a:t>
                      </a:r>
                      <a:endParaRPr lang="SimSun" altLang="SimSun" sz="900" dirty="0"/>
                    </a:p>
                    <a:p>
                      <a:pPr marL="1920239" algn="l" rtl="0" eaLnBrk="0">
                        <a:lnSpc>
                          <a:spcPts val="1300"/>
                        </a:lnSpc>
                        <a:tabLst/>
                      </a:pPr>
                      <a:r>
                        <a:rPr sz="900" kern="0" spc="-10" dirty="0">
                          <a:solidFill>
                            <a:srgbClr val="000000">
                              <a:alpha val="100000"/>
                            </a:srgbClr>
                          </a:solidFill>
                          <a:latin typeface="SimSun"/>
                          <a:ea typeface="SimSun"/>
                          <a:cs typeface="SimSun"/>
                        </a:rPr>
                        <a:t>V</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01000"/>
                        </a:lnSpc>
                        <a:tabLst/>
                      </a:pPr>
                      <a:endParaRPr lang="Arial" altLang="Arial" sz="1000" dirty="0"/>
                    </a:p>
                    <a:p>
                      <a:pPr algn="l" rtl="0" eaLnBrk="0">
                        <a:lnSpc>
                          <a:spcPct val="7808"/>
                        </a:lnSpc>
                        <a:tabLst/>
                      </a:pPr>
                      <a:endParaRPr lang="Arial" altLang="Arial" sz="100" dirty="0"/>
                    </a:p>
                    <a:p>
                      <a:pPr marL="748665" algn="l" rtl="0" eaLnBrk="0">
                        <a:lnSpc>
                          <a:spcPct val="83000"/>
                        </a:lnSpc>
                        <a:tabLst/>
                      </a:pPr>
                      <a:r>
                        <a:rPr sz="900" kern="0" spc="-10" dirty="0">
                          <a:solidFill>
                            <a:srgbClr val="000000">
                              <a:alpha val="100000"/>
                            </a:srgbClr>
                          </a:solidFill>
                          <a:latin typeface="SimSun"/>
                          <a:ea typeface="SimSun"/>
                          <a:cs typeface="SimSun"/>
                        </a:rPr>
                        <a:t>试验电压</a:t>
                      </a:r>
                      <a:endParaRPr lang="SimSun" altLang="SimSun" sz="900" dirty="0"/>
                    </a:p>
                    <a:p>
                      <a:pPr marL="920114" algn="l" rtl="0" eaLnBrk="0">
                        <a:lnSpc>
                          <a:spcPts val="1343"/>
                        </a:lnSpc>
                        <a:tabLst/>
                      </a:pPr>
                      <a:r>
                        <a:rPr sz="900" kern="0" spc="-20" dirty="0">
                          <a:solidFill>
                            <a:srgbClr val="000000">
                              <a:alpha val="100000"/>
                            </a:srgbClr>
                          </a:solidFill>
                          <a:latin typeface="SimSun"/>
                          <a:ea typeface="SimSun"/>
                          <a:cs typeface="SimSun"/>
                        </a:rPr>
                        <a:t>kV</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00000"/>
                        </a:lnSpc>
                        <a:tabLst/>
                      </a:pPr>
                      <a:endParaRPr lang="Arial" altLang="Arial" sz="400" dirty="0"/>
                    </a:p>
                    <a:p>
                      <a:pPr marL="402590" algn="l" rtl="0" eaLnBrk="0">
                        <a:lnSpc>
                          <a:spcPct val="95000"/>
                        </a:lnSpc>
                        <a:spcBef>
                          <a:spcPts val="4"/>
                        </a:spcBef>
                        <a:tabLst/>
                      </a:pPr>
                      <a:r>
                        <a:rPr sz="900" kern="0" spc="-10" dirty="0">
                          <a:solidFill>
                            <a:srgbClr val="000000">
                              <a:alpha val="100000"/>
                            </a:srgbClr>
                          </a:solidFill>
                          <a:latin typeface="SimSun"/>
                          <a:ea typeface="SimSun"/>
                          <a:cs typeface="SimSun"/>
                        </a:rPr>
                        <a:t>直流或正弦交流有效值</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462915" algn="l" rtl="0" eaLnBrk="0">
                        <a:lnSpc>
                          <a:spcPct val="95000"/>
                        </a:lnSpc>
                        <a:spcBef>
                          <a:spcPts val="4"/>
                        </a:spcBef>
                        <a:tabLst/>
                      </a:pPr>
                      <a:r>
                        <a:rPr sz="900" kern="0" spc="-10" dirty="0">
                          <a:solidFill>
                            <a:srgbClr val="000000">
                              <a:alpha val="100000"/>
                            </a:srgbClr>
                          </a:solidFill>
                          <a:latin typeface="SimSun"/>
                          <a:ea typeface="SimSun"/>
                          <a:cs typeface="SimSun"/>
                        </a:rPr>
                        <a:t>交流峰值或合成电压</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2000"/>
                        </a:lnSpc>
                        <a:tabLst/>
                      </a:pPr>
                      <a:endParaRPr lang="Arial" altLang="Arial" sz="500" dirty="0"/>
                    </a:p>
                    <a:p>
                      <a:pPr marL="828039" algn="l" rtl="0" eaLnBrk="0">
                        <a:lnSpc>
                          <a:spcPct val="78000"/>
                        </a:lnSpc>
                        <a:spcBef>
                          <a:spcPts val="2"/>
                        </a:spcBef>
                        <a:tabLst/>
                      </a:pPr>
                      <a:r>
                        <a:rPr sz="900" kern="0" spc="-20" dirty="0">
                          <a:solidFill>
                            <a:srgbClr val="000000">
                              <a:alpha val="100000"/>
                            </a:srgbClr>
                          </a:solidFill>
                          <a:latin typeface="SimSun"/>
                          <a:ea typeface="SimSun"/>
                          <a:cs typeface="SimSun"/>
                        </a:rPr>
                        <a:t>0～60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500" dirty="0"/>
                    </a:p>
                    <a:p>
                      <a:pPr marL="831214" algn="l" rtl="0" eaLnBrk="0">
                        <a:lnSpc>
                          <a:spcPct val="78000"/>
                        </a:lnSpc>
                        <a:spcBef>
                          <a:spcPts val="2"/>
                        </a:spcBef>
                        <a:tabLst/>
                      </a:pPr>
                      <a:r>
                        <a:rPr sz="900" kern="0" spc="-20" dirty="0">
                          <a:solidFill>
                            <a:srgbClr val="000000">
                              <a:alpha val="100000"/>
                            </a:srgbClr>
                          </a:solidFill>
                          <a:latin typeface="SimSun"/>
                          <a:ea typeface="SimSun"/>
                          <a:cs typeface="SimSun"/>
                        </a:rPr>
                        <a:t>0～85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500" dirty="0"/>
                    </a:p>
                    <a:p>
                      <a:pPr marL="888364" algn="l" rtl="0" eaLnBrk="0">
                        <a:lnSpc>
                          <a:spcPct val="78000"/>
                        </a:lnSpc>
                        <a:spcBef>
                          <a:spcPts val="2"/>
                        </a:spcBef>
                        <a:tabLst/>
                      </a:pPr>
                      <a:r>
                        <a:rPr sz="900" kern="0" spc="-20" dirty="0">
                          <a:solidFill>
                            <a:srgbClr val="000000">
                              <a:alpha val="100000"/>
                            </a:srgbClr>
                          </a:solidFill>
                          <a:latin typeface="SimSun"/>
                          <a:ea typeface="SimSun"/>
                          <a:cs typeface="SimSun"/>
                        </a:rPr>
                        <a:t>0.5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300">
                <a:tc>
                  <a:txBody>
                    <a:bodyPr/>
                    <a:lstStyle/>
                    <a:p>
                      <a:pPr algn="l" rtl="0" eaLnBrk="0">
                        <a:lnSpc>
                          <a:spcPct val="105000"/>
                        </a:lnSpc>
                        <a:tabLst/>
                      </a:pPr>
                      <a:endParaRPr lang="Arial" altLang="Arial" sz="600" dirty="0"/>
                    </a:p>
                    <a:p>
                      <a:pPr marL="770890" algn="l" rtl="0" eaLnBrk="0">
                        <a:lnSpc>
                          <a:spcPct val="79000"/>
                        </a:lnSpc>
                        <a:spcBef>
                          <a:spcPts val="7"/>
                        </a:spcBef>
                        <a:tabLst/>
                      </a:pPr>
                      <a:r>
                        <a:rPr sz="900" kern="0" spc="-10" dirty="0">
                          <a:solidFill>
                            <a:srgbClr val="000000">
                              <a:alpha val="100000"/>
                            </a:srgbClr>
                          </a:solidFill>
                          <a:latin typeface="SimSun"/>
                          <a:ea typeface="SimSun"/>
                          <a:cs typeface="SimSun"/>
                        </a:rPr>
                        <a:t>61～131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774065" algn="l" rtl="0" eaLnBrk="0">
                        <a:lnSpc>
                          <a:spcPct val="79000"/>
                        </a:lnSpc>
                        <a:spcBef>
                          <a:spcPts val="7"/>
                        </a:spcBef>
                        <a:tabLst/>
                      </a:pPr>
                      <a:r>
                        <a:rPr sz="900" kern="0" spc="-10" dirty="0">
                          <a:solidFill>
                            <a:srgbClr val="000000">
                              <a:alpha val="100000"/>
                            </a:srgbClr>
                          </a:solidFill>
                          <a:latin typeface="SimSun"/>
                          <a:ea typeface="SimSun"/>
                          <a:cs typeface="SimSun"/>
                        </a:rPr>
                        <a:t>86～184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600" dirty="0"/>
                    </a:p>
                    <a:p>
                      <a:pPr marL="888364" algn="l" rtl="0" eaLnBrk="0">
                        <a:lnSpc>
                          <a:spcPct val="79000"/>
                        </a:lnSpc>
                        <a:tabLst/>
                      </a:pPr>
                      <a:r>
                        <a:rPr sz="900" kern="0" spc="-30" dirty="0">
                          <a:solidFill>
                            <a:srgbClr val="000000">
                              <a:alpha val="100000"/>
                            </a:srgbClr>
                          </a:solidFill>
                          <a:latin typeface="SimSun"/>
                          <a:ea typeface="SimSun"/>
                          <a:cs typeface="SimSun"/>
                        </a:rPr>
                        <a:t>1.0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425">
                <a:tc>
                  <a:txBody>
                    <a:bodyPr/>
                    <a:lstStyle/>
                    <a:p>
                      <a:pPr algn="l" rtl="0" eaLnBrk="0">
                        <a:lnSpc>
                          <a:spcPct val="110000"/>
                        </a:lnSpc>
                        <a:tabLst/>
                      </a:pPr>
                      <a:endParaRPr lang="Arial" altLang="Arial" sz="500" dirty="0"/>
                    </a:p>
                    <a:p>
                      <a:pPr marL="746125" algn="l" rtl="0" eaLnBrk="0">
                        <a:lnSpc>
                          <a:spcPct val="79000"/>
                        </a:lnSpc>
                        <a:spcBef>
                          <a:spcPts val="3"/>
                        </a:spcBef>
                        <a:tabLst/>
                      </a:pPr>
                      <a:r>
                        <a:rPr sz="900" kern="0" spc="-20" dirty="0">
                          <a:solidFill>
                            <a:srgbClr val="000000">
                              <a:alpha val="100000"/>
                            </a:srgbClr>
                          </a:solidFill>
                          <a:latin typeface="SimSun"/>
                          <a:ea typeface="SimSun"/>
                          <a:cs typeface="SimSun"/>
                        </a:rPr>
                        <a:t>132～250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500" dirty="0"/>
                    </a:p>
                    <a:p>
                      <a:pPr marL="748665" algn="l" rtl="0" eaLnBrk="0">
                        <a:lnSpc>
                          <a:spcPct val="79000"/>
                        </a:lnSpc>
                        <a:spcBef>
                          <a:spcPts val="3"/>
                        </a:spcBef>
                        <a:tabLst/>
                      </a:pPr>
                      <a:r>
                        <a:rPr sz="900" kern="0" spc="-20" dirty="0">
                          <a:solidFill>
                            <a:srgbClr val="000000">
                              <a:alpha val="100000"/>
                            </a:srgbClr>
                          </a:solidFill>
                          <a:latin typeface="SimSun"/>
                          <a:ea typeface="SimSun"/>
                          <a:cs typeface="SimSun"/>
                        </a:rPr>
                        <a:t>185～354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500" dirty="0"/>
                    </a:p>
                    <a:p>
                      <a:pPr marL="888364" algn="l" rtl="0" eaLnBrk="0">
                        <a:lnSpc>
                          <a:spcPct val="79000"/>
                        </a:lnSpc>
                        <a:spcBef>
                          <a:spcPts val="3"/>
                        </a:spcBef>
                        <a:tabLst/>
                      </a:pPr>
                      <a:r>
                        <a:rPr sz="900" kern="0" spc="-30" dirty="0">
                          <a:solidFill>
                            <a:srgbClr val="000000">
                              <a:alpha val="100000"/>
                            </a:srgbClr>
                          </a:solidFill>
                          <a:latin typeface="SimSun"/>
                          <a:ea typeface="SimSun"/>
                          <a:cs typeface="SimSun"/>
                        </a:rPr>
                        <a:t>1.5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08" name="textbox 108"/>
          <p:cNvSpPr/>
          <p:nvPr/>
        </p:nvSpPr>
        <p:spPr>
          <a:xfrm>
            <a:off x="6489668" y="9876025"/>
            <a:ext cx="64769" cy="108585"/>
          </a:xfrm>
          <a:prstGeom prst="rect">
            <a:avLst/>
          </a:prstGeom>
        </p:spPr>
        <p:txBody>
          <a:bodyPr vert="horz" wrap="square" lIns="0" tIns="0" rIns="0" bIns="0"/>
          <a:lstStyle/>
          <a:p>
            <a:pPr algn="l" rtl="0" eaLnBrk="0">
              <a:lnSpc>
                <a:spcPct val="82103"/>
              </a:lnSpc>
              <a:tabLst/>
            </a:pPr>
            <a:endParaRPr lang="Arial" altLang="Arial" sz="100" dirty="0"/>
          </a:p>
          <a:p>
            <a:pPr marL="12700" algn="l" rtl="0" eaLnBrk="0">
              <a:lnSpc>
                <a:spcPct val="78000"/>
              </a:lnSpc>
              <a:tabLst/>
            </a:pPr>
            <a:r>
              <a:rPr sz="700" kern="0" spc="-10" dirty="0">
                <a:solidFill>
                  <a:srgbClr val="000000">
                    <a:alpha val="100000"/>
                  </a:srgbClr>
                </a:solidFill>
                <a:latin typeface="SimSun"/>
                <a:ea typeface="SimSun"/>
                <a:cs typeface="SimSun"/>
              </a:rPr>
              <a:t>7</a:t>
            </a:r>
            <a:endParaRPr lang="SimSun" altLang="SimSun" sz="7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textbox 110"/>
          <p:cNvSpPr/>
          <p:nvPr/>
        </p:nvSpPr>
        <p:spPr>
          <a:xfrm>
            <a:off x="774687" y="907362"/>
            <a:ext cx="5876925" cy="8657590"/>
          </a:xfrm>
          <a:prstGeom prst="rect">
            <a:avLst/>
          </a:prstGeom>
        </p:spPr>
        <p:txBody>
          <a:bodyPr vert="horz" wrap="square" lIns="0" tIns="0" rIns="0" bIns="0"/>
          <a:lstStyle/>
          <a:p>
            <a:pPr algn="l" rtl="0" eaLnBrk="0">
              <a:lnSpc>
                <a:spcPct val="79789"/>
              </a:lnSpc>
              <a:tabLst/>
            </a:pPr>
            <a:endParaRPr lang="Arial" altLang="Arial" sz="100" dirty="0"/>
          </a:p>
          <a:p>
            <a:pPr marL="14604" algn="l" rtl="0" eaLnBrk="0">
              <a:lnSpc>
                <a:spcPct val="82000"/>
              </a:lnSpc>
              <a:tabLst/>
            </a:pPr>
            <a:r>
              <a:rPr sz="1000" b="1" kern="0" spc="0" dirty="0">
                <a:solidFill>
                  <a:srgbClr val="000000">
                    <a:alpha val="100000"/>
                  </a:srgbClr>
                </a:solidFill>
                <a:latin typeface="SimSun"/>
                <a:ea typeface="SimSun"/>
                <a:cs typeface="SimSun"/>
              </a:rPr>
              <a:t>GB</a:t>
            </a:r>
            <a:r>
              <a:rPr sz="1000" kern="0" spc="45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10409—2019</a:t>
            </a:r>
            <a:endParaRPr lang="SimSun" altLang="SimSun" sz="1000" dirty="0"/>
          </a:p>
          <a:p>
            <a:pPr algn="l" rtl="0" eaLnBrk="0">
              <a:lnSpc>
                <a:spcPct val="114000"/>
              </a:lnSpc>
              <a:tabLst/>
            </a:pPr>
            <a:endParaRPr lang="Arial" altLang="Arial" sz="1000" dirty="0"/>
          </a:p>
          <a:p>
            <a:pPr marL="12700" algn="l" rtl="0" eaLnBrk="0">
              <a:lnSpc>
                <a:spcPct val="99000"/>
              </a:lnSpc>
              <a:spcBef>
                <a:spcPts val="307"/>
              </a:spcBef>
              <a:tabLst/>
            </a:pPr>
            <a:r>
              <a:rPr sz="1000" kern="0" spc="-50" dirty="0">
                <a:solidFill>
                  <a:srgbClr val="000000">
                    <a:alpha val="100000"/>
                  </a:srgbClr>
                </a:solidFill>
                <a:latin typeface="SimSun"/>
                <a:ea typeface="SimSun"/>
                <a:cs typeface="SimSun"/>
              </a:rPr>
              <a:t>击，在保护失效前，重锁装置应能启动。</a:t>
            </a:r>
            <a:endParaRPr lang="SimSun" altLang="SimSun" sz="1000" dirty="0"/>
          </a:p>
          <a:p>
            <a:pPr marL="13970" algn="l" rtl="0" eaLnBrk="0">
              <a:lnSpc>
                <a:spcPct val="99000"/>
              </a:lnSpc>
              <a:spcBef>
                <a:spcPts val="347"/>
              </a:spcBef>
              <a:tabLst/>
            </a:pPr>
            <a:r>
              <a:rPr sz="1000" b="1" kern="0" spc="10" dirty="0">
                <a:solidFill>
                  <a:srgbClr val="000000">
                    <a:alpha val="100000"/>
                  </a:srgbClr>
                </a:solidFill>
                <a:latin typeface="SimSun"/>
                <a:ea typeface="SimSun"/>
                <a:cs typeface="SimSun"/>
              </a:rPr>
              <a:t>5.6.2</a:t>
            </a:r>
            <a:r>
              <a:rPr sz="1000" kern="0" spc="10" dirty="0">
                <a:solidFill>
                  <a:srgbClr val="000000">
                    <a:alpha val="100000"/>
                  </a:srgbClr>
                </a:solidFill>
                <a:latin typeface="SimSun"/>
                <a:ea typeface="SimSun"/>
                <a:cs typeface="SimSun"/>
              </a:rPr>
              <a:t>  自动柜员机防盗保险柜门栓机构应有防护措施，门开启时应不能窥视和触及锁具及门栓</a:t>
            </a:r>
            <a:r>
              <a:rPr sz="1000" kern="0" spc="0" dirty="0">
                <a:solidFill>
                  <a:srgbClr val="000000">
                    <a:alpha val="100000"/>
                  </a:srgbClr>
                </a:solidFill>
                <a:latin typeface="SimSun"/>
                <a:ea typeface="SimSun"/>
                <a:cs typeface="SimSun"/>
              </a:rPr>
              <a:t>机构。</a:t>
            </a:r>
            <a:endParaRPr lang="SimSun" altLang="SimSun" sz="1000" dirty="0"/>
          </a:p>
          <a:p>
            <a:pPr marL="12700" indent="1270" algn="l" rtl="0" eaLnBrk="0">
              <a:lnSpc>
                <a:spcPct val="113000"/>
              </a:lnSpc>
              <a:spcBef>
                <a:spcPts val="262"/>
              </a:spcBef>
              <a:tabLst/>
            </a:pPr>
            <a:r>
              <a:rPr sz="1000" b="1" kern="0" spc="80" dirty="0">
                <a:solidFill>
                  <a:srgbClr val="000000">
                    <a:alpha val="100000"/>
                  </a:srgbClr>
                </a:solidFill>
                <a:latin typeface="SimSun"/>
                <a:ea typeface="SimSun"/>
                <a:cs typeface="SimSun"/>
              </a:rPr>
              <a:t>5.6.3</a:t>
            </a:r>
            <a:r>
              <a:rPr sz="1000" kern="0" spc="20" dirty="0">
                <a:solidFill>
                  <a:srgbClr val="000000">
                    <a:alpha val="100000"/>
                  </a:srgbClr>
                </a:solidFill>
                <a:latin typeface="SimSun"/>
                <a:ea typeface="SimSun"/>
                <a:cs typeface="SimSun"/>
              </a:rPr>
              <a:t>  </a:t>
            </a:r>
            <a:r>
              <a:rPr sz="1000" kern="0" spc="80" dirty="0">
                <a:solidFill>
                  <a:srgbClr val="000000">
                    <a:alpha val="100000"/>
                  </a:srgbClr>
                </a:solidFill>
                <a:latin typeface="SimSun"/>
                <a:ea typeface="SimSun"/>
                <a:cs typeface="SimSun"/>
              </a:rPr>
              <a:t>功能性开口应不能被测试体通过，该部位的抗破坏性能不应低于柜</a:t>
            </a:r>
            <a:r>
              <a:rPr sz="1000" kern="0" spc="70" dirty="0">
                <a:solidFill>
                  <a:srgbClr val="000000">
                    <a:alpha val="100000"/>
                  </a:srgbClr>
                </a:solidFill>
                <a:latin typeface="SimSun"/>
                <a:ea typeface="SimSun"/>
                <a:cs typeface="SimSun"/>
              </a:rPr>
              <a:t>体本身对应安全级别的</a:t>
            </a:r>
            <a:r>
              <a:rPr sz="1000" kern="0" spc="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要求。</a:t>
            </a:r>
            <a:endParaRPr lang="SimSun" altLang="SimSun" sz="1000" dirty="0"/>
          </a:p>
          <a:p>
            <a:pPr marL="12700" algn="l" rtl="0" eaLnBrk="0">
              <a:lnSpc>
                <a:spcPts val="1228"/>
              </a:lnSpc>
              <a:spcBef>
                <a:spcPts val="293"/>
              </a:spcBef>
              <a:tabLst/>
            </a:pPr>
            <a:r>
              <a:rPr sz="1000" kern="0" spc="0" dirty="0">
                <a:solidFill>
                  <a:srgbClr val="000000">
                    <a:alpha val="100000"/>
                  </a:srgbClr>
                </a:solidFill>
                <a:latin typeface="SimSun"/>
                <a:ea typeface="SimSun"/>
                <a:cs typeface="SimSun"/>
              </a:rPr>
              <a:t>5.6.4  </a:t>
            </a:r>
            <a:r>
              <a:rPr sz="1000" kern="0" spc="0" dirty="0">
                <a:solidFill>
                  <a:srgbClr val="000000">
                    <a:alpha val="100000"/>
                  </a:srgbClr>
                </a:solidFill>
                <a:latin typeface="KaiTi"/>
                <a:ea typeface="KaiTi"/>
                <a:cs typeface="KaiTi"/>
              </a:rPr>
              <a:t>所</a:t>
            </a:r>
            <a:r>
              <a:rPr sz="1000" kern="0" spc="0" dirty="0">
                <a:solidFill>
                  <a:srgbClr val="000000">
                    <a:alpha val="100000"/>
                  </a:srgbClr>
                </a:solidFill>
                <a:latin typeface="SimSun"/>
                <a:ea typeface="SimSun"/>
                <a:cs typeface="SimSun"/>
              </a:rPr>
              <a:t>有未使用的功能性开口应采取堵塞措施，且从外侧不能拆除堵塞件。</a:t>
            </a:r>
            <a:endParaRPr lang="SimSun" altLang="SimSun" sz="1000" dirty="0"/>
          </a:p>
          <a:p>
            <a:pPr marL="12700" algn="l" rtl="0" eaLnBrk="0">
              <a:lnSpc>
                <a:spcPct val="99000"/>
              </a:lnSpc>
              <a:spcBef>
                <a:spcPts val="274"/>
              </a:spcBef>
              <a:tabLst/>
            </a:pPr>
            <a:r>
              <a:rPr sz="1000" kern="0" spc="-10" dirty="0">
                <a:solidFill>
                  <a:srgbClr val="000000">
                    <a:alpha val="100000"/>
                  </a:srgbClr>
                </a:solidFill>
                <a:latin typeface="SimSun"/>
                <a:ea typeface="SimSun"/>
                <a:cs typeface="SimSun"/>
              </a:rPr>
              <a:t>5.6.5  产品图纸应注明功能性开口名称，</a:t>
            </a:r>
            <a:r>
              <a:rPr sz="1000" kern="0" spc="-20" dirty="0">
                <a:solidFill>
                  <a:srgbClr val="000000">
                    <a:alpha val="100000"/>
                  </a:srgbClr>
                </a:solidFill>
                <a:latin typeface="SimSun"/>
                <a:ea typeface="SimSun"/>
                <a:cs typeface="SimSun"/>
              </a:rPr>
              <a:t>如导线孔、现钞出口、存钞入口和报警装置孔等。</a:t>
            </a:r>
            <a:endParaRPr lang="SimSun" altLang="SimSun" sz="1000" dirty="0"/>
          </a:p>
          <a:p>
            <a:pPr marL="13970" algn="l" rtl="0" eaLnBrk="0">
              <a:lnSpc>
                <a:spcPct val="100000"/>
              </a:lnSpc>
              <a:spcBef>
                <a:spcPts val="1037"/>
              </a:spcBef>
              <a:tabLst/>
            </a:pPr>
            <a:r>
              <a:rPr sz="1000" b="1" kern="0" spc="20" dirty="0">
                <a:solidFill>
                  <a:srgbClr val="000000">
                    <a:alpha val="100000"/>
                  </a:srgbClr>
                </a:solidFill>
                <a:latin typeface="SimHei"/>
                <a:ea typeface="SimHei"/>
                <a:cs typeface="SimHei"/>
              </a:rPr>
              <a:t>5.7</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组装式防盗保险柜附加要</a:t>
            </a:r>
            <a:r>
              <a:rPr sz="1000" b="1" kern="0" spc="10" dirty="0">
                <a:solidFill>
                  <a:srgbClr val="000000">
                    <a:alpha val="100000"/>
                  </a:srgbClr>
                </a:solidFill>
                <a:latin typeface="SimHei"/>
                <a:ea typeface="SimHei"/>
                <a:cs typeface="SimHei"/>
              </a:rPr>
              <a:t>求</a:t>
            </a:r>
            <a:endParaRPr lang="SimHei" altLang="SimHei" sz="1000" dirty="0"/>
          </a:p>
          <a:p>
            <a:pPr marL="13970" algn="l" rtl="0" eaLnBrk="0">
              <a:lnSpc>
                <a:spcPct val="99000"/>
              </a:lnSpc>
              <a:spcBef>
                <a:spcPts val="1176"/>
              </a:spcBef>
              <a:tabLst/>
            </a:pPr>
            <a:r>
              <a:rPr sz="1000" b="1" kern="0" spc="-10" dirty="0">
                <a:solidFill>
                  <a:srgbClr val="000000">
                    <a:alpha val="100000"/>
                  </a:srgbClr>
                </a:solidFill>
                <a:latin typeface="SimSun"/>
                <a:ea typeface="SimSun"/>
                <a:cs typeface="SimSun"/>
              </a:rPr>
              <a:t>5.7.1</a:t>
            </a:r>
            <a:r>
              <a:rPr sz="1000" kern="0" spc="47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组装完成后应成为一个整体，应无可分离的部件；在不破坏柜体情况下，应不能从外部拆卸</a:t>
            </a:r>
            <a:r>
              <a:rPr sz="1000" kern="0" spc="-20" dirty="0">
                <a:solidFill>
                  <a:srgbClr val="000000">
                    <a:alpha val="100000"/>
                  </a:srgbClr>
                </a:solidFill>
                <a:latin typeface="SimSun"/>
                <a:ea typeface="SimSun"/>
                <a:cs typeface="SimSun"/>
              </a:rPr>
              <a:t>。</a:t>
            </a:r>
            <a:endParaRPr lang="SimSun" altLang="SimSun" sz="1000" dirty="0"/>
          </a:p>
          <a:p>
            <a:pPr marL="13970" algn="l" rtl="0" eaLnBrk="0">
              <a:lnSpc>
                <a:spcPct val="99000"/>
              </a:lnSpc>
              <a:spcBef>
                <a:spcPts val="205"/>
              </a:spcBef>
              <a:tabLst/>
            </a:pPr>
            <a:r>
              <a:rPr sz="1000" b="1" kern="0" spc="20" dirty="0">
                <a:solidFill>
                  <a:srgbClr val="000000">
                    <a:alpha val="100000"/>
                  </a:srgbClr>
                </a:solidFill>
                <a:latin typeface="SimSun"/>
                <a:ea typeface="SimSun"/>
                <a:cs typeface="SimSun"/>
              </a:rPr>
              <a:t>5.7.2</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组装式防盗保险柜的连接部分的抗破坏性</a:t>
            </a:r>
            <a:r>
              <a:rPr sz="1000" kern="0" spc="10" dirty="0">
                <a:solidFill>
                  <a:srgbClr val="000000">
                    <a:alpha val="100000"/>
                  </a:srgbClr>
                </a:solidFill>
                <a:latin typeface="SimSun"/>
                <a:ea typeface="SimSun"/>
                <a:cs typeface="SimSun"/>
              </a:rPr>
              <a:t>能应高于或等于柜体本身的要求。</a:t>
            </a:r>
            <a:endParaRPr lang="SimSun" altLang="SimSun" sz="1000" dirty="0"/>
          </a:p>
          <a:p>
            <a:pPr marL="13970" algn="l" rtl="0" eaLnBrk="0">
              <a:lnSpc>
                <a:spcPct val="100000"/>
              </a:lnSpc>
              <a:spcBef>
                <a:spcPts val="1093"/>
              </a:spcBef>
              <a:tabLst/>
            </a:pPr>
            <a:r>
              <a:rPr sz="1000" b="1" kern="0" spc="20" dirty="0">
                <a:solidFill>
                  <a:srgbClr val="000000">
                    <a:alpha val="100000"/>
                  </a:srgbClr>
                </a:solidFill>
                <a:latin typeface="SimHei"/>
                <a:ea typeface="SimHei"/>
                <a:cs typeface="SimHei"/>
              </a:rPr>
              <a:t>5.8</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投入式防盗保</a:t>
            </a:r>
            <a:r>
              <a:rPr sz="1000" b="1" kern="0" spc="10" dirty="0">
                <a:solidFill>
                  <a:srgbClr val="000000">
                    <a:alpha val="100000"/>
                  </a:srgbClr>
                </a:solidFill>
                <a:latin typeface="SimHei"/>
                <a:ea typeface="SimHei"/>
                <a:cs typeface="SimHei"/>
              </a:rPr>
              <a:t>险柜附加要求</a:t>
            </a:r>
            <a:endParaRPr lang="SimHei" altLang="SimHei" sz="1000" dirty="0"/>
          </a:p>
          <a:p>
            <a:pPr marL="12700" indent="273050" algn="l" rtl="0" eaLnBrk="0">
              <a:lnSpc>
                <a:spcPct val="116000"/>
              </a:lnSpc>
              <a:spcBef>
                <a:spcPts val="1023"/>
              </a:spcBef>
              <a:tabLst/>
            </a:pPr>
            <a:r>
              <a:rPr sz="1000" kern="0" spc="0" dirty="0">
                <a:solidFill>
                  <a:srgbClr val="000000">
                    <a:alpha val="100000"/>
                  </a:srgbClr>
                </a:solidFill>
                <a:latin typeface="SimSun"/>
                <a:ea typeface="SimSun"/>
                <a:cs typeface="SimSun"/>
              </a:rPr>
              <a:t>投入式防盗保险柜的开口应有保护措施，应不能直接从开口</a:t>
            </a:r>
            <a:r>
              <a:rPr sz="1000" kern="0" spc="-10" dirty="0">
                <a:solidFill>
                  <a:srgbClr val="000000">
                    <a:alpha val="100000"/>
                  </a:srgbClr>
                </a:solidFill>
                <a:latin typeface="SimSun"/>
                <a:ea typeface="SimSun"/>
                <a:cs typeface="SimSun"/>
              </a:rPr>
              <a:t>处钩、夹、粘取内部物品，保护部分的抗</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破坏性能不应低于柜体本身的抗破</a:t>
            </a:r>
            <a:r>
              <a:rPr sz="1000" kern="0" spc="30" dirty="0">
                <a:solidFill>
                  <a:srgbClr val="000000">
                    <a:alpha val="100000"/>
                  </a:srgbClr>
                </a:solidFill>
                <a:latin typeface="SimSun"/>
                <a:ea typeface="SimSun"/>
                <a:cs typeface="SimSun"/>
              </a:rPr>
              <a:t>坏性能。</a:t>
            </a:r>
            <a:endParaRPr lang="SimSun" altLang="SimSun" sz="1000" dirty="0"/>
          </a:p>
          <a:p>
            <a:pPr algn="l" rtl="0" eaLnBrk="0">
              <a:lnSpc>
                <a:spcPct val="128000"/>
              </a:lnSpc>
              <a:tabLst/>
            </a:pPr>
            <a:endParaRPr lang="Arial" altLang="Arial" sz="1000" dirty="0"/>
          </a:p>
          <a:p>
            <a:pPr marL="14604" algn="l" rtl="0" eaLnBrk="0">
              <a:lnSpc>
                <a:spcPct val="100000"/>
              </a:lnSpc>
              <a:spcBef>
                <a:spcPts val="309"/>
              </a:spcBef>
              <a:tabLst/>
            </a:pPr>
            <a:r>
              <a:rPr sz="1000" b="1" kern="0" spc="20" dirty="0">
                <a:solidFill>
                  <a:srgbClr val="000000">
                    <a:alpha val="100000"/>
                  </a:srgbClr>
                </a:solidFill>
                <a:latin typeface="SimHei"/>
                <a:ea typeface="SimHei"/>
                <a:cs typeface="SimHei"/>
              </a:rPr>
              <a:t>6</a:t>
            </a:r>
            <a:r>
              <a:rPr sz="1000" kern="0" spc="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试验方法</a:t>
            </a:r>
            <a:endParaRPr lang="SimHei" altLang="SimHei" sz="1000" dirty="0"/>
          </a:p>
          <a:p>
            <a:pPr algn="l" rtl="0" eaLnBrk="0">
              <a:lnSpc>
                <a:spcPct val="109000"/>
              </a:lnSpc>
              <a:tabLst/>
            </a:pPr>
            <a:endParaRPr lang="Arial" altLang="Arial" sz="1000" dirty="0"/>
          </a:p>
          <a:p>
            <a:pPr marL="13970" algn="l" rtl="0" eaLnBrk="0">
              <a:lnSpc>
                <a:spcPct val="100000"/>
              </a:lnSpc>
              <a:spcBef>
                <a:spcPts val="300"/>
              </a:spcBef>
              <a:tabLst/>
            </a:pPr>
            <a:r>
              <a:rPr sz="1000" b="1" kern="0" spc="10" dirty="0">
                <a:solidFill>
                  <a:srgbClr val="000000">
                    <a:alpha val="100000"/>
                  </a:srgbClr>
                </a:solidFill>
                <a:latin typeface="SimHei"/>
                <a:ea typeface="SimHei"/>
                <a:cs typeface="SimHei"/>
              </a:rPr>
              <a:t>6.1</a:t>
            </a:r>
            <a:r>
              <a:rPr sz="1000" kern="0" spc="45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基本要求检验</a:t>
            </a:r>
            <a:endParaRPr lang="SimHei" altLang="SimHei" sz="1000" dirty="0"/>
          </a:p>
          <a:p>
            <a:pPr marL="13970" algn="l" rtl="0" eaLnBrk="0">
              <a:lnSpc>
                <a:spcPct val="100000"/>
              </a:lnSpc>
              <a:spcBef>
                <a:spcPts val="1092"/>
              </a:spcBef>
              <a:tabLst/>
            </a:pPr>
            <a:r>
              <a:rPr sz="1000" b="1" kern="0" spc="-10" dirty="0">
                <a:solidFill>
                  <a:srgbClr val="000000">
                    <a:alpha val="100000"/>
                  </a:srgbClr>
                </a:solidFill>
                <a:latin typeface="SimHei"/>
                <a:ea typeface="SimHei"/>
                <a:cs typeface="SimHei"/>
              </a:rPr>
              <a:t>6.1.1</a:t>
            </a:r>
            <a:r>
              <a:rPr sz="1000" kern="0" spc="44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防腐措施检查</a:t>
            </a:r>
            <a:endParaRPr lang="SimHei" altLang="SimHei" sz="1000" dirty="0"/>
          </a:p>
          <a:p>
            <a:pPr marL="285750" algn="l" rtl="0" eaLnBrk="0">
              <a:lnSpc>
                <a:spcPct val="99000"/>
              </a:lnSpc>
              <a:spcBef>
                <a:spcPts val="1125"/>
              </a:spcBef>
              <a:tabLst/>
            </a:pPr>
            <a:r>
              <a:rPr sz="1000" kern="0" spc="-10" dirty="0">
                <a:solidFill>
                  <a:srgbClr val="000000">
                    <a:alpha val="100000"/>
                  </a:srgbClr>
                </a:solidFill>
                <a:latin typeface="SimSun"/>
                <a:ea typeface="SimSun"/>
                <a:cs typeface="SimSun"/>
              </a:rPr>
              <a:t>检查样品的防腐措施，判定结果是否符合5.1.</a:t>
            </a:r>
            <a:r>
              <a:rPr sz="1000" kern="0" spc="-20" dirty="0">
                <a:solidFill>
                  <a:srgbClr val="000000">
                    <a:alpha val="100000"/>
                  </a:srgbClr>
                </a:solidFill>
                <a:latin typeface="SimSun"/>
                <a:ea typeface="SimSun"/>
                <a:cs typeface="SimSun"/>
              </a:rPr>
              <a:t>1</a:t>
            </a:r>
            <a:r>
              <a:rPr sz="1000" kern="0" spc="-10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052"/>
              </a:spcBef>
              <a:tabLst/>
            </a:pPr>
            <a:r>
              <a:rPr sz="1000" b="1" kern="0" spc="-20" dirty="0">
                <a:solidFill>
                  <a:srgbClr val="000000">
                    <a:alpha val="100000"/>
                  </a:srgbClr>
                </a:solidFill>
                <a:latin typeface="SimHei"/>
                <a:ea typeface="SimHei"/>
                <a:cs typeface="SimHei"/>
              </a:rPr>
              <a:t>6.1.2</a:t>
            </a:r>
            <a:r>
              <a:rPr sz="1000" kern="0" spc="4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表面质量检查</a:t>
            </a:r>
            <a:endParaRPr lang="SimHei" altLang="SimHei" sz="1000" dirty="0"/>
          </a:p>
          <a:p>
            <a:pPr marL="285750" algn="l" rtl="0" eaLnBrk="0">
              <a:lnSpc>
                <a:spcPct val="99000"/>
              </a:lnSpc>
              <a:spcBef>
                <a:spcPts val="1061"/>
              </a:spcBef>
              <a:tabLst/>
            </a:pPr>
            <a:r>
              <a:rPr sz="1000" kern="0" spc="10" dirty="0">
                <a:solidFill>
                  <a:srgbClr val="000000">
                    <a:alpha val="100000"/>
                  </a:srgbClr>
                </a:solidFill>
                <a:latin typeface="SimSun"/>
                <a:ea typeface="SimSun"/>
                <a:cs typeface="SimSun"/>
              </a:rPr>
              <a:t>目视检查样品的表面质量，判定结</a:t>
            </a:r>
            <a:r>
              <a:rPr sz="1000" kern="0" spc="0" dirty="0">
                <a:solidFill>
                  <a:srgbClr val="000000">
                    <a:alpha val="100000"/>
                  </a:srgbClr>
                </a:solidFill>
                <a:latin typeface="SimSun"/>
                <a:ea typeface="SimSun"/>
                <a:cs typeface="SimSun"/>
              </a:rPr>
              <a:t>果是否符合5.1.2的要求。</a:t>
            </a:r>
            <a:endParaRPr lang="SimSun" altLang="SimSun" sz="1000" dirty="0"/>
          </a:p>
          <a:p>
            <a:pPr marL="13970" algn="l" rtl="0" eaLnBrk="0">
              <a:lnSpc>
                <a:spcPct val="100000"/>
              </a:lnSpc>
              <a:spcBef>
                <a:spcPts val="1137"/>
              </a:spcBef>
              <a:tabLst/>
            </a:pPr>
            <a:r>
              <a:rPr sz="1000" b="1" kern="0" spc="-10" dirty="0">
                <a:solidFill>
                  <a:srgbClr val="000000">
                    <a:alpha val="100000"/>
                  </a:srgbClr>
                </a:solidFill>
                <a:latin typeface="SimHei"/>
                <a:ea typeface="SimHei"/>
                <a:cs typeface="SimHei"/>
              </a:rPr>
              <a:t>6.1.3</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表面镀(涂)层检验</a:t>
            </a:r>
            <a:endParaRPr lang="SimHei" altLang="SimHei" sz="1000" dirty="0"/>
          </a:p>
          <a:p>
            <a:pPr marL="12700" indent="273050" algn="l" rtl="0" eaLnBrk="0">
              <a:lnSpc>
                <a:spcPct val="116000"/>
              </a:lnSpc>
              <a:spcBef>
                <a:spcPts val="979"/>
              </a:spcBef>
              <a:tabLst/>
            </a:pPr>
            <a:r>
              <a:rPr sz="1000" kern="0" spc="70" dirty="0">
                <a:solidFill>
                  <a:srgbClr val="000000">
                    <a:alpha val="100000"/>
                  </a:srgbClr>
                </a:solidFill>
                <a:latin typeface="SimSun"/>
                <a:ea typeface="SimSun"/>
                <a:cs typeface="SimSun"/>
              </a:rPr>
              <a:t>在样品上提取有表面镀层的零件，制作与样品表面漆膜(喷塑膜)同样工</a:t>
            </a:r>
            <a:r>
              <a:rPr sz="1000" kern="0" spc="60" dirty="0">
                <a:solidFill>
                  <a:srgbClr val="000000">
                    <a:alpha val="100000"/>
                  </a:srgbClr>
                </a:solidFill>
                <a:latin typeface="SimSun"/>
                <a:ea typeface="SimSun"/>
                <a:cs typeface="SimSun"/>
              </a:rPr>
              <a:t>艺的试验样板，分别按</a:t>
            </a:r>
            <a:r>
              <a:rPr sz="1000" kern="0" spc="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30" dirty="0">
                <a:solidFill>
                  <a:srgbClr val="000000">
                    <a:alpha val="100000"/>
                  </a:srgbClr>
                </a:solidFill>
                <a:latin typeface="SimSun"/>
                <a:ea typeface="SimSun"/>
                <a:cs typeface="SimSun"/>
              </a:rPr>
              <a:t>/T10125—2012  与</a:t>
            </a:r>
            <a:r>
              <a:rPr sz="1000" kern="0" spc="-15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30" dirty="0">
                <a:solidFill>
                  <a:srgbClr val="000000">
                    <a:alpha val="100000"/>
                  </a:srgbClr>
                </a:solidFill>
                <a:latin typeface="SimSun"/>
                <a:ea typeface="SimSun"/>
                <a:cs typeface="SimSun"/>
              </a:rPr>
              <a:t>/T1720—1979  进行试验，判定结果是否符合5.1.2和5.1.3的要求。</a:t>
            </a:r>
            <a:endParaRPr lang="SimSun" altLang="SimSun" sz="1000" dirty="0"/>
          </a:p>
          <a:p>
            <a:pPr marL="13970" algn="l" rtl="0" eaLnBrk="0">
              <a:lnSpc>
                <a:spcPct val="100000"/>
              </a:lnSpc>
              <a:spcBef>
                <a:spcPts val="1045"/>
              </a:spcBef>
              <a:tabLst/>
            </a:pPr>
            <a:r>
              <a:rPr sz="1000" b="1" kern="0" spc="-40" dirty="0">
                <a:solidFill>
                  <a:srgbClr val="000000">
                    <a:alpha val="100000"/>
                  </a:srgbClr>
                </a:solidFill>
                <a:latin typeface="SimHei"/>
                <a:ea typeface="SimHei"/>
                <a:cs typeface="SimHei"/>
              </a:rPr>
              <a:t>6.1.4</a:t>
            </a:r>
            <a:r>
              <a:rPr sz="1000" kern="0" spc="70" dirty="0">
                <a:solidFill>
                  <a:srgbClr val="000000">
                    <a:alpha val="100000"/>
                  </a:srgbClr>
                </a:solidFill>
                <a:latin typeface="SimHei"/>
                <a:ea typeface="SimHei"/>
                <a:cs typeface="SimHei"/>
              </a:rPr>
              <a:t>  </a:t>
            </a:r>
            <a:r>
              <a:rPr sz="1000" b="1" kern="0" spc="-40" dirty="0">
                <a:solidFill>
                  <a:srgbClr val="000000">
                    <a:alpha val="100000"/>
                  </a:srgbClr>
                </a:solidFill>
                <a:latin typeface="SimHei"/>
                <a:ea typeface="SimHei"/>
                <a:cs typeface="SimHei"/>
              </a:rPr>
              <a:t>文件检查</a:t>
            </a:r>
            <a:endParaRPr lang="SimHei" altLang="SimHei" sz="1000" dirty="0"/>
          </a:p>
          <a:p>
            <a:pPr marL="285750" algn="l" rtl="0" eaLnBrk="0">
              <a:lnSpc>
                <a:spcPct val="99000"/>
              </a:lnSpc>
              <a:spcBef>
                <a:spcPts val="1167"/>
              </a:spcBef>
              <a:tabLst/>
            </a:pPr>
            <a:r>
              <a:rPr sz="1000" kern="0" spc="10" dirty="0">
                <a:solidFill>
                  <a:srgbClr val="000000">
                    <a:alpha val="100000"/>
                  </a:srgbClr>
                </a:solidFill>
                <a:latin typeface="SimSun"/>
                <a:ea typeface="SimSun"/>
                <a:cs typeface="SimSun"/>
              </a:rPr>
              <a:t>检查样品的技术文件及包装，判定结果是否符合5.1.4的要求。</a:t>
            </a:r>
            <a:endParaRPr lang="SimSun" altLang="SimSun" sz="1000" dirty="0"/>
          </a:p>
          <a:p>
            <a:pPr marL="13970" algn="l" rtl="0" eaLnBrk="0">
              <a:lnSpc>
                <a:spcPct val="100000"/>
              </a:lnSpc>
              <a:spcBef>
                <a:spcPts val="1037"/>
              </a:spcBef>
              <a:tabLst/>
            </a:pPr>
            <a:r>
              <a:rPr sz="1000" b="1" kern="0" spc="-30" dirty="0">
                <a:solidFill>
                  <a:srgbClr val="000000">
                    <a:alpha val="100000"/>
                  </a:srgbClr>
                </a:solidFill>
                <a:latin typeface="SimHei"/>
                <a:ea typeface="SimHei"/>
                <a:cs typeface="SimHei"/>
              </a:rPr>
              <a:t>6.1.5</a:t>
            </a:r>
            <a:r>
              <a:rPr sz="1000" kern="0" spc="-3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功能试验</a:t>
            </a:r>
            <a:endParaRPr lang="SimHei" altLang="SimHei" sz="1000" dirty="0"/>
          </a:p>
          <a:p>
            <a:pPr marL="12700" indent="273050" algn="l" rtl="0" eaLnBrk="0">
              <a:lnSpc>
                <a:spcPct val="116000"/>
              </a:lnSpc>
              <a:spcBef>
                <a:spcPts val="979"/>
              </a:spcBef>
              <a:tabLst/>
            </a:pPr>
            <a:r>
              <a:rPr sz="1000" kern="0" spc="0" dirty="0">
                <a:solidFill>
                  <a:srgbClr val="000000">
                    <a:alpha val="100000"/>
                  </a:srgbClr>
                </a:solidFill>
                <a:latin typeface="SimSun"/>
                <a:ea typeface="SimSun"/>
                <a:cs typeface="SimSun"/>
              </a:rPr>
              <a:t>按使用说明书，对样品各项功能进行试验，包括柜门的启闭、密码</a:t>
            </a:r>
            <a:r>
              <a:rPr sz="1000" kern="0" spc="-10" dirty="0">
                <a:solidFill>
                  <a:srgbClr val="000000">
                    <a:alpha val="100000"/>
                  </a:srgbClr>
                </a:solidFill>
                <a:latin typeface="SimSun"/>
                <a:ea typeface="SimSun"/>
                <a:cs typeface="SimSun"/>
              </a:rPr>
              <a:t>的更换、附加装置的使用、欠压告</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警等，每项试验5次，判定结果是否符</a:t>
            </a:r>
            <a:r>
              <a:rPr sz="1000" kern="0" spc="10" dirty="0">
                <a:solidFill>
                  <a:srgbClr val="000000">
                    <a:alpha val="100000"/>
                  </a:srgbClr>
                </a:solidFill>
                <a:latin typeface="SimSun"/>
                <a:ea typeface="SimSun"/>
                <a:cs typeface="SimSun"/>
              </a:rPr>
              <a:t>合5.1.5的要求。</a:t>
            </a:r>
            <a:endParaRPr lang="SimSun" altLang="SimSun" sz="1000" dirty="0"/>
          </a:p>
          <a:p>
            <a:pPr marL="13970" algn="l" rtl="0" eaLnBrk="0">
              <a:lnSpc>
                <a:spcPct val="100000"/>
              </a:lnSpc>
              <a:spcBef>
                <a:spcPts val="1037"/>
              </a:spcBef>
              <a:tabLst/>
            </a:pPr>
            <a:r>
              <a:rPr sz="1000" b="1" kern="0" spc="-20" dirty="0">
                <a:solidFill>
                  <a:srgbClr val="000000">
                    <a:alpha val="100000"/>
                  </a:srgbClr>
                </a:solidFill>
                <a:latin typeface="SimHei"/>
                <a:ea typeface="SimHei"/>
                <a:cs typeface="SimHei"/>
              </a:rPr>
              <a:t>6.1.6</a:t>
            </a:r>
            <a:r>
              <a:rPr sz="1000" kern="0" spc="5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尺寸偏差检验</a:t>
            </a:r>
            <a:endParaRPr lang="SimHei" altLang="SimHei" sz="1000" dirty="0"/>
          </a:p>
          <a:p>
            <a:pPr marL="12700" indent="273050" algn="l" rtl="0" eaLnBrk="0">
              <a:lnSpc>
                <a:spcPct val="115000"/>
              </a:lnSpc>
              <a:spcBef>
                <a:spcPts val="1119"/>
              </a:spcBef>
              <a:tabLst/>
            </a:pPr>
            <a:r>
              <a:rPr sz="1000" kern="0" spc="50" dirty="0">
                <a:solidFill>
                  <a:srgbClr val="000000">
                    <a:alpha val="100000"/>
                  </a:srgbClr>
                </a:solidFill>
                <a:latin typeface="SimSun"/>
                <a:ea typeface="SimSun"/>
                <a:cs typeface="SimSun"/>
              </a:rPr>
              <a:t>使用精度为0.5</a:t>
            </a:r>
            <a:r>
              <a:rPr sz="1000" kern="0" spc="-18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22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的钢卷尺、钢直尺测量外形尺寸并计算其偏差，</a:t>
            </a:r>
            <a:r>
              <a:rPr sz="1000" kern="0" spc="40" dirty="0">
                <a:solidFill>
                  <a:srgbClr val="000000">
                    <a:alpha val="100000"/>
                  </a:srgbClr>
                </a:solidFill>
                <a:latin typeface="SimSun"/>
                <a:ea typeface="SimSun"/>
                <a:cs typeface="SimSun"/>
              </a:rPr>
              <a:t>判定结果是否符合5.1.6 的</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要求。</a:t>
            </a:r>
            <a:endParaRPr lang="SimSun" altLang="SimSun" sz="1000" dirty="0"/>
          </a:p>
          <a:p>
            <a:pPr marL="13970" algn="l" rtl="0" eaLnBrk="0">
              <a:lnSpc>
                <a:spcPct val="100000"/>
              </a:lnSpc>
              <a:spcBef>
                <a:spcPts val="1028"/>
              </a:spcBef>
              <a:tabLst/>
            </a:pPr>
            <a:r>
              <a:rPr sz="1000" b="1" kern="0" spc="0" dirty="0">
                <a:solidFill>
                  <a:srgbClr val="000000">
                    <a:alpha val="100000"/>
                  </a:srgbClr>
                </a:solidFill>
                <a:latin typeface="SimHei"/>
                <a:ea typeface="SimHei"/>
                <a:cs typeface="SimHei"/>
              </a:rPr>
              <a:t>6.2</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结构要求检验</a:t>
            </a:r>
            <a:endParaRPr lang="SimHei" altLang="SimHei" sz="1000" dirty="0"/>
          </a:p>
          <a:p>
            <a:pPr marL="13970" algn="l" rtl="0" eaLnBrk="0">
              <a:lnSpc>
                <a:spcPct val="100000"/>
              </a:lnSpc>
              <a:spcBef>
                <a:spcPts val="1100"/>
              </a:spcBef>
              <a:tabLst/>
            </a:pPr>
            <a:r>
              <a:rPr sz="1000" b="1" kern="0" spc="-10" dirty="0">
                <a:solidFill>
                  <a:srgbClr val="000000">
                    <a:alpha val="100000"/>
                  </a:srgbClr>
                </a:solidFill>
                <a:latin typeface="SimHei"/>
                <a:ea typeface="SimHei"/>
                <a:cs typeface="SimHei"/>
              </a:rPr>
              <a:t>6.2.1</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锁具配置</a:t>
            </a:r>
            <a:r>
              <a:rPr sz="1000" b="1" kern="0" spc="-20" dirty="0">
                <a:solidFill>
                  <a:srgbClr val="000000">
                    <a:alpha val="100000"/>
                  </a:srgbClr>
                </a:solidFill>
                <a:latin typeface="SimHei"/>
                <a:ea typeface="SimHei"/>
                <a:cs typeface="SimHei"/>
              </a:rPr>
              <a:t>检验</a:t>
            </a:r>
            <a:endParaRPr lang="SimHei" altLang="SimHei" sz="1000" dirty="0"/>
          </a:p>
          <a:p>
            <a:pPr algn="l" rtl="0" eaLnBrk="0">
              <a:lnSpc>
                <a:spcPct val="110000"/>
              </a:lnSpc>
              <a:tabLst/>
            </a:pPr>
            <a:endParaRPr lang="Arial" altLang="Arial" sz="800" dirty="0"/>
          </a:p>
          <a:p>
            <a:pPr algn="l" rtl="0" eaLnBrk="0">
              <a:lnSpc>
                <a:spcPct val="6788"/>
              </a:lnSpc>
              <a:tabLst/>
            </a:pPr>
            <a:endParaRPr lang="Arial" altLang="Arial" sz="100" dirty="0"/>
          </a:p>
          <a:p>
            <a:pPr marL="285750" algn="l" rtl="0" eaLnBrk="0">
              <a:lnSpc>
                <a:spcPct val="98000"/>
              </a:lnSpc>
              <a:tabLst/>
            </a:pPr>
            <a:r>
              <a:rPr sz="1000" kern="0" spc="10" dirty="0">
                <a:solidFill>
                  <a:srgbClr val="000000">
                    <a:alpha val="100000"/>
                  </a:srgbClr>
                </a:solidFill>
                <a:latin typeface="SimSun"/>
                <a:ea typeface="SimSun"/>
                <a:cs typeface="SimSun"/>
              </a:rPr>
              <a:t>检查样品的锁具配置，核对锁具检验报告的有效性及锁具型号，判定结果是否符合5.2.1的要求。</a:t>
            </a:r>
            <a:endParaRPr lang="SimSun" altLang="SimSun" sz="1000" dirty="0"/>
          </a:p>
        </p:txBody>
      </p:sp>
      <p:sp>
        <p:nvSpPr>
          <p:cNvPr id="112" name="textbox 112"/>
          <p:cNvSpPr/>
          <p:nvPr/>
        </p:nvSpPr>
        <p:spPr>
          <a:xfrm>
            <a:off x="933449" y="9875403"/>
            <a:ext cx="66039" cy="109220"/>
          </a:xfrm>
          <a:prstGeom prst="rect">
            <a:avLst/>
          </a:prstGeom>
        </p:spPr>
        <p:txBody>
          <a:bodyPr vert="horz" wrap="square" lIns="0" tIns="0" rIns="0" bIns="0"/>
          <a:lstStyle/>
          <a:p>
            <a:pPr algn="l" rtl="0" eaLnBrk="0">
              <a:lnSpc>
                <a:spcPct val="86187"/>
              </a:lnSpc>
              <a:tabLst/>
            </a:pPr>
            <a:endParaRPr lang="Arial" altLang="Arial" sz="100" dirty="0"/>
          </a:p>
          <a:p>
            <a:pPr marL="12700" algn="l" rtl="0" eaLnBrk="0">
              <a:lnSpc>
                <a:spcPct val="78000"/>
              </a:lnSpc>
              <a:tabLst/>
            </a:pPr>
            <a:r>
              <a:rPr sz="700" kern="0" spc="-10" dirty="0">
                <a:solidFill>
                  <a:srgbClr val="000000">
                    <a:alpha val="100000"/>
                  </a:srgbClr>
                </a:solidFill>
                <a:latin typeface="SimSun"/>
                <a:ea typeface="SimSun"/>
                <a:cs typeface="SimSun"/>
              </a:rPr>
              <a:t>8</a:t>
            </a:r>
            <a:endParaRPr lang="SimSun" altLang="SimSun" sz="7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extbox 114"/>
          <p:cNvSpPr/>
          <p:nvPr/>
        </p:nvSpPr>
        <p:spPr>
          <a:xfrm>
            <a:off x="876322" y="911929"/>
            <a:ext cx="5905500" cy="3708400"/>
          </a:xfrm>
          <a:prstGeom prst="rect">
            <a:avLst/>
          </a:prstGeom>
        </p:spPr>
        <p:txBody>
          <a:bodyPr vert="horz" wrap="square" lIns="0" tIns="0" rIns="0" bIns="0"/>
          <a:lstStyle/>
          <a:p>
            <a:pPr algn="l" rtl="0" eaLnBrk="0">
              <a:lnSpc>
                <a:spcPct val="80738"/>
              </a:lnSpc>
              <a:tabLst/>
            </a:pPr>
            <a:endParaRPr lang="Arial" altLang="Arial" sz="100" dirty="0"/>
          </a:p>
          <a:p>
            <a:pPr marL="4897120" algn="l" rtl="0" eaLnBrk="0">
              <a:lnSpc>
                <a:spcPct val="79000"/>
              </a:lnSpc>
              <a:tabLst/>
            </a:pPr>
            <a:r>
              <a:rPr sz="1000" b="1" kern="0" spc="-20" dirty="0">
                <a:solidFill>
                  <a:srgbClr val="000000">
                    <a:alpha val="100000"/>
                  </a:srgbClr>
                </a:solidFill>
                <a:latin typeface="SimSun"/>
                <a:ea typeface="SimSun"/>
                <a:cs typeface="SimSun"/>
              </a:rPr>
              <a:t>GB</a:t>
            </a:r>
            <a:r>
              <a:rPr sz="1000" kern="0" spc="14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10409—2019</a:t>
            </a:r>
            <a:endParaRPr lang="SimSun" altLang="SimSun" sz="1000" dirty="0"/>
          </a:p>
          <a:p>
            <a:pPr algn="l" rtl="0" eaLnBrk="0">
              <a:lnSpc>
                <a:spcPct val="182000"/>
              </a:lnSpc>
              <a:tabLst/>
            </a:pPr>
            <a:endParaRPr lang="Arial" altLang="Arial" sz="1000" dirty="0"/>
          </a:p>
          <a:p>
            <a:pPr marL="13970" algn="l" rtl="0" eaLnBrk="0">
              <a:lnSpc>
                <a:spcPct val="96000"/>
              </a:lnSpc>
              <a:spcBef>
                <a:spcPts val="311"/>
              </a:spcBef>
              <a:tabLst/>
            </a:pPr>
            <a:r>
              <a:rPr sz="1000" b="1" kern="0" spc="-10" dirty="0">
                <a:solidFill>
                  <a:srgbClr val="000000">
                    <a:alpha val="100000"/>
                  </a:srgbClr>
                </a:solidFill>
                <a:latin typeface="SimHei"/>
                <a:ea typeface="SimHei"/>
                <a:cs typeface="SimHei"/>
              </a:rPr>
              <a:t>6.2.2</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固定</a:t>
            </a:r>
            <a:r>
              <a:rPr sz="1000" b="1" kern="0" spc="-20" dirty="0">
                <a:solidFill>
                  <a:srgbClr val="000000">
                    <a:alpha val="100000"/>
                  </a:srgbClr>
                </a:solidFill>
                <a:latin typeface="SimHei"/>
                <a:ea typeface="SimHei"/>
                <a:cs typeface="SimHei"/>
              </a:rPr>
              <a:t>件检验</a:t>
            </a:r>
            <a:endParaRPr lang="SimHei" altLang="SimHei" sz="1000" dirty="0"/>
          </a:p>
          <a:p>
            <a:pPr marL="285115" algn="l" rtl="0" eaLnBrk="0">
              <a:lnSpc>
                <a:spcPct val="94000"/>
              </a:lnSpc>
              <a:spcBef>
                <a:spcPts val="1121"/>
              </a:spcBef>
              <a:tabLst/>
            </a:pPr>
            <a:r>
              <a:rPr sz="1000" kern="0" spc="10" dirty="0">
                <a:solidFill>
                  <a:srgbClr val="000000">
                    <a:alpha val="100000"/>
                  </a:srgbClr>
                </a:solidFill>
                <a:latin typeface="SimSun"/>
                <a:ea typeface="SimSun"/>
                <a:cs typeface="SimSun"/>
              </a:rPr>
              <a:t>用秤称量样品质量及检查安装配件及安装说明书，判定结果是否符合</a:t>
            </a:r>
            <a:r>
              <a:rPr sz="1000" kern="0" spc="0" dirty="0">
                <a:solidFill>
                  <a:srgbClr val="000000">
                    <a:alpha val="100000"/>
                  </a:srgbClr>
                </a:solidFill>
                <a:latin typeface="SimSun"/>
                <a:ea typeface="SimSun"/>
                <a:cs typeface="SimSun"/>
              </a:rPr>
              <a:t>5.2.2</a:t>
            </a:r>
            <a:r>
              <a:rPr sz="1000" kern="0" spc="-12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的要求。</a:t>
            </a:r>
            <a:endParaRPr lang="SimSun" altLang="SimSun" sz="1000" dirty="0"/>
          </a:p>
          <a:p>
            <a:pPr marL="13970" algn="l" rtl="0" eaLnBrk="0">
              <a:lnSpc>
                <a:spcPct val="96000"/>
              </a:lnSpc>
              <a:spcBef>
                <a:spcPts val="1100"/>
              </a:spcBef>
              <a:tabLst/>
            </a:pPr>
            <a:r>
              <a:rPr sz="1000" b="1" kern="0" spc="-30" dirty="0">
                <a:solidFill>
                  <a:srgbClr val="000000">
                    <a:alpha val="100000"/>
                  </a:srgbClr>
                </a:solidFill>
                <a:latin typeface="SimHei"/>
                <a:ea typeface="SimHei"/>
                <a:cs typeface="SimHei"/>
              </a:rPr>
              <a:t>6.2.3</a:t>
            </a:r>
            <a:r>
              <a:rPr sz="1000" kern="0" spc="8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隙缝及孔检验</a:t>
            </a:r>
            <a:endParaRPr lang="SimHei" altLang="SimHei" sz="1000" dirty="0"/>
          </a:p>
          <a:p>
            <a:pPr marL="285115" algn="l" rtl="0" eaLnBrk="0">
              <a:lnSpc>
                <a:spcPct val="95000"/>
              </a:lnSpc>
              <a:spcBef>
                <a:spcPts val="1065"/>
              </a:spcBef>
              <a:tabLst/>
            </a:pPr>
            <a:r>
              <a:rPr sz="1000" kern="0" spc="0" dirty="0">
                <a:solidFill>
                  <a:srgbClr val="000000">
                    <a:alpha val="100000"/>
                  </a:srgbClr>
                </a:solidFill>
                <a:latin typeface="SimSun"/>
                <a:ea typeface="SimSun"/>
                <a:cs typeface="SimSun"/>
              </a:rPr>
              <a:t>对柜门与柜框的隙缝和通道、导线孔进行检验，判定结果是否符合5.2.3的要求。</a:t>
            </a:r>
            <a:endParaRPr lang="SimSun" altLang="SimSun" sz="1000" dirty="0"/>
          </a:p>
          <a:p>
            <a:pPr marL="13970" algn="l" rtl="0" eaLnBrk="0">
              <a:lnSpc>
                <a:spcPct val="96000"/>
              </a:lnSpc>
              <a:spcBef>
                <a:spcPts val="1093"/>
              </a:spcBef>
              <a:tabLst/>
            </a:pPr>
            <a:r>
              <a:rPr sz="1000" b="1" kern="0" spc="-10" dirty="0">
                <a:solidFill>
                  <a:srgbClr val="000000">
                    <a:alpha val="100000"/>
                  </a:srgbClr>
                </a:solidFill>
                <a:latin typeface="SimHei"/>
                <a:ea typeface="SimHei"/>
                <a:cs typeface="SimHei"/>
              </a:rPr>
              <a:t>6.2.4</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附加功</a:t>
            </a:r>
            <a:r>
              <a:rPr sz="1000" b="1" kern="0" spc="-20" dirty="0">
                <a:solidFill>
                  <a:srgbClr val="000000">
                    <a:alpha val="100000"/>
                  </a:srgbClr>
                </a:solidFill>
                <a:latin typeface="SimHei"/>
                <a:ea typeface="SimHei"/>
                <a:cs typeface="SimHei"/>
              </a:rPr>
              <a:t>能检验</a:t>
            </a:r>
            <a:endParaRPr lang="SimHei" altLang="SimHei" sz="1000" dirty="0"/>
          </a:p>
          <a:p>
            <a:pPr marL="12700" indent="272415" algn="l" rtl="0" eaLnBrk="0">
              <a:lnSpc>
                <a:spcPct val="107000"/>
              </a:lnSpc>
              <a:spcBef>
                <a:spcPts val="1103"/>
              </a:spcBef>
              <a:tabLst/>
            </a:pPr>
            <a:r>
              <a:rPr sz="1000" kern="0" spc="70" dirty="0">
                <a:solidFill>
                  <a:srgbClr val="000000">
                    <a:alpha val="100000"/>
                  </a:srgbClr>
                </a:solidFill>
                <a:latin typeface="SimSun"/>
                <a:ea typeface="SimSun"/>
                <a:cs typeface="SimSun"/>
              </a:rPr>
              <a:t>防盗保险柜有附加功能的，应检查其附加功能及相</a:t>
            </a:r>
            <a:r>
              <a:rPr sz="1000" kern="0" spc="60" dirty="0">
                <a:solidFill>
                  <a:srgbClr val="000000">
                    <a:alpha val="100000"/>
                  </a:srgbClr>
                </a:solidFill>
                <a:latin typeface="SimSun"/>
                <a:ea typeface="SimSun"/>
                <a:cs typeface="SimSun"/>
              </a:rPr>
              <a:t>关检测报告及合格证件，判定结果是否符合</a:t>
            </a:r>
            <a:r>
              <a:rPr sz="1000" kern="0" spc="-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5.2.4的要求。</a:t>
            </a:r>
            <a:endParaRPr lang="SimSun" altLang="SimSun" sz="1000" dirty="0"/>
          </a:p>
          <a:p>
            <a:pPr marL="13970" algn="l" rtl="0" eaLnBrk="0">
              <a:lnSpc>
                <a:spcPct val="95000"/>
              </a:lnSpc>
              <a:spcBef>
                <a:spcPts val="1081"/>
              </a:spcBef>
              <a:tabLst/>
            </a:pPr>
            <a:r>
              <a:rPr sz="1000" b="1" kern="0" spc="20" dirty="0">
                <a:solidFill>
                  <a:srgbClr val="000000">
                    <a:alpha val="100000"/>
                  </a:srgbClr>
                </a:solidFill>
                <a:latin typeface="SimHei"/>
                <a:ea typeface="SimHei"/>
                <a:cs typeface="SimHei"/>
              </a:rPr>
              <a:t>6.3</a:t>
            </a:r>
            <a:r>
              <a:rPr sz="1000" kern="0" spc="43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防盗保险柜锁检</a:t>
            </a:r>
            <a:r>
              <a:rPr sz="1000" b="1" kern="0" spc="10" dirty="0">
                <a:solidFill>
                  <a:srgbClr val="000000">
                    <a:alpha val="100000"/>
                  </a:srgbClr>
                </a:solidFill>
                <a:latin typeface="SimHei"/>
                <a:ea typeface="SimHei"/>
                <a:cs typeface="SimHei"/>
              </a:rPr>
              <a:t>验</a:t>
            </a:r>
            <a:endParaRPr lang="SimHei" altLang="SimHei" sz="1000" dirty="0"/>
          </a:p>
          <a:p>
            <a:pPr marL="13970" algn="l" rtl="0" eaLnBrk="0">
              <a:lnSpc>
                <a:spcPct val="96000"/>
              </a:lnSpc>
              <a:spcBef>
                <a:spcPts val="1106"/>
              </a:spcBef>
              <a:tabLst/>
            </a:pPr>
            <a:r>
              <a:rPr sz="1000" b="1" kern="0" spc="-10" dirty="0">
                <a:solidFill>
                  <a:srgbClr val="000000">
                    <a:alpha val="100000"/>
                  </a:srgbClr>
                </a:solidFill>
                <a:latin typeface="SimHei"/>
                <a:ea typeface="SimHei"/>
                <a:cs typeface="SimHei"/>
              </a:rPr>
              <a:t>6.3.1</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基本要</a:t>
            </a:r>
            <a:r>
              <a:rPr sz="1000" b="1" kern="0" spc="-20" dirty="0">
                <a:solidFill>
                  <a:srgbClr val="000000">
                    <a:alpha val="100000"/>
                  </a:srgbClr>
                </a:solidFill>
                <a:latin typeface="SimHei"/>
                <a:ea typeface="SimHei"/>
                <a:cs typeface="SimHei"/>
              </a:rPr>
              <a:t>求检验</a:t>
            </a:r>
            <a:endParaRPr lang="SimHei" altLang="SimHei" sz="1000" dirty="0"/>
          </a:p>
          <a:p>
            <a:pPr marL="13970" algn="l" rtl="0" eaLnBrk="0">
              <a:lnSpc>
                <a:spcPct val="95000"/>
              </a:lnSpc>
              <a:spcBef>
                <a:spcPts val="1052"/>
              </a:spcBef>
              <a:tabLst/>
            </a:pPr>
            <a:r>
              <a:rPr sz="1000" b="1" kern="0" spc="-20" dirty="0">
                <a:solidFill>
                  <a:srgbClr val="000000">
                    <a:alpha val="100000"/>
                  </a:srgbClr>
                </a:solidFill>
                <a:latin typeface="SimHei"/>
                <a:ea typeface="SimHei"/>
                <a:cs typeface="SimHei"/>
                <a:hlinkClick xmlns:r="http://schemas.openxmlformats.org/officeDocument/2006/relationships" r:id="rId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6.3.1.1</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锁具抗攻击试验</a:t>
            </a:r>
            <a:endParaRPr lang="SimHei" altLang="SimHei" sz="1000" dirty="0"/>
          </a:p>
          <a:p>
            <a:pPr algn="l" rtl="0" eaLnBrk="0">
              <a:lnSpc>
                <a:spcPct val="103000"/>
              </a:lnSpc>
              <a:tabLst/>
            </a:pPr>
            <a:endParaRPr lang="Arial" altLang="Arial" sz="900" dirty="0"/>
          </a:p>
          <a:p>
            <a:pPr marL="12700" indent="272415" algn="l" rtl="0" eaLnBrk="0">
              <a:lnSpc>
                <a:spcPct val="111000"/>
              </a:lnSpc>
              <a:spcBef>
                <a:spcPts val="5"/>
              </a:spcBef>
              <a:tabLst/>
            </a:pPr>
            <a:r>
              <a:rPr sz="1000" kern="0" spc="30" dirty="0">
                <a:solidFill>
                  <a:srgbClr val="000000">
                    <a:alpha val="100000"/>
                  </a:srgbClr>
                </a:solidFill>
                <a:latin typeface="SimSun"/>
                <a:ea typeface="SimSun"/>
                <a:cs typeface="SimSun"/>
              </a:rPr>
              <a:t>将样品安装在测试架上(见图1),具有熟练操作技能、了解锁具结构的试验人员用</a:t>
            </a:r>
            <a:r>
              <a:rPr sz="1000" kern="0" spc="0" dirty="0">
                <a:solidFill>
                  <a:srgbClr val="000000">
                    <a:alpha val="100000"/>
                  </a:srgbClr>
                </a:solidFill>
                <a:latin typeface="SimSun"/>
                <a:ea typeface="SimSun"/>
                <a:cs typeface="SimSun"/>
              </a:rPr>
              <a:t>GA</a:t>
            </a:r>
            <a:r>
              <a:rPr sz="1000" kern="0" spc="30" dirty="0">
                <a:solidFill>
                  <a:srgbClr val="000000">
                    <a:alpha val="100000"/>
                  </a:srgbClr>
                </a:solidFill>
                <a:latin typeface="SimSun"/>
                <a:ea typeface="SimSun"/>
                <a:cs typeface="SimSun"/>
              </a:rPr>
              <a:t>/T   73—20</a:t>
            </a:r>
            <a:r>
              <a:rPr sz="1000" kern="0" spc="20" dirty="0">
                <a:solidFill>
                  <a:srgbClr val="000000">
                    <a:alpha val="100000"/>
                  </a:srgbClr>
                </a:solidFill>
                <a:latin typeface="SimSun"/>
                <a:ea typeface="SimSun"/>
                <a:cs typeface="SimSun"/>
              </a:rPr>
              <a:t>15</a:t>
            </a:r>
            <a:r>
              <a:rPr sz="1000" kern="0" spc="-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中</a:t>
            </a:r>
            <a:r>
              <a:rPr sz="1000" kern="0" spc="10" dirty="0">
                <a:solidFill>
                  <a:srgbClr val="000000">
                    <a:alpha val="100000"/>
                  </a:srgbClr>
                </a:solidFill>
                <a:latin typeface="Times New Roman"/>
                <a:ea typeface="Times New Roman"/>
                <a:cs typeface="Times New Roman"/>
              </a:rPr>
              <a:t>B.2</a:t>
            </a:r>
            <a:r>
              <a:rPr sz="1000" kern="0" spc="19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的试验工具，通过图1中的攻击孔进行钻、撬、拉、冲击试验，以及使用扳手或电动扳手对锁具</a:t>
            </a:r>
            <a:r>
              <a:rPr sz="1000" kern="0" spc="0" dirty="0">
                <a:solidFill>
                  <a:srgbClr val="000000">
                    <a:alpha val="100000"/>
                  </a:srgbClr>
                </a:solidFill>
                <a:latin typeface="SimSun"/>
                <a:ea typeface="SimSun"/>
                <a:cs typeface="SimSun"/>
              </a:rPr>
              <a:t>进  </a:t>
            </a:r>
            <a:r>
              <a:rPr sz="1000" kern="0" spc="20" dirty="0">
                <a:solidFill>
                  <a:srgbClr val="000000">
                    <a:alpha val="100000"/>
                  </a:srgbClr>
                </a:solidFill>
                <a:latin typeface="SimSun"/>
                <a:ea typeface="SimSun"/>
                <a:cs typeface="SimSun"/>
              </a:rPr>
              <a:t>行强扭，判定结果是否符</a:t>
            </a:r>
            <a:r>
              <a:rPr sz="1000" kern="0" spc="10" dirty="0">
                <a:solidFill>
                  <a:srgbClr val="000000">
                    <a:alpha val="100000"/>
                  </a:srgbClr>
                </a:solidFill>
                <a:latin typeface="SimSun"/>
                <a:ea typeface="SimSun"/>
                <a:cs typeface="SimSun"/>
              </a:rPr>
              <a:t>合</a:t>
            </a:r>
            <a:r>
              <a:rPr sz="1000" kern="0" spc="10" dirty="0">
                <a:solidFill>
                  <a:srgbClr val="000000">
                    <a:alpha val="100000"/>
                  </a:srgbClr>
                </a:solidFill>
                <a:latin typeface="SimSun"/>
                <a:ea typeface="SimSun"/>
                <a:cs typeface="SimSun"/>
                <a:hlinkClick xmlns:r="http://schemas.openxmlformats.org/officeDocument/2006/relationships" r:id="rId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5.3.1.1</a:t>
            </a:r>
            <a:r>
              <a:rPr sz="1000" kern="0" spc="10" dirty="0">
                <a:solidFill>
                  <a:srgbClr val="000000">
                    <a:alpha val="100000"/>
                  </a:srgbClr>
                </a:solidFill>
                <a:latin typeface="SimSun"/>
                <a:ea typeface="SimSun"/>
                <a:cs typeface="SimSun"/>
              </a:rPr>
              <a:t>的要求。可多种方式安装的锁具，应对每种安装方式分别进行测试。</a:t>
            </a:r>
            <a:endParaRPr lang="SimSun" altLang="SimSun" sz="1000" dirty="0"/>
          </a:p>
        </p:txBody>
      </p:sp>
      <p:pic>
        <p:nvPicPr>
          <p:cNvPr id="116" name="picture 116"/>
          <p:cNvPicPr>
            <a:picLocks noChangeAspect="1"/>
          </p:cNvPicPr>
          <p:nvPr/>
        </p:nvPicPr>
        <p:blipFill>
          <a:blip r:embed="rId4"/>
          <a:stretch>
            <a:fillRect/>
          </a:stretch>
        </p:blipFill>
        <p:spPr>
          <a:xfrm rot="21600000">
            <a:off x="882674" y="4622756"/>
            <a:ext cx="5930869" cy="3098840"/>
          </a:xfrm>
          <a:prstGeom prst="rect">
            <a:avLst/>
          </a:prstGeom>
        </p:spPr>
      </p:pic>
      <p:sp>
        <p:nvSpPr>
          <p:cNvPr id="118" name="textbox 118"/>
          <p:cNvSpPr/>
          <p:nvPr/>
        </p:nvSpPr>
        <p:spPr>
          <a:xfrm>
            <a:off x="1092211" y="8240985"/>
            <a:ext cx="3649345" cy="1463675"/>
          </a:xfrm>
          <a:prstGeom prst="rect">
            <a:avLst/>
          </a:prstGeom>
        </p:spPr>
        <p:txBody>
          <a:bodyPr vert="horz" wrap="square" lIns="0" tIns="0" rIns="0" bIns="0"/>
          <a:lstStyle/>
          <a:p>
            <a:pPr algn="l" rtl="0" eaLnBrk="0">
              <a:lnSpc>
                <a:spcPct val="83341"/>
              </a:lnSpc>
              <a:tabLst/>
            </a:pPr>
            <a:endParaRPr lang="Arial" altLang="Arial" sz="100" dirty="0"/>
          </a:p>
          <a:p>
            <a:pPr marL="12700" algn="l" rtl="0" eaLnBrk="0">
              <a:lnSpc>
                <a:spcPts val="998"/>
              </a:lnSpc>
              <a:tabLst/>
            </a:pPr>
            <a:r>
              <a:rPr sz="800" kern="0" spc="-10" dirty="0">
                <a:solidFill>
                  <a:srgbClr val="000000">
                    <a:alpha val="100000"/>
                  </a:srgbClr>
                </a:solidFill>
                <a:latin typeface="SimSun"/>
                <a:ea typeface="SimSun"/>
                <a:cs typeface="SimSun"/>
              </a:rPr>
              <a:t>说明：</a:t>
            </a:r>
            <a:endParaRPr lang="SimSun" altLang="SimSun" sz="800" dirty="0"/>
          </a:p>
          <a:p>
            <a:pPr marL="12700" algn="l" rtl="0" eaLnBrk="0">
              <a:lnSpc>
                <a:spcPts val="1127"/>
              </a:lnSpc>
              <a:spcBef>
                <a:spcPts val="356"/>
              </a:spcBef>
              <a:tabLst/>
            </a:pPr>
            <a:r>
              <a:rPr sz="900" kern="0" spc="-50" dirty="0">
                <a:solidFill>
                  <a:srgbClr val="000000">
                    <a:alpha val="100000"/>
                  </a:srgbClr>
                </a:solidFill>
                <a:latin typeface="SimSun"/>
                <a:ea typeface="SimSun"/>
                <a:cs typeface="SimSun"/>
              </a:rPr>
              <a:t>1——测试架；</a:t>
            </a:r>
            <a:endParaRPr lang="SimSun" altLang="SimSun" sz="900" dirty="0"/>
          </a:p>
          <a:p>
            <a:pPr marL="12700" algn="l" rtl="0" eaLnBrk="0">
              <a:lnSpc>
                <a:spcPct val="95000"/>
              </a:lnSpc>
              <a:spcBef>
                <a:spcPts val="53"/>
              </a:spcBef>
              <a:tabLst/>
            </a:pPr>
            <a:r>
              <a:rPr sz="900" kern="0" spc="0" dirty="0">
                <a:solidFill>
                  <a:srgbClr val="000000">
                    <a:alpha val="100000"/>
                  </a:srgbClr>
                </a:solidFill>
                <a:latin typeface="SimSun"/>
                <a:ea typeface="SimSun"/>
                <a:cs typeface="SimSun"/>
              </a:rPr>
              <a:t>2——攻击孔，直径小于</a:t>
            </a:r>
            <a:r>
              <a:rPr sz="900" kern="0" spc="-10" dirty="0">
                <a:solidFill>
                  <a:srgbClr val="000000">
                    <a:alpha val="100000"/>
                  </a:srgbClr>
                </a:solidFill>
                <a:latin typeface="SimSun"/>
                <a:ea typeface="SimSun"/>
                <a:cs typeface="SimSun"/>
              </a:rPr>
              <a:t>或等于10 </a:t>
            </a:r>
            <a:r>
              <a:rPr sz="900" kern="0" spc="-10" dirty="0">
                <a:solidFill>
                  <a:srgbClr val="000000">
                    <a:alpha val="100000"/>
                  </a:srgbClr>
                </a:solidFill>
                <a:latin typeface="Times New Roman"/>
                <a:ea typeface="Times New Roman"/>
                <a:cs typeface="Times New Roman"/>
              </a:rPr>
              <a:t>mm;</a:t>
            </a:r>
            <a:endParaRPr lang="Times New Roman" altLang="Times New Roman" sz="900" dirty="0"/>
          </a:p>
          <a:p>
            <a:pPr marL="12700" algn="l" rtl="0" eaLnBrk="0">
              <a:lnSpc>
                <a:spcPts val="1339"/>
              </a:lnSpc>
              <a:tabLst/>
            </a:pPr>
            <a:r>
              <a:rPr sz="900" kern="0" spc="-50" dirty="0">
                <a:solidFill>
                  <a:srgbClr val="000000">
                    <a:alpha val="100000"/>
                  </a:srgbClr>
                </a:solidFill>
                <a:latin typeface="SimSun"/>
                <a:ea typeface="SimSun"/>
                <a:cs typeface="SimSun"/>
              </a:rPr>
              <a:t>3——输入单元；</a:t>
            </a:r>
            <a:endParaRPr lang="SimSun" altLang="SimSun" sz="900" dirty="0"/>
          </a:p>
          <a:p>
            <a:pPr marL="12700" algn="l" rtl="0" eaLnBrk="0">
              <a:lnSpc>
                <a:spcPts val="1130"/>
              </a:lnSpc>
              <a:spcBef>
                <a:spcPts val="309"/>
              </a:spcBef>
              <a:tabLst/>
            </a:pPr>
            <a:r>
              <a:rPr sz="900" kern="0" spc="-50" dirty="0">
                <a:solidFill>
                  <a:srgbClr val="000000">
                    <a:alpha val="100000"/>
                  </a:srgbClr>
                </a:solidFill>
                <a:latin typeface="SimSun"/>
                <a:ea typeface="SimSun"/>
                <a:cs typeface="SimSun"/>
              </a:rPr>
              <a:t>4——锁具；</a:t>
            </a:r>
            <a:endParaRPr lang="SimSun" altLang="SimSun" sz="900" dirty="0"/>
          </a:p>
          <a:p>
            <a:pPr marL="12700" algn="l" rtl="0" eaLnBrk="0">
              <a:lnSpc>
                <a:spcPct val="93000"/>
              </a:lnSpc>
              <a:spcBef>
                <a:spcPts val="160"/>
              </a:spcBef>
              <a:tabLst/>
            </a:pPr>
            <a:r>
              <a:rPr sz="900" kern="0" spc="-50" dirty="0">
                <a:solidFill>
                  <a:srgbClr val="000000">
                    <a:alpha val="100000"/>
                  </a:srgbClr>
                </a:solidFill>
                <a:latin typeface="SimSun"/>
                <a:ea typeface="SimSun"/>
                <a:cs typeface="SimSun"/>
              </a:rPr>
              <a:t>5——安装孔；</a:t>
            </a:r>
            <a:endParaRPr lang="SimSun" altLang="SimSun" sz="900" dirty="0"/>
          </a:p>
          <a:p>
            <a:pPr marL="12700" algn="l" rtl="0" eaLnBrk="0">
              <a:lnSpc>
                <a:spcPts val="1300"/>
              </a:lnSpc>
              <a:tabLst/>
            </a:pPr>
            <a:r>
              <a:rPr sz="900" kern="0" spc="-50" dirty="0">
                <a:solidFill>
                  <a:srgbClr val="000000">
                    <a:alpha val="100000"/>
                  </a:srgbClr>
                </a:solidFill>
                <a:latin typeface="SimSun"/>
                <a:ea typeface="SimSun"/>
                <a:cs typeface="SimSun"/>
              </a:rPr>
              <a:t>6——锁舌。</a:t>
            </a:r>
            <a:endParaRPr lang="SimSun" altLang="SimSun" sz="900" dirty="0"/>
          </a:p>
          <a:p>
            <a:pPr algn="l" rtl="0" eaLnBrk="0">
              <a:lnSpc>
                <a:spcPct val="104000"/>
              </a:lnSpc>
              <a:tabLst/>
            </a:pPr>
            <a:endParaRPr lang="Arial" altLang="Arial" sz="1100" dirty="0"/>
          </a:p>
          <a:p>
            <a:pPr algn="l" rtl="0" eaLnBrk="0">
              <a:lnSpc>
                <a:spcPct val="7035"/>
              </a:lnSpc>
              <a:tabLst/>
            </a:pPr>
            <a:endParaRPr lang="Arial" altLang="Arial" sz="100" dirty="0"/>
          </a:p>
          <a:p>
            <a:pPr algn="r" rtl="0" eaLnBrk="0">
              <a:lnSpc>
                <a:spcPct val="95000"/>
              </a:lnSpc>
              <a:tabLst/>
            </a:pPr>
            <a:r>
              <a:rPr sz="1000" b="1" kern="0" spc="20" dirty="0">
                <a:solidFill>
                  <a:srgbClr val="000000">
                    <a:alpha val="100000"/>
                  </a:srgbClr>
                </a:solidFill>
                <a:latin typeface="SimHei"/>
                <a:ea typeface="SimHei"/>
                <a:cs typeface="SimHei"/>
              </a:rPr>
              <a:t>图</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1</a:t>
            </a:r>
            <a:r>
              <a:rPr sz="1000" kern="0" spc="4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测试架及锁具安装示</a:t>
            </a:r>
            <a:r>
              <a:rPr sz="1000" b="1" kern="0" spc="10" dirty="0">
                <a:solidFill>
                  <a:srgbClr val="000000">
                    <a:alpha val="100000"/>
                  </a:srgbClr>
                </a:solidFill>
                <a:latin typeface="SimHei"/>
                <a:ea typeface="SimHei"/>
                <a:cs typeface="SimHei"/>
              </a:rPr>
              <a:t>意图</a:t>
            </a:r>
            <a:endParaRPr lang="SimHei" altLang="SimHei" sz="1000" dirty="0"/>
          </a:p>
        </p:txBody>
      </p:sp>
      <p:graphicFrame>
        <p:nvGraphicFramePr>
          <p:cNvPr id="120" name="table 120"/>
          <p:cNvGraphicFramePr>
            <a:graphicFrameLocks noGrp="1"/>
          </p:cNvGraphicFramePr>
          <p:nvPr/>
        </p:nvGraphicFramePr>
        <p:xfrm>
          <a:off x="885846" y="7762906"/>
          <a:ext cx="5854700" cy="450214"/>
        </p:xfrm>
        <a:graphic>
          <a:graphicData uri="http://schemas.openxmlformats.org/drawingml/2006/table">
            <a:tbl>
              <a:tblPr/>
              <a:tblGrid>
                <a:gridCol w="1717675"/>
                <a:gridCol w="1720850"/>
                <a:gridCol w="2416175"/>
              </a:tblGrid>
              <a:tr h="155575">
                <a:tc>
                  <a:txBody>
                    <a:bodyPr/>
                    <a:lstStyle/>
                    <a:p>
                      <a:pPr algn="l" rtl="0" eaLnBrk="0">
                        <a:lnSpc>
                          <a:spcPct val="107000"/>
                        </a:lnSpc>
                        <a:tabLst/>
                      </a:pPr>
                      <a:endParaRPr lang="Arial" altLang="Arial" sz="200" dirty="0"/>
                    </a:p>
                    <a:p>
                      <a:pPr marL="764540" algn="l" rtl="0" eaLnBrk="0">
                        <a:lnSpc>
                          <a:spcPts val="848"/>
                        </a:lnSpc>
                        <a:spcBef>
                          <a:spcPts val="1"/>
                        </a:spcBef>
                        <a:tabLst/>
                      </a:pPr>
                      <a:r>
                        <a:rPr sz="700" kern="0" spc="20" dirty="0">
                          <a:solidFill>
                            <a:srgbClr val="000000">
                              <a:alpha val="100000"/>
                            </a:srgbClr>
                          </a:solidFill>
                          <a:latin typeface="SimSun"/>
                          <a:ea typeface="SimSun"/>
                          <a:cs typeface="SimSun"/>
                        </a:rPr>
                        <a:t>长度</a:t>
                      </a:r>
                      <a:endParaRPr lang="SimSun" altLang="SimSun" sz="7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200" dirty="0"/>
                    </a:p>
                    <a:p>
                      <a:pPr marL="475615" algn="l" rtl="0" eaLnBrk="0">
                        <a:lnSpc>
                          <a:spcPct val="100000"/>
                        </a:lnSpc>
                        <a:spcBef>
                          <a:spcPts val="2"/>
                        </a:spcBef>
                        <a:tabLst/>
                      </a:pPr>
                      <a:r>
                        <a:rPr sz="700" kern="0" spc="50" dirty="0">
                          <a:solidFill>
                            <a:srgbClr val="000000">
                              <a:alpha val="100000"/>
                            </a:srgbClr>
                          </a:solidFill>
                          <a:latin typeface="SimSun"/>
                          <a:ea typeface="SimSun"/>
                          <a:cs typeface="SimSun"/>
                        </a:rPr>
                        <a:t>防盗保险柜机械锁</a:t>
                      </a:r>
                      <a:endParaRPr lang="SimSun" altLang="SimSun" sz="7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200" dirty="0"/>
                    </a:p>
                    <a:p>
                      <a:pPr marL="824864" algn="l" rtl="0" eaLnBrk="0">
                        <a:lnSpc>
                          <a:spcPts val="848"/>
                        </a:lnSpc>
                        <a:spcBef>
                          <a:spcPts val="1"/>
                        </a:spcBef>
                        <a:tabLst/>
                      </a:pPr>
                      <a:r>
                        <a:rPr sz="700" kern="0" spc="50" dirty="0">
                          <a:solidFill>
                            <a:srgbClr val="000000">
                              <a:alpha val="100000"/>
                            </a:srgbClr>
                          </a:solidFill>
                          <a:latin typeface="SimSun"/>
                          <a:ea typeface="SimSun"/>
                          <a:cs typeface="SimSun"/>
                        </a:rPr>
                        <a:t>防盗保险柜电子锁</a:t>
                      </a:r>
                      <a:endParaRPr lang="SimSun" altLang="SimSun" sz="7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064">
                <a:tc>
                  <a:txBody>
                    <a:bodyPr/>
                    <a:lstStyle/>
                    <a:p>
                      <a:pPr algn="l" rtl="0" eaLnBrk="0">
                        <a:lnSpc>
                          <a:spcPct val="125000"/>
                        </a:lnSpc>
                        <a:tabLst/>
                      </a:pPr>
                      <a:endParaRPr lang="Arial" altLang="Arial" sz="200" dirty="0"/>
                    </a:p>
                    <a:p>
                      <a:pPr marL="783590" algn="l" rtl="0" eaLnBrk="0">
                        <a:lnSpc>
                          <a:spcPct val="83000"/>
                        </a:lnSpc>
                        <a:spcBef>
                          <a:spcPts val="2"/>
                        </a:spcBef>
                        <a:tabLst/>
                      </a:pPr>
                      <a:r>
                        <a:rPr sz="700" kern="0" spc="-30" dirty="0">
                          <a:solidFill>
                            <a:srgbClr val="000000">
                              <a:alpha val="100000"/>
                            </a:srgbClr>
                          </a:solidFill>
                          <a:latin typeface="SimSun"/>
                          <a:ea typeface="SimSun"/>
                          <a:cs typeface="SimSun"/>
                        </a:rPr>
                        <a:t>1</a:t>
                      </a:r>
                      <a:r>
                        <a:rPr sz="700" kern="0" spc="-30" dirty="0">
                          <a:solidFill>
                            <a:srgbClr val="000000">
                              <a:alpha val="100000"/>
                            </a:srgbClr>
                          </a:solidFill>
                          <a:latin typeface="Calibri"/>
                          <a:ea typeface="Calibri"/>
                          <a:cs typeface="Calibri"/>
                        </a:rPr>
                        <a:t>₂</a:t>
                      </a:r>
                      <a:endParaRPr lang="Calibri" altLang="Calibri" sz="7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51000"/>
                        </a:lnSpc>
                        <a:tabLst/>
                      </a:pPr>
                      <a:endParaRPr lang="Arial" altLang="Arial" sz="100" dirty="0"/>
                    </a:p>
                    <a:p>
                      <a:pPr marL="527050" algn="l" rtl="0" eaLnBrk="0">
                        <a:lnSpc>
                          <a:spcPct val="100000"/>
                        </a:lnSpc>
                        <a:tabLst/>
                      </a:pPr>
                      <a:r>
                        <a:rPr sz="700" kern="0" spc="40" dirty="0">
                          <a:solidFill>
                            <a:srgbClr val="000000">
                              <a:alpha val="100000"/>
                            </a:srgbClr>
                          </a:solidFill>
                          <a:latin typeface="SimSun"/>
                          <a:ea typeface="SimSun"/>
                          <a:cs typeface="SimSun"/>
                        </a:rPr>
                        <a:t>与锁轴位置对齐</a:t>
                      </a:r>
                      <a:endParaRPr lang="SimSun" altLang="SimSun" sz="7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100" dirty="0"/>
                    </a:p>
                    <a:p>
                      <a:pPr marL="920114" algn="l" rtl="0" eaLnBrk="0">
                        <a:lnSpc>
                          <a:spcPts val="846"/>
                        </a:lnSpc>
                        <a:spcBef>
                          <a:spcPts val="1"/>
                        </a:spcBef>
                        <a:tabLst/>
                      </a:pPr>
                      <a:r>
                        <a:rPr sz="700" kern="0" spc="-10" dirty="0">
                          <a:solidFill>
                            <a:srgbClr val="000000">
                              <a:alpha val="100000"/>
                            </a:srgbClr>
                          </a:solidFill>
                          <a:latin typeface="SimSun"/>
                          <a:ea typeface="SimSun"/>
                          <a:cs typeface="SimSun"/>
                        </a:rPr>
                        <a:t>l</a:t>
                      </a:r>
                      <a:r>
                        <a:rPr sz="700" kern="0" spc="-10" dirty="0">
                          <a:solidFill>
                            <a:srgbClr val="000000">
                              <a:alpha val="100000"/>
                            </a:srgbClr>
                          </a:solidFill>
                          <a:latin typeface="Calibri"/>
                          <a:ea typeface="Calibri"/>
                          <a:cs typeface="Calibri"/>
                        </a:rPr>
                        <a:t>₂</a:t>
                      </a:r>
                      <a:r>
                        <a:rPr sz="700" kern="0" spc="-10" dirty="0">
                          <a:solidFill>
                            <a:srgbClr val="000000">
                              <a:alpha val="100000"/>
                            </a:srgbClr>
                          </a:solidFill>
                          <a:latin typeface="SimSun"/>
                          <a:ea typeface="SimSun"/>
                          <a:cs typeface="SimSun"/>
                        </a:rPr>
                        <a:t>=1</a:t>
                      </a:r>
                      <a:r>
                        <a:rPr sz="700" kern="0" spc="-10" dirty="0">
                          <a:solidFill>
                            <a:srgbClr val="000000">
                              <a:alpha val="100000"/>
                            </a:srgbClr>
                          </a:solidFill>
                          <a:latin typeface="Calibri"/>
                          <a:ea typeface="Calibri"/>
                          <a:cs typeface="Calibri"/>
                        </a:rPr>
                        <a:t>₁ </a:t>
                      </a:r>
                      <a:r>
                        <a:rPr sz="700" kern="0" spc="-10" dirty="0">
                          <a:solidFill>
                            <a:srgbClr val="000000">
                              <a:alpha val="100000"/>
                            </a:srgbClr>
                          </a:solidFill>
                          <a:latin typeface="SimSun"/>
                          <a:ea typeface="SimSun"/>
                          <a:cs typeface="SimSun"/>
                        </a:rPr>
                        <a:t>×69%</a:t>
                      </a:r>
                      <a:endParaRPr lang="SimSun" altLang="SimSun" sz="7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575">
                <a:tc>
                  <a:txBody>
                    <a:bodyPr/>
                    <a:lstStyle/>
                    <a:p>
                      <a:pPr algn="l" rtl="0" eaLnBrk="0">
                        <a:lnSpc>
                          <a:spcPct val="118000"/>
                        </a:lnSpc>
                        <a:tabLst/>
                      </a:pPr>
                      <a:endParaRPr lang="Arial" altLang="Arial" sz="300" dirty="0"/>
                    </a:p>
                    <a:p>
                      <a:pPr marL="834389" algn="l" rtl="0" eaLnBrk="0">
                        <a:lnSpc>
                          <a:spcPct val="83000"/>
                        </a:lnSpc>
                        <a:tabLst/>
                      </a:pPr>
                      <a:r>
                        <a:rPr sz="700" kern="0" spc="-10" dirty="0">
                          <a:solidFill>
                            <a:srgbClr val="000000">
                              <a:alpha val="100000"/>
                            </a:srgbClr>
                          </a:solidFill>
                          <a:latin typeface="SimSun"/>
                          <a:ea typeface="SimSun"/>
                          <a:cs typeface="SimSun"/>
                        </a:rPr>
                        <a:t>1</a:t>
                      </a:r>
                      <a:endParaRPr lang="SimSun" altLang="SimSun" sz="7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96000"/>
                        </a:lnSpc>
                        <a:tabLst/>
                      </a:pPr>
                      <a:endParaRPr lang="Arial" altLang="Arial" sz="100" dirty="0"/>
                    </a:p>
                    <a:p>
                      <a:pPr marL="527050" algn="l" rtl="0" eaLnBrk="0">
                        <a:lnSpc>
                          <a:spcPct val="100000"/>
                        </a:lnSpc>
                        <a:spcBef>
                          <a:spcPts val="1"/>
                        </a:spcBef>
                        <a:tabLst/>
                      </a:pPr>
                      <a:r>
                        <a:rPr sz="700" kern="0" spc="40" dirty="0">
                          <a:solidFill>
                            <a:srgbClr val="000000">
                              <a:alpha val="100000"/>
                            </a:srgbClr>
                          </a:solidFill>
                          <a:latin typeface="SimSun"/>
                          <a:ea typeface="SimSun"/>
                          <a:cs typeface="SimSun"/>
                        </a:rPr>
                        <a:t>与锁轴位置对齐</a:t>
                      </a:r>
                      <a:endParaRPr lang="SimSun" altLang="SimSun" sz="7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97000"/>
                        </a:lnSpc>
                        <a:tabLst/>
                      </a:pPr>
                      <a:endParaRPr lang="Arial" altLang="Arial" sz="100" dirty="0"/>
                    </a:p>
                    <a:p>
                      <a:pPr marL="989964" algn="l" rtl="0" eaLnBrk="0">
                        <a:lnSpc>
                          <a:spcPct val="100000"/>
                        </a:lnSpc>
                        <a:tabLst/>
                      </a:pPr>
                      <a:r>
                        <a:rPr sz="700" kern="0" spc="10" dirty="0">
                          <a:solidFill>
                            <a:srgbClr val="000000">
                              <a:alpha val="100000"/>
                            </a:srgbClr>
                          </a:solidFill>
                          <a:latin typeface="SimSun"/>
                          <a:ea typeface="SimSun"/>
                          <a:cs typeface="SimSun"/>
                        </a:rPr>
                        <a:t>l</a:t>
                      </a:r>
                      <a:r>
                        <a:rPr sz="700" kern="0" spc="10" dirty="0">
                          <a:solidFill>
                            <a:srgbClr val="000000">
                              <a:alpha val="100000"/>
                            </a:srgbClr>
                          </a:solidFill>
                          <a:latin typeface="Calibri"/>
                          <a:ea typeface="Calibri"/>
                          <a:cs typeface="Calibri"/>
                        </a:rPr>
                        <a:t>₄</a:t>
                      </a:r>
                      <a:r>
                        <a:rPr sz="700" kern="0" spc="10" dirty="0">
                          <a:solidFill>
                            <a:srgbClr val="000000">
                              <a:alpha val="100000"/>
                            </a:srgbClr>
                          </a:solidFill>
                          <a:latin typeface="SimSun"/>
                          <a:ea typeface="SimSun"/>
                          <a:cs typeface="SimSun"/>
                        </a:rPr>
                        <a:t>=l</a:t>
                      </a:r>
                      <a:r>
                        <a:rPr sz="700" kern="0" spc="10" dirty="0">
                          <a:solidFill>
                            <a:srgbClr val="000000">
                              <a:alpha val="100000"/>
                            </a:srgbClr>
                          </a:solidFill>
                          <a:latin typeface="Calibri"/>
                          <a:ea typeface="Calibri"/>
                          <a:cs typeface="Calibri"/>
                        </a:rPr>
                        <a:t>₃</a:t>
                      </a:r>
                      <a:r>
                        <a:rPr sz="700" kern="0" spc="10" dirty="0">
                          <a:solidFill>
                            <a:srgbClr val="000000">
                              <a:alpha val="100000"/>
                            </a:srgbClr>
                          </a:solidFill>
                          <a:latin typeface="SimSun"/>
                          <a:ea typeface="SimSun"/>
                          <a:cs typeface="SimSun"/>
                        </a:rPr>
                        <a:t>/2</a:t>
                      </a:r>
                      <a:endParaRPr lang="SimSun" altLang="SimSun" sz="7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22" name="textbox 122"/>
          <p:cNvSpPr/>
          <p:nvPr/>
        </p:nvSpPr>
        <p:spPr>
          <a:xfrm>
            <a:off x="6489668" y="9875403"/>
            <a:ext cx="66039" cy="109220"/>
          </a:xfrm>
          <a:prstGeom prst="rect">
            <a:avLst/>
          </a:prstGeom>
        </p:spPr>
        <p:txBody>
          <a:bodyPr vert="horz" wrap="square" lIns="0" tIns="0" rIns="0" bIns="0"/>
          <a:lstStyle/>
          <a:p>
            <a:pPr algn="l" rtl="0" eaLnBrk="0">
              <a:lnSpc>
                <a:spcPct val="86187"/>
              </a:lnSpc>
              <a:tabLst/>
            </a:pPr>
            <a:endParaRPr lang="Arial" altLang="Arial" sz="100" dirty="0"/>
          </a:p>
          <a:p>
            <a:pPr marL="12700" algn="l" rtl="0" eaLnBrk="0">
              <a:lnSpc>
                <a:spcPct val="78000"/>
              </a:lnSpc>
              <a:tabLst/>
            </a:pPr>
            <a:r>
              <a:rPr sz="700" kern="0" spc="-10" dirty="0">
                <a:solidFill>
                  <a:srgbClr val="000000">
                    <a:alpha val="100000"/>
                  </a:srgbClr>
                </a:solidFill>
                <a:latin typeface="SimSun"/>
                <a:ea typeface="SimSun"/>
                <a:cs typeface="SimSun"/>
              </a:rPr>
              <a:t>9</a:t>
            </a:r>
            <a:endParaRPr lang="SimSun" altLang="SimSun" sz="7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textbox 124"/>
          <p:cNvSpPr/>
          <p:nvPr/>
        </p:nvSpPr>
        <p:spPr>
          <a:xfrm>
            <a:off x="781034" y="907362"/>
            <a:ext cx="5871209" cy="8881744"/>
          </a:xfrm>
          <a:prstGeom prst="rect">
            <a:avLst/>
          </a:prstGeom>
        </p:spPr>
        <p:txBody>
          <a:bodyPr vert="horz" wrap="square" lIns="0" tIns="0" rIns="0" bIns="0"/>
          <a:lstStyle/>
          <a:p>
            <a:pPr algn="l" rtl="0" eaLnBrk="0">
              <a:lnSpc>
                <a:spcPct val="79789"/>
              </a:lnSpc>
              <a:tabLst/>
            </a:pPr>
            <a:endParaRPr lang="Arial" altLang="Arial" sz="100" dirty="0"/>
          </a:p>
          <a:p>
            <a:pPr marL="14604" algn="l" rtl="0" eaLnBrk="0">
              <a:lnSpc>
                <a:spcPct val="82000"/>
              </a:lnSpc>
              <a:tabLst/>
            </a:pPr>
            <a:r>
              <a:rPr sz="1000" b="1" kern="0" spc="0" dirty="0">
                <a:solidFill>
                  <a:srgbClr val="000000">
                    <a:alpha val="100000"/>
                  </a:srgbClr>
                </a:solidFill>
                <a:latin typeface="SimSun"/>
                <a:ea typeface="SimSun"/>
                <a:cs typeface="SimSun"/>
              </a:rPr>
              <a:t>GB</a:t>
            </a:r>
            <a:r>
              <a:rPr sz="1000" kern="0" spc="40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10409—2019</a:t>
            </a:r>
            <a:endParaRPr lang="SimSun" altLang="SimSun" sz="1000" dirty="0"/>
          </a:p>
          <a:p>
            <a:pPr algn="l" rtl="0" eaLnBrk="0">
              <a:lnSpc>
                <a:spcPct val="179000"/>
              </a:lnSpc>
              <a:tabLst/>
            </a:pPr>
            <a:endParaRPr lang="Arial" altLang="Arial" sz="1000" dirty="0"/>
          </a:p>
          <a:p>
            <a:pPr marL="13970" algn="l" rtl="0" eaLnBrk="0">
              <a:lnSpc>
                <a:spcPct val="100000"/>
              </a:lnSpc>
              <a:spcBef>
                <a:spcPts val="302"/>
              </a:spcBef>
              <a:tabLst/>
            </a:pPr>
            <a:r>
              <a:rPr sz="1000" b="1" kern="0" spc="-20" dirty="0">
                <a:solidFill>
                  <a:srgbClr val="000000">
                    <a:alpha val="100000"/>
                  </a:srgbClr>
                </a:solidFill>
                <a:latin typeface="SimHei"/>
                <a:ea typeface="SimHei"/>
                <a:cs typeface="SimHei"/>
                <a:hlinkClick xmlns:r="http://schemas.openxmlformats.org/officeDocument/2006/relationships" r:id="rId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6.3.1.2</a:t>
            </a:r>
            <a:r>
              <a:rPr sz="1000" kern="0" spc="48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锁舌行</a:t>
            </a:r>
            <a:r>
              <a:rPr sz="1000" b="1" kern="0" spc="-30" dirty="0">
                <a:solidFill>
                  <a:srgbClr val="000000">
                    <a:alpha val="100000"/>
                  </a:srgbClr>
                </a:solidFill>
                <a:latin typeface="SimHei"/>
                <a:ea typeface="SimHei"/>
                <a:cs typeface="SimHei"/>
              </a:rPr>
              <a:t>程检验</a:t>
            </a:r>
            <a:endParaRPr lang="SimHei" altLang="SimHei" sz="1000" dirty="0"/>
          </a:p>
          <a:p>
            <a:pPr marL="279400" algn="l" rtl="0" eaLnBrk="0">
              <a:lnSpc>
                <a:spcPct val="99000"/>
              </a:lnSpc>
              <a:spcBef>
                <a:spcPts val="1160"/>
              </a:spcBef>
              <a:tabLst/>
            </a:pPr>
            <a:r>
              <a:rPr sz="1000" kern="0" spc="0" dirty="0">
                <a:solidFill>
                  <a:srgbClr val="000000">
                    <a:alpha val="100000"/>
                  </a:srgbClr>
                </a:solidFill>
                <a:latin typeface="SimSun"/>
                <a:ea typeface="SimSun"/>
                <a:cs typeface="SimSun"/>
              </a:rPr>
              <a:t>用精度为0.02 </a:t>
            </a:r>
            <a:r>
              <a:rPr sz="1000" kern="0" spc="0" dirty="0">
                <a:solidFill>
                  <a:srgbClr val="000000">
                    <a:alpha val="100000"/>
                  </a:srgbClr>
                </a:solidFill>
                <a:latin typeface="Times New Roman"/>
                <a:ea typeface="Times New Roman"/>
                <a:cs typeface="Times New Roman"/>
              </a:rPr>
              <a:t>mm</a:t>
            </a:r>
            <a:r>
              <a:rPr sz="1000" kern="0" spc="12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SimSun"/>
                <a:ea typeface="SimSun"/>
                <a:cs typeface="SimSun"/>
              </a:rPr>
              <a:t>的游标卡</a:t>
            </a:r>
            <a:r>
              <a:rPr sz="1000" kern="0" spc="-10" dirty="0">
                <a:solidFill>
                  <a:srgbClr val="000000">
                    <a:alpha val="100000"/>
                  </a:srgbClr>
                </a:solidFill>
                <a:latin typeface="SimSun"/>
                <a:ea typeface="SimSun"/>
                <a:cs typeface="SimSun"/>
              </a:rPr>
              <a:t>尺测量，判定其结果是否符合</a:t>
            </a:r>
            <a:r>
              <a:rPr sz="1000" kern="0" spc="-10" dirty="0">
                <a:solidFill>
                  <a:srgbClr val="000000">
                    <a:alpha val="100000"/>
                  </a:srgbClr>
                </a:solidFill>
                <a:latin typeface="SimSun"/>
                <a:ea typeface="SimSun"/>
                <a:cs typeface="SimSun"/>
                <a:hlinkClick xmlns:r="http://schemas.openxmlformats.org/officeDocument/2006/relationships" r:id="rId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5.3.1.2</a:t>
            </a:r>
            <a:r>
              <a:rPr sz="1000" kern="0" spc="-1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252"/>
              </a:spcBef>
              <a:tabLst/>
            </a:pPr>
            <a:r>
              <a:rPr sz="1000" b="1" kern="0" spc="-20" dirty="0">
                <a:solidFill>
                  <a:srgbClr val="000000">
                    <a:alpha val="100000"/>
                  </a:srgbClr>
                </a:solidFill>
                <a:latin typeface="SimHei"/>
                <a:ea typeface="SimHei"/>
                <a:cs typeface="SimHei"/>
                <a:hlinkClick xmlns:r="http://schemas.openxmlformats.org/officeDocument/2006/relationships" r:id="rId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6.3.1.3</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锁舌压力检</a:t>
            </a:r>
            <a:r>
              <a:rPr sz="1000" b="1" kern="0" spc="-30" dirty="0">
                <a:solidFill>
                  <a:srgbClr val="000000">
                    <a:alpha val="100000"/>
                  </a:srgbClr>
                </a:solidFill>
                <a:latin typeface="SimHei"/>
                <a:ea typeface="SimHei"/>
                <a:cs typeface="SimHei"/>
              </a:rPr>
              <a:t>验</a:t>
            </a:r>
            <a:endParaRPr lang="SimHei" altLang="SimHei" sz="1000" dirty="0"/>
          </a:p>
          <a:p>
            <a:pPr marL="279400" algn="l" rtl="0" eaLnBrk="0">
              <a:lnSpc>
                <a:spcPct val="99000"/>
              </a:lnSpc>
              <a:spcBef>
                <a:spcPts val="1167"/>
              </a:spcBef>
              <a:tabLst/>
            </a:pPr>
            <a:r>
              <a:rPr sz="1000" kern="0" spc="20" dirty="0">
                <a:solidFill>
                  <a:srgbClr val="000000">
                    <a:alpha val="100000"/>
                  </a:srgbClr>
                </a:solidFill>
                <a:latin typeface="SimSun"/>
                <a:ea typeface="SimSun"/>
                <a:cs typeface="SimSun"/>
              </a:rPr>
              <a:t>锁舌压力试验按</a:t>
            </a:r>
            <a:r>
              <a:rPr sz="1000" kern="0" spc="0" dirty="0">
                <a:solidFill>
                  <a:srgbClr val="000000">
                    <a:alpha val="100000"/>
                  </a:srgbClr>
                </a:solidFill>
                <a:latin typeface="SimSun"/>
                <a:ea typeface="SimSun"/>
                <a:cs typeface="SimSun"/>
              </a:rPr>
              <a:t>GA</a:t>
            </a:r>
            <a:r>
              <a:rPr sz="1000" kern="0" spc="20" dirty="0">
                <a:solidFill>
                  <a:srgbClr val="000000">
                    <a:alpha val="100000"/>
                  </a:srgbClr>
                </a:solidFill>
                <a:latin typeface="SimSun"/>
                <a:ea typeface="SimSun"/>
                <a:cs typeface="SimSun"/>
              </a:rPr>
              <a:t>/T</a:t>
            </a:r>
            <a:r>
              <a:rPr sz="1000" kern="0" spc="16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73—2015中6.2.1进行，判定结果是否符合</a:t>
            </a:r>
            <a:r>
              <a:rPr sz="1000" kern="0" spc="20" dirty="0">
                <a:solidFill>
                  <a:srgbClr val="000000">
                    <a:alpha val="100000"/>
                  </a:srgbClr>
                </a:solidFill>
                <a:latin typeface="SimSun"/>
                <a:ea typeface="SimSun"/>
                <a:cs typeface="SimSun"/>
                <a:hlinkClick xmlns:r="http://schemas.openxmlformats.org/officeDocument/2006/relationships" r:id="rId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5.3.1.3</a:t>
            </a:r>
            <a:r>
              <a:rPr sz="1000" kern="0" spc="2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137"/>
              </a:spcBef>
              <a:tabLst/>
            </a:pPr>
            <a:r>
              <a:rPr sz="1000" b="1" kern="0" spc="-40" dirty="0">
                <a:solidFill>
                  <a:srgbClr val="000000">
                    <a:alpha val="100000"/>
                  </a:srgbClr>
                </a:solidFill>
                <a:latin typeface="SimHei"/>
                <a:ea typeface="SimHei"/>
                <a:cs typeface="SimHei"/>
                <a:hlinkClick xmlns:r="http://schemas.openxmlformats.org/officeDocument/2006/relationships" r:id="rId6"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6.3.1.4</a:t>
            </a:r>
            <a:r>
              <a:rPr sz="1000" kern="0" spc="110" dirty="0">
                <a:solidFill>
                  <a:srgbClr val="000000">
                    <a:alpha val="100000"/>
                  </a:srgbClr>
                </a:solidFill>
                <a:latin typeface="SimHei"/>
                <a:ea typeface="SimHei"/>
                <a:cs typeface="SimHei"/>
              </a:rPr>
              <a:t>  </a:t>
            </a:r>
            <a:r>
              <a:rPr sz="1000" b="1" kern="0" spc="-40" dirty="0">
                <a:solidFill>
                  <a:srgbClr val="000000">
                    <a:alpha val="100000"/>
                  </a:srgbClr>
                </a:solidFill>
                <a:latin typeface="SimHei"/>
                <a:ea typeface="SimHei"/>
                <a:cs typeface="SimHei"/>
              </a:rPr>
              <a:t>自由跌落试验</a:t>
            </a:r>
            <a:endParaRPr lang="SimHei" altLang="SimHei" sz="1000" dirty="0"/>
          </a:p>
          <a:p>
            <a:pPr marL="12700" indent="266700" algn="l" rtl="0" eaLnBrk="0">
              <a:lnSpc>
                <a:spcPct val="116000"/>
              </a:lnSpc>
              <a:spcBef>
                <a:spcPts val="1280"/>
              </a:spcBef>
              <a:tabLst/>
            </a:pPr>
            <a:r>
              <a:rPr sz="1000" kern="0" spc="50" dirty="0">
                <a:solidFill>
                  <a:srgbClr val="000000">
                    <a:alpha val="100000"/>
                  </a:srgbClr>
                </a:solidFill>
                <a:latin typeface="SimSun"/>
                <a:ea typeface="SimSun"/>
                <a:cs typeface="SimSun"/>
              </a:rPr>
              <a:t>锁具任意面(除锁舌外)</a:t>
            </a:r>
            <a:r>
              <a:rPr sz="1000" kern="0" spc="40" dirty="0">
                <a:solidFill>
                  <a:srgbClr val="000000">
                    <a:alpha val="100000"/>
                  </a:srgbClr>
                </a:solidFill>
                <a:latin typeface="SimSun"/>
                <a:ea typeface="SimSun"/>
                <a:cs typeface="SimSun"/>
              </a:rPr>
              <a:t>从1</a:t>
            </a:r>
            <a:r>
              <a:rPr sz="1000" kern="0" spc="40" dirty="0">
                <a:solidFill>
                  <a:srgbClr val="000000">
                    <a:alpha val="100000"/>
                  </a:srgbClr>
                </a:solidFill>
                <a:latin typeface="Times New Roman"/>
                <a:ea typeface="Times New Roman"/>
                <a:cs typeface="Times New Roman"/>
              </a:rPr>
              <a:t>m</a:t>
            </a:r>
            <a:r>
              <a:rPr sz="1000" kern="0" spc="9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高处跌落到水泥地面上10</a:t>
            </a:r>
            <a:r>
              <a:rPr sz="1000" kern="0" spc="-11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次后，检查锁具的工作情况，判定结果是</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否符合</a:t>
            </a:r>
            <a:r>
              <a:rPr sz="1000" kern="0" spc="10" dirty="0">
                <a:solidFill>
                  <a:srgbClr val="000000">
                    <a:alpha val="100000"/>
                  </a:srgbClr>
                </a:solidFill>
                <a:latin typeface="SimSun"/>
                <a:ea typeface="SimSun"/>
                <a:cs typeface="SimSun"/>
                <a:hlinkClick xmlns:r="http://schemas.openxmlformats.org/officeDocument/2006/relationships" r:id="rId7"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5.3.1.4</a:t>
            </a:r>
            <a:r>
              <a:rPr sz="1000" kern="0" spc="1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137"/>
              </a:spcBef>
              <a:tabLst/>
            </a:pPr>
            <a:r>
              <a:rPr sz="1000" b="1" kern="0" spc="-20" dirty="0">
                <a:solidFill>
                  <a:srgbClr val="000000">
                    <a:alpha val="100000"/>
                  </a:srgbClr>
                </a:solidFill>
                <a:latin typeface="SimHei"/>
                <a:ea typeface="SimHei"/>
                <a:cs typeface="SimHei"/>
                <a:hlinkClick xmlns:r="http://schemas.openxmlformats.org/officeDocument/2006/relationships" r:id="rId8"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6.3.1.5</a:t>
            </a:r>
            <a:r>
              <a:rPr sz="1000" kern="0" spc="51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锁具耐久性试验</a:t>
            </a:r>
            <a:endParaRPr lang="SimHei" altLang="SimHei" sz="1000" dirty="0"/>
          </a:p>
          <a:p>
            <a:pPr marL="12700" indent="266700" algn="l" rtl="0" eaLnBrk="0">
              <a:lnSpc>
                <a:spcPct val="114000"/>
              </a:lnSpc>
              <a:spcBef>
                <a:spcPts val="1227"/>
              </a:spcBef>
              <a:tabLst/>
            </a:pPr>
            <a:r>
              <a:rPr sz="1000" kern="0" spc="60" dirty="0">
                <a:solidFill>
                  <a:srgbClr val="000000">
                    <a:alpha val="100000"/>
                  </a:srgbClr>
                </a:solidFill>
                <a:latin typeface="SimSun"/>
                <a:ea typeface="SimSun"/>
                <a:cs typeface="SimSun"/>
              </a:rPr>
              <a:t>按照锁具使用说明书对锁具进行连续开启100</a:t>
            </a:r>
            <a:r>
              <a:rPr sz="1000" kern="0" spc="50" dirty="0">
                <a:solidFill>
                  <a:srgbClr val="000000">
                    <a:alpha val="100000"/>
                  </a:srgbClr>
                </a:solidFill>
                <a:latin typeface="SimSun"/>
                <a:ea typeface="SimSun"/>
                <a:cs typeface="SimSun"/>
              </a:rPr>
              <a:t>00次试验，记录试验过程中的现象，判定结果是否</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符合</a:t>
            </a:r>
            <a:r>
              <a:rPr sz="1000" kern="0" spc="-20" dirty="0">
                <a:solidFill>
                  <a:srgbClr val="000000">
                    <a:alpha val="100000"/>
                  </a:srgbClr>
                </a:solidFill>
                <a:latin typeface="SimSun"/>
                <a:ea typeface="SimSun"/>
                <a:cs typeface="SimSun"/>
                <a:hlinkClick xmlns:r="http://schemas.openxmlformats.org/officeDocument/2006/relationships" r:id="rId9"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5.3.1.5</a:t>
            </a:r>
            <a:r>
              <a:rPr sz="1000" kern="0" spc="-1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187"/>
              </a:spcBef>
              <a:tabLst/>
            </a:pPr>
            <a:r>
              <a:rPr sz="1000" b="1" kern="0" spc="-20" dirty="0">
                <a:solidFill>
                  <a:srgbClr val="000000">
                    <a:alpha val="100000"/>
                  </a:srgbClr>
                </a:solidFill>
                <a:latin typeface="SimHei"/>
                <a:ea typeface="SimHei"/>
                <a:cs typeface="SimHei"/>
                <a:hlinkClick xmlns:r="http://schemas.openxmlformats.org/officeDocument/2006/relationships" r:id="rId10"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6.3.1.6</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锁具冲击试</a:t>
            </a:r>
            <a:r>
              <a:rPr sz="1000" b="1" kern="0" spc="-30" dirty="0">
                <a:solidFill>
                  <a:srgbClr val="000000">
                    <a:alpha val="100000"/>
                  </a:srgbClr>
                </a:solidFill>
                <a:latin typeface="SimHei"/>
                <a:ea typeface="SimHei"/>
                <a:cs typeface="SimHei"/>
              </a:rPr>
              <a:t>验</a:t>
            </a:r>
            <a:endParaRPr lang="SimHei" altLang="SimHei" sz="1000" dirty="0"/>
          </a:p>
          <a:p>
            <a:pPr marL="12700" indent="266700" algn="l" rtl="0" eaLnBrk="0">
              <a:lnSpc>
                <a:spcPct val="122000"/>
              </a:lnSpc>
              <a:spcBef>
                <a:spcPts val="1152"/>
              </a:spcBef>
              <a:tabLst/>
            </a:pPr>
            <a:r>
              <a:rPr sz="1000" kern="0" spc="40" dirty="0">
                <a:solidFill>
                  <a:srgbClr val="000000">
                    <a:alpha val="100000"/>
                  </a:srgbClr>
                </a:solidFill>
                <a:latin typeface="SimSun"/>
                <a:ea typeface="SimSun"/>
                <a:cs typeface="SimSun"/>
              </a:rPr>
              <a:t>锁具6个面依次固定于震动测试台上，每个面施加50-</a:t>
            </a:r>
            <a:r>
              <a:rPr sz="1000" kern="0" spc="0" dirty="0">
                <a:solidFill>
                  <a:srgbClr val="000000">
                    <a:alpha val="100000"/>
                  </a:srgbClr>
                </a:solidFill>
                <a:latin typeface="Times New Roman"/>
                <a:ea typeface="Times New Roman"/>
                <a:cs typeface="Times New Roman"/>
              </a:rPr>
              <a:t>Sg</a:t>
            </a:r>
            <a:r>
              <a:rPr sz="1000" kern="0" spc="20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的冲击10次，判定结果是否符合</a:t>
            </a:r>
            <a:r>
              <a:rPr sz="1000" kern="0" spc="40" dirty="0">
                <a:solidFill>
                  <a:srgbClr val="000000">
                    <a:alpha val="100000"/>
                  </a:srgbClr>
                </a:solidFill>
                <a:latin typeface="SimSun"/>
                <a:ea typeface="SimSun"/>
                <a:cs typeface="SimSun"/>
                <a:hlinkClick xmlns:r="http://schemas.openxmlformats.org/officeDocument/2006/relationships" r:id="rId11"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5.3.1.6</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170"/>
              </a:spcBef>
              <a:tabLst/>
            </a:pPr>
            <a:r>
              <a:rPr sz="1000" b="1" kern="0" spc="0" dirty="0">
                <a:solidFill>
                  <a:srgbClr val="000000">
                    <a:alpha val="100000"/>
                  </a:srgbClr>
                </a:solidFill>
                <a:latin typeface="SimHei"/>
                <a:ea typeface="SimHei"/>
                <a:cs typeface="SimHei"/>
              </a:rPr>
              <a:t>6.3.2</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防盗保险柜机械锁检验</a:t>
            </a:r>
            <a:endParaRPr lang="SimHei" altLang="SimHei" sz="1000" dirty="0"/>
          </a:p>
          <a:p>
            <a:pPr marL="13970" algn="l" rtl="0" eaLnBrk="0">
              <a:lnSpc>
                <a:spcPct val="100000"/>
              </a:lnSpc>
              <a:spcBef>
                <a:spcPts val="1158"/>
              </a:spcBef>
              <a:tabLst/>
            </a:pPr>
            <a:r>
              <a:rPr sz="1000" b="1" kern="0" spc="-10" dirty="0">
                <a:solidFill>
                  <a:srgbClr val="000000">
                    <a:alpha val="100000"/>
                  </a:srgbClr>
                </a:solidFill>
                <a:latin typeface="SimHei"/>
                <a:ea typeface="SimHei"/>
                <a:cs typeface="SimHei"/>
                <a:hlinkClick xmlns:r="http://schemas.openxmlformats.org/officeDocument/2006/relationships" r:id="rId1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6.3.2.1</a:t>
            </a:r>
            <a:r>
              <a:rPr sz="1000" kern="0" spc="33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对码误差</a:t>
            </a:r>
            <a:r>
              <a:rPr sz="1000" b="1" kern="0" spc="-20" dirty="0">
                <a:solidFill>
                  <a:srgbClr val="000000">
                    <a:alpha val="100000"/>
                  </a:srgbClr>
                </a:solidFill>
                <a:latin typeface="SimHei"/>
                <a:ea typeface="SimHei"/>
                <a:cs typeface="SimHei"/>
              </a:rPr>
              <a:t>检验</a:t>
            </a:r>
            <a:endParaRPr lang="SimHei" altLang="SimHei" sz="1000" dirty="0"/>
          </a:p>
          <a:p>
            <a:pPr marL="279400" algn="l" rtl="0" eaLnBrk="0">
              <a:lnSpc>
                <a:spcPct val="99000"/>
              </a:lnSpc>
              <a:spcBef>
                <a:spcPts val="1118"/>
              </a:spcBef>
              <a:tabLst/>
            </a:pPr>
            <a:r>
              <a:rPr sz="1000" kern="0" spc="40" dirty="0">
                <a:solidFill>
                  <a:srgbClr val="000000">
                    <a:alpha val="100000"/>
                  </a:srgbClr>
                </a:solidFill>
                <a:latin typeface="SimSun"/>
                <a:ea typeface="SimSun"/>
                <a:cs typeface="SimSun"/>
              </a:rPr>
              <a:t>按照</a:t>
            </a:r>
            <a:r>
              <a:rPr sz="1000" kern="0" spc="40" dirty="0">
                <a:solidFill>
                  <a:srgbClr val="000000">
                    <a:alpha val="100000"/>
                  </a:srgbClr>
                </a:solidFill>
                <a:latin typeface="SimSun"/>
                <a:ea typeface="SimSun"/>
                <a:cs typeface="SimSun"/>
                <a:hlinkClick xmlns:r="http://schemas.openxmlformats.org/officeDocument/2006/relationships" r:id="rId1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5.3.2.1</a:t>
            </a:r>
            <a:r>
              <a:rPr sz="1000" kern="0" spc="40" dirty="0">
                <a:solidFill>
                  <a:srgbClr val="000000">
                    <a:alpha val="100000"/>
                  </a:srgbClr>
                </a:solidFill>
                <a:latin typeface="SimSun"/>
                <a:ea typeface="SimSun"/>
                <a:cs typeface="SimSun"/>
              </a:rPr>
              <a:t>的要求和</a:t>
            </a:r>
            <a:r>
              <a:rPr sz="1000" kern="0" spc="0" dirty="0">
                <a:solidFill>
                  <a:srgbClr val="000000">
                    <a:alpha val="100000"/>
                  </a:srgbClr>
                </a:solidFill>
                <a:latin typeface="SimSun"/>
                <a:ea typeface="SimSun"/>
                <a:cs typeface="SimSun"/>
              </a:rPr>
              <a:t>GA</a:t>
            </a:r>
            <a:r>
              <a:rPr sz="1000" kern="0" spc="40" dirty="0">
                <a:solidFill>
                  <a:srgbClr val="000000">
                    <a:alpha val="100000"/>
                  </a:srgbClr>
                </a:solidFill>
                <a:latin typeface="SimSun"/>
                <a:ea typeface="SimSun"/>
                <a:cs typeface="SimSun"/>
              </a:rPr>
              <a:t>/T73—20</a:t>
            </a:r>
            <a:r>
              <a:rPr sz="1000" kern="0" spc="30" dirty="0">
                <a:solidFill>
                  <a:srgbClr val="000000">
                    <a:alpha val="100000"/>
                  </a:srgbClr>
                </a:solidFill>
                <a:latin typeface="SimSun"/>
                <a:ea typeface="SimSun"/>
                <a:cs typeface="SimSun"/>
              </a:rPr>
              <a:t>15</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中</a:t>
            </a:r>
            <a:r>
              <a:rPr sz="1000" kern="0" spc="30" dirty="0">
                <a:solidFill>
                  <a:srgbClr val="000000">
                    <a:alpha val="100000"/>
                  </a:srgbClr>
                </a:solidFill>
                <a:latin typeface="SimSun"/>
                <a:ea typeface="SimSun"/>
                <a:cs typeface="SimSun"/>
                <a:hlinkClick xmlns:r="http://schemas.openxmlformats.org/officeDocument/2006/relationships" r:id="rId1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6.1.7.5</a:t>
            </a:r>
            <a:r>
              <a:rPr sz="1000" kern="0" spc="30" dirty="0">
                <a:solidFill>
                  <a:srgbClr val="000000">
                    <a:alpha val="100000"/>
                  </a:srgbClr>
                </a:solidFill>
                <a:latin typeface="SimSun"/>
                <a:ea typeface="SimSun"/>
                <a:cs typeface="SimSun"/>
              </a:rPr>
              <a:t>进行对码误差检验，判定结果是否符合</a:t>
            </a:r>
            <a:r>
              <a:rPr sz="1000" kern="0" spc="30" dirty="0">
                <a:solidFill>
                  <a:srgbClr val="000000">
                    <a:alpha val="100000"/>
                  </a:srgbClr>
                </a:solidFill>
                <a:latin typeface="SimSun"/>
                <a:ea typeface="SimSun"/>
                <a:cs typeface="SimSun"/>
                <a:hlinkClick xmlns:r="http://schemas.openxmlformats.org/officeDocument/2006/relationships" r:id="rId1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5.3.2.1</a:t>
            </a:r>
            <a:endParaRPr lang="SimSun" altLang="SimSun" sz="1000" dirty="0"/>
          </a:p>
          <a:p>
            <a:pPr marL="12700" algn="l" rtl="0" eaLnBrk="0">
              <a:lnSpc>
                <a:spcPts val="1180"/>
              </a:lnSpc>
              <a:spcBef>
                <a:spcPts val="521"/>
              </a:spcBef>
              <a:tabLst/>
            </a:pPr>
            <a:r>
              <a:rPr sz="900" kern="0" spc="0" dirty="0">
                <a:solidFill>
                  <a:srgbClr val="000000">
                    <a:alpha val="100000"/>
                  </a:srgbClr>
                </a:solidFill>
                <a:latin typeface="SimSun"/>
                <a:ea typeface="SimSun"/>
                <a:cs typeface="SimSun"/>
              </a:rPr>
              <a:t>的要求。</a:t>
            </a:r>
            <a:endParaRPr lang="SimSun" altLang="SimSun" sz="900" dirty="0"/>
          </a:p>
          <a:p>
            <a:pPr marL="13970" algn="l" rtl="0" eaLnBrk="0">
              <a:lnSpc>
                <a:spcPct val="100000"/>
              </a:lnSpc>
              <a:spcBef>
                <a:spcPts val="1135"/>
              </a:spcBef>
              <a:tabLst/>
            </a:pPr>
            <a:r>
              <a:rPr sz="1000" b="1" kern="0" spc="-20" dirty="0">
                <a:solidFill>
                  <a:srgbClr val="000000">
                    <a:alpha val="100000"/>
                  </a:srgbClr>
                </a:solidFill>
                <a:latin typeface="SimHei"/>
                <a:ea typeface="SimHei"/>
                <a:cs typeface="SimHei"/>
                <a:hlinkClick xmlns:r="http://schemas.openxmlformats.org/officeDocument/2006/relationships" r:id="rId1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6.3.2.2</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防技术开启试验</a:t>
            </a:r>
            <a:endParaRPr lang="SimHei" altLang="SimHei" sz="1000" dirty="0"/>
          </a:p>
          <a:p>
            <a:pPr marL="279400" algn="l" rtl="0" eaLnBrk="0">
              <a:lnSpc>
                <a:spcPct val="99000"/>
              </a:lnSpc>
              <a:spcBef>
                <a:spcPts val="1225"/>
              </a:spcBef>
              <a:tabLst/>
            </a:pPr>
            <a:r>
              <a:rPr sz="1000" kern="0" spc="20" dirty="0">
                <a:solidFill>
                  <a:srgbClr val="000000">
                    <a:alpha val="100000"/>
                  </a:srgbClr>
                </a:solidFill>
                <a:latin typeface="SimSun"/>
                <a:ea typeface="SimSun"/>
                <a:cs typeface="SimSun"/>
              </a:rPr>
              <a:t>防技术开启试验按</a:t>
            </a:r>
            <a:r>
              <a:rPr sz="1000" kern="0" spc="-25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GA</a:t>
            </a:r>
            <a:r>
              <a:rPr sz="1000" kern="0" spc="20" dirty="0">
                <a:solidFill>
                  <a:srgbClr val="000000">
                    <a:alpha val="100000"/>
                  </a:srgbClr>
                </a:solidFill>
                <a:latin typeface="SimSun"/>
                <a:ea typeface="SimSun"/>
                <a:cs typeface="SimSun"/>
              </a:rPr>
              <a:t>/T  </a:t>
            </a:r>
            <a:r>
              <a:rPr sz="1000" kern="0" spc="10" dirty="0">
                <a:solidFill>
                  <a:srgbClr val="000000">
                    <a:alpha val="100000"/>
                  </a:srgbClr>
                </a:solidFill>
                <a:latin typeface="SimSun"/>
                <a:ea typeface="SimSun"/>
                <a:cs typeface="SimSun"/>
              </a:rPr>
              <a:t>73—2015中6.6.6进行，判定结果是否符合</a:t>
            </a:r>
            <a:r>
              <a:rPr sz="1000" kern="0" spc="10" dirty="0">
                <a:solidFill>
                  <a:srgbClr val="000000">
                    <a:alpha val="100000"/>
                  </a:srgbClr>
                </a:solidFill>
                <a:latin typeface="SimSun"/>
                <a:ea typeface="SimSun"/>
                <a:cs typeface="SimSun"/>
                <a:hlinkClick xmlns:r="http://schemas.openxmlformats.org/officeDocument/2006/relationships" r:id="rId16"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5.3.2.2</a:t>
            </a:r>
            <a:r>
              <a:rPr sz="1000" kern="0" spc="-1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137"/>
              </a:spcBef>
              <a:tabLst/>
            </a:pPr>
            <a:r>
              <a:rPr sz="1000" b="1" kern="0" spc="-10" dirty="0">
                <a:solidFill>
                  <a:srgbClr val="000000">
                    <a:alpha val="100000"/>
                  </a:srgbClr>
                </a:solidFill>
                <a:latin typeface="SimHei"/>
                <a:ea typeface="SimHei"/>
                <a:cs typeface="SimHei"/>
                <a:hlinkClick xmlns:r="http://schemas.openxmlformats.org/officeDocument/2006/relationships" r:id="rId17"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6.3.2.3</a:t>
            </a:r>
            <a:r>
              <a:rPr sz="1000" kern="0" spc="48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密码</a:t>
            </a:r>
            <a:r>
              <a:rPr sz="1000" b="1" kern="0" spc="-20" dirty="0">
                <a:solidFill>
                  <a:srgbClr val="000000">
                    <a:alpha val="100000"/>
                  </a:srgbClr>
                </a:solidFill>
                <a:latin typeface="SimHei"/>
                <a:ea typeface="SimHei"/>
                <a:cs typeface="SimHei"/>
              </a:rPr>
              <a:t>式耐久性检验</a:t>
            </a:r>
            <a:endParaRPr lang="SimHei" altLang="SimHei" sz="1000" dirty="0"/>
          </a:p>
          <a:p>
            <a:pPr marL="279400" algn="l" rtl="0" eaLnBrk="0">
              <a:lnSpc>
                <a:spcPct val="99000"/>
              </a:lnSpc>
              <a:spcBef>
                <a:spcPts val="1176"/>
              </a:spcBef>
              <a:tabLst/>
            </a:pPr>
            <a:r>
              <a:rPr sz="1000" kern="0" spc="40" dirty="0">
                <a:solidFill>
                  <a:srgbClr val="000000">
                    <a:alpha val="100000"/>
                  </a:srgbClr>
                </a:solidFill>
                <a:latin typeface="SimSun"/>
                <a:ea typeface="SimSun"/>
                <a:cs typeface="SimSun"/>
              </a:rPr>
              <a:t>按照</a:t>
            </a:r>
            <a:r>
              <a:rPr sz="1000" kern="0" spc="40" dirty="0">
                <a:solidFill>
                  <a:srgbClr val="000000">
                    <a:alpha val="100000"/>
                  </a:srgbClr>
                </a:solidFill>
                <a:latin typeface="SimSun"/>
                <a:ea typeface="SimSun"/>
                <a:cs typeface="SimSun"/>
                <a:hlinkClick xmlns:r="http://schemas.openxmlformats.org/officeDocument/2006/relationships" r:id="rId18"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5.3.2.3</a:t>
            </a:r>
            <a:r>
              <a:rPr sz="1000" kern="0" spc="40" dirty="0">
                <a:solidFill>
                  <a:srgbClr val="000000">
                    <a:alpha val="100000"/>
                  </a:srgbClr>
                </a:solidFill>
                <a:latin typeface="SimSun"/>
                <a:ea typeface="SimSun"/>
                <a:cs typeface="SimSun"/>
              </a:rPr>
              <a:t>的要求和</a:t>
            </a:r>
            <a:r>
              <a:rPr sz="1000" kern="0" spc="0" dirty="0">
                <a:solidFill>
                  <a:srgbClr val="000000">
                    <a:alpha val="100000"/>
                  </a:srgbClr>
                </a:solidFill>
                <a:latin typeface="SimSun"/>
                <a:ea typeface="SimSun"/>
                <a:cs typeface="SimSun"/>
              </a:rPr>
              <a:t>GA</a:t>
            </a:r>
            <a:r>
              <a:rPr sz="1000" kern="0" spc="40" dirty="0">
                <a:solidFill>
                  <a:srgbClr val="000000">
                    <a:alpha val="100000"/>
                  </a:srgbClr>
                </a:solidFill>
                <a:latin typeface="SimSun"/>
                <a:ea typeface="SimSun"/>
                <a:cs typeface="SimSun"/>
              </a:rPr>
              <a:t>/T73—20</a:t>
            </a:r>
            <a:r>
              <a:rPr sz="1000" kern="0" spc="30" dirty="0">
                <a:solidFill>
                  <a:srgbClr val="000000">
                    <a:alpha val="100000"/>
                  </a:srgbClr>
                </a:solidFill>
                <a:latin typeface="SimSun"/>
                <a:ea typeface="SimSun"/>
                <a:cs typeface="SimSun"/>
              </a:rPr>
              <a:t>15</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中</a:t>
            </a:r>
            <a:r>
              <a:rPr sz="1000" kern="0" spc="30" dirty="0">
                <a:solidFill>
                  <a:srgbClr val="000000">
                    <a:alpha val="100000"/>
                  </a:srgbClr>
                </a:solidFill>
                <a:latin typeface="SimSun"/>
                <a:ea typeface="SimSun"/>
                <a:cs typeface="SimSun"/>
                <a:hlinkClick xmlns:r="http://schemas.openxmlformats.org/officeDocument/2006/relationships" r:id="rId1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6.1.7.5</a:t>
            </a:r>
            <a:r>
              <a:rPr sz="1000" kern="0" spc="30" dirty="0">
                <a:solidFill>
                  <a:srgbClr val="000000">
                    <a:alpha val="100000"/>
                  </a:srgbClr>
                </a:solidFill>
                <a:latin typeface="SimSun"/>
                <a:ea typeface="SimSun"/>
                <a:cs typeface="SimSun"/>
              </a:rPr>
              <a:t>进行对码误差检验，判定结果是否符合</a:t>
            </a:r>
            <a:r>
              <a:rPr sz="1000" kern="0" spc="30" dirty="0">
                <a:solidFill>
                  <a:srgbClr val="000000">
                    <a:alpha val="100000"/>
                  </a:srgbClr>
                </a:solidFill>
                <a:latin typeface="SimSun"/>
                <a:ea typeface="SimSun"/>
                <a:cs typeface="SimSun"/>
                <a:hlinkClick xmlns:r="http://schemas.openxmlformats.org/officeDocument/2006/relationships" r:id="rId18"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5.3.2.3</a:t>
            </a:r>
            <a:endParaRPr lang="SimSun" altLang="SimSun" sz="1000" dirty="0"/>
          </a:p>
          <a:p>
            <a:pPr marL="12700" algn="l" rtl="0" eaLnBrk="0">
              <a:lnSpc>
                <a:spcPts val="1180"/>
              </a:lnSpc>
              <a:spcBef>
                <a:spcPts val="471"/>
              </a:spcBef>
              <a:tabLst/>
            </a:pPr>
            <a:r>
              <a:rPr sz="900" kern="0" spc="0" dirty="0">
                <a:solidFill>
                  <a:srgbClr val="000000">
                    <a:alpha val="100000"/>
                  </a:srgbClr>
                </a:solidFill>
                <a:latin typeface="SimSun"/>
                <a:ea typeface="SimSun"/>
                <a:cs typeface="SimSun"/>
              </a:rPr>
              <a:t>的要求。</a:t>
            </a:r>
            <a:endParaRPr lang="SimSun" altLang="SimSun" sz="900" dirty="0"/>
          </a:p>
          <a:p>
            <a:pPr marL="13970" algn="l" rtl="0" eaLnBrk="0">
              <a:lnSpc>
                <a:spcPct val="100000"/>
              </a:lnSpc>
              <a:spcBef>
                <a:spcPts val="1186"/>
              </a:spcBef>
              <a:tabLst/>
            </a:pPr>
            <a:r>
              <a:rPr sz="1000" b="1" kern="0" spc="-30" dirty="0">
                <a:solidFill>
                  <a:srgbClr val="000000">
                    <a:alpha val="100000"/>
                  </a:srgbClr>
                </a:solidFill>
                <a:latin typeface="SimHei"/>
                <a:ea typeface="SimHei"/>
                <a:cs typeface="SimHei"/>
                <a:hlinkClick xmlns:r="http://schemas.openxmlformats.org/officeDocument/2006/relationships" r:id="rId19"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6.3.2.4</a:t>
            </a:r>
            <a:r>
              <a:rPr sz="1000" kern="0" spc="-3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密钥量检验</a:t>
            </a:r>
            <a:endParaRPr lang="SimHei" altLang="SimHei" sz="1000" dirty="0"/>
          </a:p>
          <a:p>
            <a:pPr marL="279400" algn="l" rtl="0" eaLnBrk="0">
              <a:lnSpc>
                <a:spcPct val="99000"/>
              </a:lnSpc>
              <a:spcBef>
                <a:spcPts val="1125"/>
              </a:spcBef>
              <a:tabLst/>
            </a:pPr>
            <a:r>
              <a:rPr sz="1000" kern="0" spc="60" dirty="0">
                <a:solidFill>
                  <a:srgbClr val="000000">
                    <a:alpha val="100000"/>
                  </a:srgbClr>
                </a:solidFill>
                <a:latin typeface="SimSun"/>
                <a:ea typeface="SimSun"/>
                <a:cs typeface="SimSun"/>
              </a:rPr>
              <a:t>按照</a:t>
            </a:r>
            <a:r>
              <a:rPr sz="1000" kern="0" spc="60" dirty="0">
                <a:solidFill>
                  <a:srgbClr val="000000">
                    <a:alpha val="100000"/>
                  </a:srgbClr>
                </a:solidFill>
                <a:latin typeface="SimSun"/>
                <a:ea typeface="SimSun"/>
                <a:cs typeface="SimSun"/>
                <a:hlinkClick xmlns:r="http://schemas.openxmlformats.org/officeDocument/2006/relationships" r:id="rId20"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5.3.2.4</a:t>
            </a:r>
            <a:r>
              <a:rPr sz="1000" kern="0" spc="60" dirty="0">
                <a:solidFill>
                  <a:srgbClr val="000000">
                    <a:alpha val="100000"/>
                  </a:srgbClr>
                </a:solidFill>
                <a:latin typeface="SimSun"/>
                <a:ea typeface="SimSun"/>
                <a:cs typeface="SimSun"/>
              </a:rPr>
              <a:t>的要求和</a:t>
            </a:r>
            <a:r>
              <a:rPr sz="1000" kern="0" spc="0" dirty="0">
                <a:solidFill>
                  <a:srgbClr val="000000">
                    <a:alpha val="100000"/>
                  </a:srgbClr>
                </a:solidFill>
                <a:latin typeface="SimSun"/>
                <a:ea typeface="SimSun"/>
                <a:cs typeface="SimSun"/>
              </a:rPr>
              <a:t>GA</a:t>
            </a:r>
            <a:r>
              <a:rPr sz="1000" kern="0" spc="60" dirty="0">
                <a:solidFill>
                  <a:srgbClr val="000000">
                    <a:alpha val="100000"/>
                  </a:srgbClr>
                </a:solidFill>
                <a:latin typeface="SimSun"/>
                <a:ea typeface="SimSun"/>
                <a:cs typeface="SimSun"/>
              </a:rPr>
              <a:t>/</a:t>
            </a:r>
            <a:r>
              <a:rPr sz="1000" kern="0" spc="50" dirty="0">
                <a:solidFill>
                  <a:srgbClr val="000000">
                    <a:alpha val="100000"/>
                  </a:srgbClr>
                </a:solidFill>
                <a:latin typeface="SimSun"/>
                <a:ea typeface="SimSun"/>
                <a:cs typeface="SimSun"/>
              </a:rPr>
              <a:t>T73—2015   中6.7.2进行密钥量检验，判定结果是否符合</a:t>
            </a:r>
            <a:r>
              <a:rPr sz="1000" kern="0" spc="50" dirty="0">
                <a:solidFill>
                  <a:srgbClr val="000000">
                    <a:alpha val="100000"/>
                  </a:srgbClr>
                </a:solidFill>
                <a:latin typeface="SimSun"/>
                <a:ea typeface="SimSun"/>
                <a:cs typeface="SimSun"/>
                <a:hlinkClick xmlns:r="http://schemas.openxmlformats.org/officeDocument/2006/relationships" r:id="rId20"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5.3.2.4</a:t>
            </a:r>
            <a:r>
              <a:rPr sz="1000" kern="0" spc="50" dirty="0">
                <a:solidFill>
                  <a:srgbClr val="000000">
                    <a:alpha val="100000"/>
                  </a:srgbClr>
                </a:solidFill>
                <a:latin typeface="SimSun"/>
                <a:ea typeface="SimSun"/>
                <a:cs typeface="SimSun"/>
              </a:rPr>
              <a:t>的</a:t>
            </a:r>
            <a:endParaRPr lang="SimSun" altLang="SimSun" sz="1000" dirty="0"/>
          </a:p>
          <a:p>
            <a:pPr marL="12700" algn="l" rtl="0" eaLnBrk="0">
              <a:lnSpc>
                <a:spcPts val="1180"/>
              </a:lnSpc>
              <a:spcBef>
                <a:spcPts val="521"/>
              </a:spcBef>
              <a:tabLst/>
            </a:pPr>
            <a:r>
              <a:rPr sz="900" kern="0" spc="-40" dirty="0">
                <a:solidFill>
                  <a:srgbClr val="000000">
                    <a:alpha val="100000"/>
                  </a:srgbClr>
                </a:solidFill>
                <a:latin typeface="SimSun"/>
                <a:ea typeface="SimSun"/>
                <a:cs typeface="SimSun"/>
              </a:rPr>
              <a:t>要求。</a:t>
            </a:r>
            <a:endParaRPr lang="SimSun" altLang="SimSun" sz="900" dirty="0"/>
          </a:p>
          <a:p>
            <a:pPr marL="13970" algn="l" rtl="0" eaLnBrk="0">
              <a:lnSpc>
                <a:spcPct val="100000"/>
              </a:lnSpc>
              <a:spcBef>
                <a:spcPts val="1135"/>
              </a:spcBef>
              <a:tabLst/>
            </a:pPr>
            <a:r>
              <a:rPr sz="1000" b="1" kern="0" spc="-30" dirty="0">
                <a:solidFill>
                  <a:srgbClr val="000000">
                    <a:alpha val="100000"/>
                  </a:srgbClr>
                </a:solidFill>
                <a:latin typeface="SimHei"/>
                <a:ea typeface="SimHei"/>
                <a:cs typeface="SimHei"/>
                <a:hlinkClick xmlns:r="http://schemas.openxmlformats.org/officeDocument/2006/relationships" r:id="rId21"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6.3.2.5</a:t>
            </a:r>
            <a:r>
              <a:rPr sz="1000" kern="0" spc="-3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振动</a:t>
            </a:r>
            <a:r>
              <a:rPr sz="1000" b="1" kern="0" spc="-40" dirty="0">
                <a:solidFill>
                  <a:srgbClr val="000000">
                    <a:alpha val="100000"/>
                  </a:srgbClr>
                </a:solidFill>
                <a:latin typeface="SimHei"/>
                <a:ea typeface="SimHei"/>
                <a:cs typeface="SimHei"/>
              </a:rPr>
              <a:t>试验</a:t>
            </a:r>
            <a:endParaRPr lang="SimHei" altLang="SimHei" sz="1000" dirty="0"/>
          </a:p>
          <a:p>
            <a:pPr marL="279400" algn="l" rtl="0" eaLnBrk="0">
              <a:lnSpc>
                <a:spcPct val="99000"/>
              </a:lnSpc>
              <a:spcBef>
                <a:spcPts val="1176"/>
              </a:spcBef>
              <a:tabLst/>
            </a:pPr>
            <a:r>
              <a:rPr sz="1000" kern="0" spc="10" dirty="0">
                <a:solidFill>
                  <a:srgbClr val="000000">
                    <a:alpha val="100000"/>
                  </a:srgbClr>
                </a:solidFill>
                <a:latin typeface="SimSun"/>
                <a:ea typeface="SimSun"/>
                <a:cs typeface="SimSun"/>
              </a:rPr>
              <a:t>按照</a:t>
            </a:r>
            <a:r>
              <a:rPr sz="1000" kern="0" spc="10" dirty="0">
                <a:solidFill>
                  <a:srgbClr val="000000">
                    <a:alpha val="100000"/>
                  </a:srgbClr>
                </a:solidFill>
                <a:latin typeface="SimSun"/>
                <a:ea typeface="SimSun"/>
                <a:cs typeface="SimSun"/>
                <a:hlinkClick xmlns:r="http://schemas.openxmlformats.org/officeDocument/2006/relationships" r:id="rId2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5.3.2.5</a:t>
            </a:r>
            <a:r>
              <a:rPr sz="1000" kern="0" spc="10" dirty="0">
                <a:solidFill>
                  <a:srgbClr val="000000">
                    <a:alpha val="100000"/>
                  </a:srgbClr>
                </a:solidFill>
                <a:latin typeface="SimSun"/>
                <a:ea typeface="SimSun"/>
                <a:cs typeface="SimSun"/>
              </a:rPr>
              <a:t>的要求进行振动</a:t>
            </a:r>
            <a:r>
              <a:rPr sz="1000" kern="0" spc="0" dirty="0">
                <a:solidFill>
                  <a:srgbClr val="000000">
                    <a:alpha val="100000"/>
                  </a:srgbClr>
                </a:solidFill>
                <a:latin typeface="SimSun"/>
                <a:ea typeface="SimSun"/>
                <a:cs typeface="SimSun"/>
              </a:rPr>
              <a:t>试验，判定结果是否符合</a:t>
            </a:r>
            <a:r>
              <a:rPr sz="1000" kern="0" spc="0" dirty="0">
                <a:solidFill>
                  <a:srgbClr val="000000">
                    <a:alpha val="100000"/>
                  </a:srgbClr>
                </a:solidFill>
                <a:latin typeface="SimSun"/>
                <a:ea typeface="SimSun"/>
                <a:cs typeface="SimSun"/>
                <a:hlinkClick xmlns:r="http://schemas.openxmlformats.org/officeDocument/2006/relationships" r:id="rId2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5.3.2.5</a:t>
            </a:r>
            <a:r>
              <a:rPr sz="1000" kern="0" spc="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195"/>
              </a:spcBef>
              <a:tabLst/>
            </a:pPr>
            <a:r>
              <a:rPr sz="1000" b="1" kern="0" spc="-10" dirty="0">
                <a:solidFill>
                  <a:srgbClr val="000000">
                    <a:alpha val="100000"/>
                  </a:srgbClr>
                </a:solidFill>
                <a:latin typeface="SimHei"/>
                <a:ea typeface="SimHei"/>
                <a:cs typeface="SimHei"/>
                <a:hlinkClick xmlns:r="http://schemas.openxmlformats.org/officeDocument/2006/relationships" r:id="rId2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6.3.2.6</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其</a:t>
            </a:r>
            <a:r>
              <a:rPr sz="1000" b="1" kern="0" spc="-20" dirty="0">
                <a:solidFill>
                  <a:srgbClr val="000000">
                    <a:alpha val="100000"/>
                  </a:srgbClr>
                </a:solidFill>
                <a:latin typeface="SimHei"/>
                <a:ea typeface="SimHei"/>
                <a:cs typeface="SimHei"/>
              </a:rPr>
              <a:t>余技术要求检验</a:t>
            </a:r>
            <a:endParaRPr lang="SimHei" altLang="SimHei" sz="1000" dirty="0"/>
          </a:p>
          <a:p>
            <a:pPr marL="279400" algn="l" rtl="0" eaLnBrk="0">
              <a:lnSpc>
                <a:spcPct val="110000"/>
              </a:lnSpc>
              <a:spcBef>
                <a:spcPts val="1212"/>
              </a:spcBef>
              <a:tabLst/>
            </a:pPr>
            <a:r>
              <a:rPr sz="1000" kern="0" spc="10" dirty="0">
                <a:solidFill>
                  <a:srgbClr val="000000">
                    <a:alpha val="100000"/>
                  </a:srgbClr>
                </a:solidFill>
                <a:latin typeface="SimSun"/>
                <a:ea typeface="SimSun"/>
                <a:cs typeface="SimSun"/>
              </a:rPr>
              <a:t>按照</a:t>
            </a:r>
            <a:r>
              <a:rPr sz="1000" kern="0" spc="0" dirty="0">
                <a:solidFill>
                  <a:srgbClr val="000000">
                    <a:alpha val="100000"/>
                  </a:srgbClr>
                </a:solidFill>
                <a:latin typeface="SimSun"/>
                <a:ea typeface="SimSun"/>
                <a:cs typeface="SimSun"/>
              </a:rPr>
              <a:t>GA</a:t>
            </a:r>
            <a:r>
              <a:rPr sz="1000" kern="0" spc="10" dirty="0">
                <a:solidFill>
                  <a:srgbClr val="000000">
                    <a:alpha val="100000"/>
                  </a:srgbClr>
                </a:solidFill>
                <a:latin typeface="SimSun"/>
                <a:ea typeface="SimSun"/>
                <a:cs typeface="SimSun"/>
              </a:rPr>
              <a:t>/T73—2015</a:t>
            </a:r>
            <a:r>
              <a:rPr sz="1000" kern="0" spc="25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的相关试验方法，对锁具进行如下试验，判定结果是否符合</a:t>
            </a:r>
            <a:r>
              <a:rPr sz="1000" kern="0" spc="10" dirty="0">
                <a:solidFill>
                  <a:srgbClr val="000000">
                    <a:alpha val="100000"/>
                  </a:srgbClr>
                </a:solidFill>
                <a:latin typeface="SimSun"/>
                <a:ea typeface="SimSun"/>
                <a:cs typeface="SimSun"/>
                <a:hlinkClick xmlns:r="http://schemas.openxmlformats.org/officeDocument/2006/relationships" r:id="rId2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5.3.2.6</a:t>
            </a:r>
            <a:r>
              <a:rPr sz="1000" kern="0" spc="10" dirty="0">
                <a:solidFill>
                  <a:srgbClr val="000000">
                    <a:alpha val="100000"/>
                  </a:srgbClr>
                </a:solidFill>
                <a:latin typeface="SimSun"/>
                <a:ea typeface="SimSun"/>
                <a:cs typeface="SimSun"/>
              </a:rPr>
              <a:t>的要求：</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Times New Roman"/>
                <a:ea typeface="Times New Roman"/>
                <a:cs typeface="Times New Roman"/>
              </a:rPr>
              <a:t>a)    </a:t>
            </a:r>
            <a:r>
              <a:rPr sz="1000" kern="0" spc="40" dirty="0">
                <a:solidFill>
                  <a:srgbClr val="000000">
                    <a:alpha val="100000"/>
                  </a:srgbClr>
                </a:solidFill>
                <a:latin typeface="SimSun"/>
                <a:ea typeface="SimSun"/>
                <a:cs typeface="SimSun"/>
              </a:rPr>
              <a:t>防盗保险柜机械锁的灵活度试验，按</a:t>
            </a:r>
            <a:r>
              <a:rPr sz="1000" kern="0" spc="0" dirty="0">
                <a:solidFill>
                  <a:srgbClr val="000000">
                    <a:alpha val="100000"/>
                  </a:srgbClr>
                </a:solidFill>
                <a:latin typeface="SimSun"/>
                <a:ea typeface="SimSun"/>
                <a:cs typeface="SimSun"/>
              </a:rPr>
              <a:t>GA</a:t>
            </a:r>
            <a:r>
              <a:rPr sz="1000" kern="0" spc="40" dirty="0">
                <a:solidFill>
                  <a:srgbClr val="000000">
                    <a:alpha val="100000"/>
                  </a:srgbClr>
                </a:solidFill>
                <a:latin typeface="SimSun"/>
                <a:ea typeface="SimSun"/>
                <a:cs typeface="SimSun"/>
              </a:rPr>
              <a:t>/T</a:t>
            </a:r>
            <a:r>
              <a:rPr sz="1000" kern="0" spc="15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73—201</a:t>
            </a:r>
            <a:r>
              <a:rPr sz="1000" kern="0" spc="30" dirty="0">
                <a:solidFill>
                  <a:srgbClr val="000000">
                    <a:alpha val="100000"/>
                  </a:srgbClr>
                </a:solidFill>
                <a:latin typeface="SimSun"/>
                <a:ea typeface="SimSun"/>
                <a:cs typeface="SimSun"/>
              </a:rPr>
              <a:t>5中6.3进行；</a:t>
            </a:r>
            <a:endParaRPr lang="SimSun" altLang="SimSun" sz="1000" dirty="0"/>
          </a:p>
          <a:p>
            <a:pPr algn="l" rtl="0" eaLnBrk="0">
              <a:lnSpc>
                <a:spcPct val="124000"/>
              </a:lnSpc>
              <a:tabLst/>
            </a:pPr>
            <a:endParaRPr lang="Arial" altLang="Arial" sz="300" dirty="0"/>
          </a:p>
          <a:p>
            <a:pPr marL="279400" algn="l" rtl="0" eaLnBrk="0">
              <a:lnSpc>
                <a:spcPct val="96000"/>
              </a:lnSpc>
              <a:spcBef>
                <a:spcPts val="2"/>
              </a:spcBef>
              <a:tabLst/>
            </a:pPr>
            <a:r>
              <a:rPr sz="1000" kern="0" spc="20" dirty="0">
                <a:solidFill>
                  <a:srgbClr val="000000">
                    <a:alpha val="100000"/>
                  </a:srgbClr>
                </a:solidFill>
                <a:latin typeface="Times New Roman"/>
                <a:ea typeface="Times New Roman"/>
                <a:cs typeface="Times New Roman"/>
              </a:rPr>
              <a:t>b)    </a:t>
            </a:r>
            <a:r>
              <a:rPr sz="1000" kern="0" spc="20" dirty="0">
                <a:solidFill>
                  <a:srgbClr val="000000">
                    <a:alpha val="100000"/>
                  </a:srgbClr>
                </a:solidFill>
                <a:latin typeface="SimSun"/>
                <a:ea typeface="SimSun"/>
                <a:cs typeface="SimSun"/>
              </a:rPr>
              <a:t>防盗保险柜机械锁的耐腐蚀试验，按</a:t>
            </a:r>
            <a:r>
              <a:rPr sz="1000" kern="0" spc="0" dirty="0">
                <a:solidFill>
                  <a:srgbClr val="000000">
                    <a:alpha val="100000"/>
                  </a:srgbClr>
                </a:solidFill>
                <a:latin typeface="SimSun"/>
                <a:ea typeface="SimSun"/>
                <a:cs typeface="SimSun"/>
              </a:rPr>
              <a:t>GA</a:t>
            </a:r>
            <a:r>
              <a:rPr sz="1000" kern="0" spc="20" dirty="0">
                <a:solidFill>
                  <a:srgbClr val="000000">
                    <a:alpha val="100000"/>
                  </a:srgbClr>
                </a:solidFill>
                <a:latin typeface="SimSun"/>
                <a:ea typeface="SimSun"/>
                <a:cs typeface="SimSun"/>
              </a:rPr>
              <a:t>/T73—2015</a:t>
            </a:r>
            <a:r>
              <a:rPr sz="1000" kern="0" spc="25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中6.5进行；</a:t>
            </a:r>
            <a:endParaRPr lang="SimSun" altLang="SimSun" sz="1000" dirty="0"/>
          </a:p>
        </p:txBody>
      </p:sp>
      <p:sp>
        <p:nvSpPr>
          <p:cNvPr id="126" name="textbox 126"/>
          <p:cNvSpPr/>
          <p:nvPr/>
        </p:nvSpPr>
        <p:spPr>
          <a:xfrm>
            <a:off x="939796" y="9873215"/>
            <a:ext cx="99060" cy="102235"/>
          </a:xfrm>
          <a:prstGeom prst="rect">
            <a:avLst/>
          </a:prstGeom>
        </p:spPr>
        <p:txBody>
          <a:bodyPr vert="horz" wrap="square" lIns="0" tIns="0" rIns="0" bIns="0"/>
          <a:lstStyle/>
          <a:p>
            <a:pPr algn="l" rtl="0" eaLnBrk="0">
              <a:lnSpc>
                <a:spcPct val="80825"/>
              </a:lnSpc>
              <a:tabLst/>
            </a:pPr>
            <a:endParaRPr lang="Arial" altLang="Arial" sz="100" dirty="0"/>
          </a:p>
          <a:p>
            <a:pPr marL="12700" algn="l" rtl="0" eaLnBrk="0">
              <a:lnSpc>
                <a:spcPct val="84000"/>
              </a:lnSpc>
              <a:tabLst/>
            </a:pPr>
            <a:r>
              <a:rPr sz="600" kern="0" spc="-20" dirty="0">
                <a:solidFill>
                  <a:srgbClr val="000000">
                    <a:alpha val="100000"/>
                  </a:srgbClr>
                </a:solidFill>
                <a:latin typeface="SimSun"/>
                <a:ea typeface="SimSun"/>
                <a:cs typeface="SimSun"/>
              </a:rPr>
              <a:t>10</a:t>
            </a:r>
            <a:endParaRPr lang="SimSun" altLang="SimSun" sz="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textbox 128"/>
          <p:cNvSpPr/>
          <p:nvPr/>
        </p:nvSpPr>
        <p:spPr>
          <a:xfrm>
            <a:off x="876322" y="907362"/>
            <a:ext cx="5915025" cy="8901430"/>
          </a:xfrm>
          <a:prstGeom prst="rect">
            <a:avLst/>
          </a:prstGeom>
        </p:spPr>
        <p:txBody>
          <a:bodyPr vert="horz" wrap="square" lIns="0" tIns="0" rIns="0" bIns="0"/>
          <a:lstStyle/>
          <a:p>
            <a:pPr algn="l" rtl="0" eaLnBrk="0">
              <a:lnSpc>
                <a:spcPct val="79789"/>
              </a:lnSpc>
              <a:tabLst/>
            </a:pPr>
            <a:endParaRPr lang="Arial" altLang="Arial" sz="100" dirty="0"/>
          </a:p>
          <a:p>
            <a:pPr marL="4904104" algn="l" rtl="0" eaLnBrk="0">
              <a:lnSpc>
                <a:spcPct val="82000"/>
              </a:lnSpc>
              <a:tabLst/>
            </a:pPr>
            <a:r>
              <a:rPr sz="1000" b="1" kern="0" spc="0" dirty="0">
                <a:solidFill>
                  <a:srgbClr val="000000">
                    <a:alpha val="100000"/>
                  </a:srgbClr>
                </a:solidFill>
                <a:latin typeface="SimSun"/>
                <a:ea typeface="SimSun"/>
                <a:cs typeface="SimSun"/>
              </a:rPr>
              <a:t>GB</a:t>
            </a:r>
            <a:r>
              <a:rPr sz="1000" kern="0" spc="35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10409—2019</a:t>
            </a:r>
            <a:endParaRPr lang="SimSun" altLang="SimSun" sz="1000" dirty="0"/>
          </a:p>
          <a:p>
            <a:pPr algn="l" rtl="0" eaLnBrk="0">
              <a:lnSpc>
                <a:spcPct val="108000"/>
              </a:lnSpc>
              <a:tabLst/>
            </a:pPr>
            <a:endParaRPr lang="Arial" altLang="Arial" sz="1000" dirty="0"/>
          </a:p>
          <a:p>
            <a:pPr marL="278765" algn="l" rtl="0" eaLnBrk="0">
              <a:lnSpc>
                <a:spcPct val="94000"/>
              </a:lnSpc>
              <a:spcBef>
                <a:spcPts val="302"/>
              </a:spcBef>
              <a:tabLst/>
            </a:pPr>
            <a:r>
              <a:rPr sz="1000" kern="0" spc="20" dirty="0">
                <a:solidFill>
                  <a:srgbClr val="000000">
                    <a:alpha val="100000"/>
                  </a:srgbClr>
                </a:solidFill>
                <a:latin typeface="Times New Roman"/>
                <a:ea typeface="Times New Roman"/>
                <a:cs typeface="Times New Roman"/>
              </a:rPr>
              <a:t>c)    </a:t>
            </a:r>
            <a:r>
              <a:rPr sz="1000" kern="0" spc="20" dirty="0">
                <a:solidFill>
                  <a:srgbClr val="000000">
                    <a:alpha val="100000"/>
                  </a:srgbClr>
                </a:solidFill>
                <a:latin typeface="SimSun"/>
                <a:ea typeface="SimSun"/>
                <a:cs typeface="SimSun"/>
              </a:rPr>
              <a:t>防盗保险柜机械锁的差异量试验，按</a:t>
            </a:r>
            <a:r>
              <a:rPr sz="1000" kern="0" spc="0" dirty="0">
                <a:solidFill>
                  <a:srgbClr val="000000">
                    <a:alpha val="100000"/>
                  </a:srgbClr>
                </a:solidFill>
                <a:latin typeface="SimSun"/>
                <a:ea typeface="SimSun"/>
                <a:cs typeface="SimSun"/>
              </a:rPr>
              <a:t>GA</a:t>
            </a:r>
            <a:r>
              <a:rPr sz="1000" kern="0" spc="20" dirty="0">
                <a:solidFill>
                  <a:srgbClr val="000000">
                    <a:alpha val="100000"/>
                  </a:srgbClr>
                </a:solidFill>
                <a:latin typeface="SimSun"/>
                <a:ea typeface="SimSun"/>
                <a:cs typeface="SimSun"/>
              </a:rPr>
              <a:t>/T73—2015   </a:t>
            </a:r>
            <a:r>
              <a:rPr sz="1000" kern="0" spc="10" dirty="0">
                <a:solidFill>
                  <a:srgbClr val="000000">
                    <a:alpha val="100000"/>
                  </a:srgbClr>
                </a:solidFill>
                <a:latin typeface="SimSun"/>
                <a:ea typeface="SimSun"/>
                <a:cs typeface="SimSun"/>
              </a:rPr>
              <a:t>中6.7.1进行；</a:t>
            </a:r>
            <a:endParaRPr lang="SimSun" altLang="SimSun" sz="1000" dirty="0"/>
          </a:p>
          <a:p>
            <a:pPr marL="278765" algn="l" rtl="0" eaLnBrk="0">
              <a:lnSpc>
                <a:spcPts val="1550"/>
              </a:lnSpc>
              <a:tabLst/>
            </a:pPr>
            <a:r>
              <a:rPr sz="1000" kern="0" spc="20" dirty="0">
                <a:solidFill>
                  <a:srgbClr val="000000">
                    <a:alpha val="100000"/>
                  </a:srgbClr>
                </a:solidFill>
                <a:latin typeface="Times New Roman"/>
                <a:ea typeface="Times New Roman"/>
                <a:cs typeface="Times New Roman"/>
              </a:rPr>
              <a:t>d)    </a:t>
            </a:r>
            <a:r>
              <a:rPr sz="1000" kern="0" spc="20" dirty="0">
                <a:solidFill>
                  <a:srgbClr val="000000">
                    <a:alpha val="100000"/>
                  </a:srgbClr>
                </a:solidFill>
                <a:latin typeface="SimSun"/>
                <a:ea typeface="SimSun"/>
                <a:cs typeface="SimSun"/>
              </a:rPr>
              <a:t>防盗保险柜机械锁的互开率试验，按</a:t>
            </a:r>
            <a:r>
              <a:rPr sz="1000" kern="0" spc="0" dirty="0">
                <a:solidFill>
                  <a:srgbClr val="000000">
                    <a:alpha val="100000"/>
                  </a:srgbClr>
                </a:solidFill>
                <a:latin typeface="SimSun"/>
                <a:ea typeface="SimSun"/>
                <a:cs typeface="SimSun"/>
              </a:rPr>
              <a:t>GA</a:t>
            </a:r>
            <a:r>
              <a:rPr sz="1000" kern="0" spc="20" dirty="0">
                <a:solidFill>
                  <a:srgbClr val="000000">
                    <a:alpha val="100000"/>
                  </a:srgbClr>
                </a:solidFill>
                <a:latin typeface="SimSun"/>
                <a:ea typeface="SimSun"/>
                <a:cs typeface="SimSun"/>
              </a:rPr>
              <a:t>/T</a:t>
            </a:r>
            <a:r>
              <a:rPr sz="1000" kern="0" spc="15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73—2015中6.7.2进行。</a:t>
            </a:r>
            <a:endParaRPr lang="SimSun" altLang="SimSun" sz="1000" dirty="0"/>
          </a:p>
          <a:p>
            <a:pPr marL="13970" algn="l" rtl="0" eaLnBrk="0">
              <a:lnSpc>
                <a:spcPct val="100000"/>
              </a:lnSpc>
              <a:spcBef>
                <a:spcPts val="1366"/>
              </a:spcBef>
              <a:tabLst/>
            </a:pPr>
            <a:r>
              <a:rPr sz="1000" b="1" kern="0" spc="0" dirty="0">
                <a:solidFill>
                  <a:srgbClr val="000000">
                    <a:alpha val="100000"/>
                  </a:srgbClr>
                </a:solidFill>
                <a:latin typeface="SimHei"/>
                <a:ea typeface="SimHei"/>
                <a:cs typeface="SimHei"/>
              </a:rPr>
              <a:t>6.3.3</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防盗保险柜电子锁检验</a:t>
            </a:r>
            <a:endParaRPr lang="SimHei" altLang="SimHei" sz="1000" dirty="0"/>
          </a:p>
          <a:p>
            <a:pPr marL="13970" algn="l" rtl="0" eaLnBrk="0">
              <a:lnSpc>
                <a:spcPct val="99000"/>
              </a:lnSpc>
              <a:spcBef>
                <a:spcPts val="1146"/>
              </a:spcBef>
              <a:tabLst/>
            </a:pPr>
            <a:r>
              <a:rPr sz="1000" b="1" kern="0" spc="-20" dirty="0">
                <a:solidFill>
                  <a:srgbClr val="000000">
                    <a:alpha val="100000"/>
                  </a:srgbClr>
                </a:solidFill>
                <a:latin typeface="SimHei"/>
                <a:ea typeface="SimHei"/>
                <a:cs typeface="SimHei"/>
                <a:hlinkClick xmlns:r="http://schemas.openxmlformats.org/officeDocument/2006/relationships" r:id="rId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6.3.3.1</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执行机构检</a:t>
            </a:r>
            <a:r>
              <a:rPr sz="1000" b="1" kern="0" spc="-30" dirty="0">
                <a:solidFill>
                  <a:srgbClr val="000000">
                    <a:alpha val="100000"/>
                  </a:srgbClr>
                </a:solidFill>
                <a:latin typeface="SimHei"/>
                <a:ea typeface="SimHei"/>
                <a:cs typeface="SimHei"/>
              </a:rPr>
              <a:t>验</a:t>
            </a:r>
            <a:endParaRPr lang="SimHei" altLang="SimHei" sz="1000" dirty="0"/>
          </a:p>
          <a:p>
            <a:pPr marL="278765" algn="l" rtl="0" eaLnBrk="0">
              <a:lnSpc>
                <a:spcPct val="99000"/>
              </a:lnSpc>
              <a:spcBef>
                <a:spcPts val="1241"/>
              </a:spcBef>
              <a:tabLst/>
            </a:pPr>
            <a:r>
              <a:rPr sz="1000" kern="0" spc="0" dirty="0">
                <a:solidFill>
                  <a:srgbClr val="000000">
                    <a:alpha val="100000"/>
                  </a:srgbClr>
                </a:solidFill>
                <a:latin typeface="SimSun"/>
                <a:ea typeface="SimSun"/>
                <a:cs typeface="SimSun"/>
              </a:rPr>
              <a:t>检查产品的结构，判定结果是否符合</a:t>
            </a:r>
            <a:r>
              <a:rPr sz="1000" kern="0" spc="0" dirty="0">
                <a:solidFill>
                  <a:srgbClr val="000000">
                    <a:alpha val="100000"/>
                  </a:srgbClr>
                </a:solidFill>
                <a:latin typeface="SimSun"/>
                <a:ea typeface="SimSun"/>
                <a:cs typeface="SimSun"/>
                <a:hlinkClick xmlns:r="http://schemas.openxmlformats.org/officeDocument/2006/relationships" r:id="rId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5.3.3.1</a:t>
            </a:r>
            <a:r>
              <a:rPr sz="1000" kern="0" spc="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137"/>
              </a:spcBef>
              <a:tabLst/>
            </a:pPr>
            <a:r>
              <a:rPr sz="1000" b="1" kern="0" spc="-10" dirty="0">
                <a:solidFill>
                  <a:srgbClr val="000000">
                    <a:alpha val="100000"/>
                  </a:srgbClr>
                </a:solidFill>
                <a:latin typeface="SimHei"/>
                <a:ea typeface="SimHei"/>
                <a:cs typeface="SimHei"/>
                <a:hlinkClick xmlns:r="http://schemas.openxmlformats.org/officeDocument/2006/relationships" r:id="rId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6.3.3.2</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双向直流高压攻击试验</a:t>
            </a:r>
            <a:endParaRPr lang="SimHei" altLang="SimHei" sz="1000" dirty="0"/>
          </a:p>
          <a:p>
            <a:pPr marL="12700" indent="266065" algn="l" rtl="0" eaLnBrk="0">
              <a:lnSpc>
                <a:spcPct val="127000"/>
              </a:lnSpc>
              <a:spcBef>
                <a:spcPts val="1068"/>
              </a:spcBef>
              <a:tabLst/>
            </a:pPr>
            <a:r>
              <a:rPr sz="1000" kern="0" spc="50" dirty="0">
                <a:solidFill>
                  <a:srgbClr val="000000">
                    <a:alpha val="100000"/>
                  </a:srgbClr>
                </a:solidFill>
                <a:latin typeface="SimSun"/>
                <a:ea typeface="SimSun"/>
                <a:cs typeface="SimSun"/>
              </a:rPr>
              <a:t>对锁具在箱体外部的</a:t>
            </a:r>
            <a:r>
              <a:rPr sz="1000" kern="0" spc="40" dirty="0">
                <a:solidFill>
                  <a:srgbClr val="000000">
                    <a:alpha val="100000"/>
                  </a:srgbClr>
                </a:solidFill>
                <a:latin typeface="SimSun"/>
                <a:ea typeface="SimSun"/>
                <a:cs typeface="SimSun"/>
              </a:rPr>
              <a:t>外露导线两两组合分别施加功率为50</a:t>
            </a:r>
            <a:r>
              <a:rPr sz="1000" kern="0" spc="40" dirty="0">
                <a:solidFill>
                  <a:srgbClr val="000000">
                    <a:alpha val="100000"/>
                  </a:srgbClr>
                </a:solidFill>
                <a:latin typeface="Times New Roman"/>
                <a:ea typeface="Times New Roman"/>
                <a:cs typeface="Times New Roman"/>
              </a:rPr>
              <a:t>W, </a:t>
            </a:r>
            <a:r>
              <a:rPr sz="1000" kern="0" spc="40" dirty="0">
                <a:solidFill>
                  <a:srgbClr val="000000">
                    <a:alpha val="100000"/>
                  </a:srgbClr>
                </a:solidFill>
                <a:latin typeface="SimSun"/>
                <a:ea typeface="SimSun"/>
                <a:cs typeface="SimSun"/>
              </a:rPr>
              <a:t>从</a:t>
            </a:r>
            <a:r>
              <a:rPr sz="1000" kern="0" spc="-8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0V～1000V   的直流电压，每个</a:t>
            </a:r>
            <a:r>
              <a:rPr sz="1000" kern="0" spc="0" dirty="0">
                <a:solidFill>
                  <a:srgbClr val="000000">
                    <a:alpha val="100000"/>
                  </a:srgbClr>
                </a:solidFill>
                <a:latin typeface="SimSun"/>
                <a:ea typeface="SimSun"/>
                <a:cs typeface="SimSun"/>
              </a:rPr>
              <a:t>  </a:t>
            </a:r>
            <a:r>
              <a:rPr sz="1000" kern="0" spc="60" dirty="0">
                <a:solidFill>
                  <a:srgbClr val="000000">
                    <a:alpha val="100000"/>
                  </a:srgbClr>
                </a:solidFill>
                <a:latin typeface="SimSun"/>
                <a:ea typeface="SimSun"/>
                <a:cs typeface="SimSun"/>
              </a:rPr>
              <a:t>阶梯为100</a:t>
            </a:r>
            <a:r>
              <a:rPr sz="1000" kern="0" spc="60" dirty="0">
                <a:solidFill>
                  <a:srgbClr val="000000">
                    <a:alpha val="100000"/>
                  </a:srgbClr>
                </a:solidFill>
                <a:latin typeface="Times New Roman"/>
                <a:ea typeface="Times New Roman"/>
                <a:cs typeface="Times New Roman"/>
              </a:rPr>
              <a:t>V,</a:t>
            </a:r>
            <a:r>
              <a:rPr sz="1000" kern="0" spc="140" dirty="0">
                <a:solidFill>
                  <a:srgbClr val="000000">
                    <a:alpha val="100000"/>
                  </a:srgbClr>
                </a:solidFill>
                <a:latin typeface="Times New Roman"/>
                <a:ea typeface="Times New Roman"/>
                <a:cs typeface="Times New Roman"/>
              </a:rPr>
              <a:t> </a:t>
            </a:r>
            <a:r>
              <a:rPr sz="1000" kern="0" spc="60" dirty="0">
                <a:solidFill>
                  <a:srgbClr val="000000">
                    <a:alpha val="100000"/>
                  </a:srgbClr>
                </a:solidFill>
                <a:latin typeface="SimSun"/>
                <a:ea typeface="SimSun"/>
                <a:cs typeface="SimSun"/>
              </a:rPr>
              <a:t>每个阶梯停留时间为5</a:t>
            </a:r>
            <a:r>
              <a:rPr sz="1000" kern="0" spc="60" dirty="0">
                <a:solidFill>
                  <a:srgbClr val="000000">
                    <a:alpha val="100000"/>
                  </a:srgbClr>
                </a:solidFill>
                <a:latin typeface="Times New Roman"/>
                <a:ea typeface="Times New Roman"/>
                <a:cs typeface="Times New Roman"/>
              </a:rPr>
              <a:t>s</a:t>
            </a:r>
            <a:r>
              <a:rPr sz="1000" kern="0" spc="50" dirty="0">
                <a:solidFill>
                  <a:srgbClr val="000000">
                    <a:alpha val="100000"/>
                  </a:srgbClr>
                </a:solidFill>
                <a:latin typeface="Times New Roman"/>
                <a:ea typeface="Times New Roman"/>
                <a:cs typeface="Times New Roman"/>
              </a:rPr>
              <a:t>,</a:t>
            </a:r>
            <a:r>
              <a:rPr sz="1000" kern="0" spc="23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锁具在整个测试过程中不能开启，但允许其他损坏情形发生，</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对每组导线需分别施加两个不同极性方向的电压，每组导线组合及不同极性测试需使用不同的新锁，判</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定结果是否符合</a:t>
            </a:r>
            <a:r>
              <a:rPr sz="1000" kern="0" spc="30" dirty="0">
                <a:solidFill>
                  <a:srgbClr val="000000">
                    <a:alpha val="100000"/>
                  </a:srgbClr>
                </a:solidFill>
                <a:latin typeface="SimSun"/>
                <a:ea typeface="SimSun"/>
                <a:cs typeface="SimSun"/>
                <a:hlinkClick xmlns:r="http://schemas.openxmlformats.org/officeDocument/2006/relationships" r:id="rId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a:t>
            </a:r>
            <a:r>
              <a:rPr sz="1000" kern="0" spc="20" dirty="0">
                <a:solidFill>
                  <a:srgbClr val="000000">
                    <a:alpha val="100000"/>
                  </a:srgbClr>
                </a:solidFill>
                <a:latin typeface="SimSun"/>
                <a:ea typeface="SimSun"/>
                <a:cs typeface="SimSun"/>
                <a:hlinkClick xmlns:r="http://schemas.openxmlformats.org/officeDocument/2006/relationships" r:id="rId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2</a:t>
            </a:r>
            <a:r>
              <a:rPr sz="1000" kern="0" spc="2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137"/>
              </a:spcBef>
              <a:tabLst/>
            </a:pPr>
            <a:r>
              <a:rPr sz="1000" b="1" kern="0" spc="-20" dirty="0">
                <a:solidFill>
                  <a:srgbClr val="000000">
                    <a:alpha val="100000"/>
                  </a:srgbClr>
                </a:solidFill>
                <a:latin typeface="SimHei"/>
                <a:ea typeface="SimHei"/>
                <a:cs typeface="SimHei"/>
                <a:hlinkClick xmlns:r="http://schemas.openxmlformats.org/officeDocument/2006/relationships" r:id="rId6"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6.3.3.3</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防技术开启试</a:t>
            </a:r>
            <a:r>
              <a:rPr sz="1000" b="1" kern="0" spc="-30" dirty="0">
                <a:solidFill>
                  <a:srgbClr val="000000">
                    <a:alpha val="100000"/>
                  </a:srgbClr>
                </a:solidFill>
                <a:latin typeface="SimHei"/>
                <a:ea typeface="SimHei"/>
                <a:cs typeface="SimHei"/>
              </a:rPr>
              <a:t>验</a:t>
            </a:r>
            <a:endParaRPr lang="SimHei" altLang="SimHei" sz="1000" dirty="0"/>
          </a:p>
          <a:p>
            <a:pPr marL="12700" indent="266065" algn="l" rtl="0" eaLnBrk="0">
              <a:lnSpc>
                <a:spcPct val="115000"/>
              </a:lnSpc>
              <a:spcBef>
                <a:spcPts val="1270"/>
              </a:spcBef>
              <a:tabLst/>
            </a:pPr>
            <a:r>
              <a:rPr sz="1000" kern="0" spc="20" dirty="0">
                <a:solidFill>
                  <a:srgbClr val="000000">
                    <a:alpha val="100000"/>
                  </a:srgbClr>
                </a:solidFill>
                <a:latin typeface="SimSun"/>
                <a:ea typeface="SimSun"/>
                <a:cs typeface="SimSun"/>
              </a:rPr>
              <a:t>对锁具进行试探性密码开启、强电磁场技术开启、替换锁具的柜外部件等试验，</a:t>
            </a:r>
            <a:r>
              <a:rPr sz="1000" kern="0" spc="10" dirty="0">
                <a:solidFill>
                  <a:srgbClr val="000000">
                    <a:alpha val="100000"/>
                  </a:srgbClr>
                </a:solidFill>
                <a:latin typeface="SimSun"/>
                <a:ea typeface="SimSun"/>
                <a:cs typeface="SimSun"/>
              </a:rPr>
              <a:t>判定结果是否符合</a:t>
            </a:r>
            <a:r>
              <a:rPr sz="1000" kern="0" spc="-1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hlinkClick xmlns:r="http://schemas.openxmlformats.org/officeDocument/2006/relationships" r:id="rId7"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5.3.3.3</a:t>
            </a:r>
            <a:r>
              <a:rPr sz="1000" kern="0" spc="-7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170"/>
              </a:spcBef>
              <a:tabLst/>
            </a:pPr>
            <a:r>
              <a:rPr sz="1000" b="1" kern="0" spc="-50" dirty="0">
                <a:solidFill>
                  <a:srgbClr val="000000">
                    <a:alpha val="100000"/>
                  </a:srgbClr>
                </a:solidFill>
                <a:latin typeface="SimHei"/>
                <a:ea typeface="SimHei"/>
                <a:cs typeface="SimHei"/>
                <a:hlinkClick xmlns:r="http://schemas.openxmlformats.org/officeDocument/2006/relationships" r:id="rId8"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6.3.3.4</a:t>
            </a:r>
            <a:r>
              <a:rPr sz="1000" kern="0" spc="70" dirty="0">
                <a:solidFill>
                  <a:srgbClr val="000000">
                    <a:alpha val="100000"/>
                  </a:srgbClr>
                </a:solidFill>
                <a:latin typeface="SimHei"/>
                <a:ea typeface="SimHei"/>
                <a:cs typeface="SimHei"/>
              </a:rPr>
              <a:t>  </a:t>
            </a:r>
            <a:r>
              <a:rPr sz="1000" b="1" kern="0" spc="-50" dirty="0">
                <a:solidFill>
                  <a:srgbClr val="000000">
                    <a:alpha val="100000"/>
                  </a:srgbClr>
                </a:solidFill>
                <a:latin typeface="SimHei"/>
                <a:ea typeface="SimHei"/>
                <a:cs typeface="SimHei"/>
              </a:rPr>
              <a:t>振动试验</a:t>
            </a:r>
            <a:endParaRPr lang="SimHei" altLang="SimHei" sz="1000" dirty="0"/>
          </a:p>
          <a:p>
            <a:pPr marL="278765" algn="l" rtl="0" eaLnBrk="0">
              <a:lnSpc>
                <a:spcPct val="99000"/>
              </a:lnSpc>
              <a:spcBef>
                <a:spcPts val="1225"/>
              </a:spcBef>
              <a:tabLst/>
            </a:pPr>
            <a:r>
              <a:rPr sz="1000" kern="0" spc="10" dirty="0">
                <a:solidFill>
                  <a:srgbClr val="000000">
                    <a:alpha val="100000"/>
                  </a:srgbClr>
                </a:solidFill>
                <a:latin typeface="SimSun"/>
                <a:ea typeface="SimSun"/>
                <a:cs typeface="SimSun"/>
              </a:rPr>
              <a:t>按照</a:t>
            </a:r>
            <a:r>
              <a:rPr sz="1000" kern="0" spc="10" dirty="0">
                <a:solidFill>
                  <a:srgbClr val="000000">
                    <a:alpha val="100000"/>
                  </a:srgbClr>
                </a:solidFill>
                <a:latin typeface="SimSun"/>
                <a:ea typeface="SimSun"/>
                <a:cs typeface="SimSun"/>
                <a:hlinkClick xmlns:r="http://schemas.openxmlformats.org/officeDocument/2006/relationships" r:id="rId9"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5.3.3.4</a:t>
            </a:r>
            <a:r>
              <a:rPr sz="1000" kern="0" spc="10" dirty="0">
                <a:solidFill>
                  <a:srgbClr val="000000">
                    <a:alpha val="100000"/>
                  </a:srgbClr>
                </a:solidFill>
                <a:latin typeface="SimSun"/>
                <a:ea typeface="SimSun"/>
                <a:cs typeface="SimSun"/>
              </a:rPr>
              <a:t>的要求进行振动试验，判定</a:t>
            </a:r>
            <a:r>
              <a:rPr sz="1000" kern="0" spc="0" dirty="0">
                <a:solidFill>
                  <a:srgbClr val="000000">
                    <a:alpha val="100000"/>
                  </a:srgbClr>
                </a:solidFill>
                <a:latin typeface="SimSun"/>
                <a:ea typeface="SimSun"/>
                <a:cs typeface="SimSun"/>
              </a:rPr>
              <a:t>结果是否符合</a:t>
            </a:r>
            <a:r>
              <a:rPr sz="1000" kern="0" spc="0" dirty="0">
                <a:solidFill>
                  <a:srgbClr val="000000">
                    <a:alpha val="100000"/>
                  </a:srgbClr>
                </a:solidFill>
                <a:latin typeface="SimSun"/>
                <a:ea typeface="SimSun"/>
                <a:cs typeface="SimSun"/>
                <a:hlinkClick xmlns:r="http://schemas.openxmlformats.org/officeDocument/2006/relationships" r:id="rId9"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5.3.3.4</a:t>
            </a:r>
            <a:r>
              <a:rPr sz="1000" kern="0" spc="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137"/>
              </a:spcBef>
              <a:tabLst/>
            </a:pPr>
            <a:r>
              <a:rPr sz="1000" b="1" kern="0" spc="-10" dirty="0">
                <a:solidFill>
                  <a:srgbClr val="000000">
                    <a:alpha val="100000"/>
                  </a:srgbClr>
                </a:solidFill>
                <a:latin typeface="SimHei"/>
                <a:ea typeface="SimHei"/>
                <a:cs typeface="SimHei"/>
                <a:hlinkClick xmlns:r="http://schemas.openxmlformats.org/officeDocument/2006/relationships" r:id="rId10"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6.3.3.5</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开锁和控制方式</a:t>
            </a:r>
            <a:r>
              <a:rPr sz="1000" b="1" kern="0" spc="-20" dirty="0">
                <a:solidFill>
                  <a:srgbClr val="000000">
                    <a:alpha val="100000"/>
                  </a:srgbClr>
                </a:solidFill>
                <a:latin typeface="SimHei"/>
                <a:ea typeface="SimHei"/>
                <a:cs typeface="SimHei"/>
              </a:rPr>
              <a:t>检验</a:t>
            </a:r>
            <a:endParaRPr lang="SimHei" altLang="SimHei" sz="1000" dirty="0"/>
          </a:p>
          <a:p>
            <a:pPr marL="278765" algn="l" rtl="0" eaLnBrk="0">
              <a:lnSpc>
                <a:spcPct val="99000"/>
              </a:lnSpc>
              <a:spcBef>
                <a:spcPts val="1269"/>
              </a:spcBef>
              <a:tabLst/>
            </a:pPr>
            <a:r>
              <a:rPr sz="1000" kern="0" spc="0" dirty="0">
                <a:solidFill>
                  <a:srgbClr val="000000">
                    <a:alpha val="100000"/>
                  </a:srgbClr>
                </a:solidFill>
                <a:latin typeface="SimSun"/>
                <a:ea typeface="SimSun"/>
                <a:cs typeface="SimSun"/>
              </a:rPr>
              <a:t>检查设计文件，与产品说明书进行对比，判定结果是否符合</a:t>
            </a:r>
            <a:r>
              <a:rPr sz="1000" kern="0" spc="0" dirty="0">
                <a:solidFill>
                  <a:srgbClr val="000000">
                    <a:alpha val="100000"/>
                  </a:srgbClr>
                </a:solidFill>
                <a:latin typeface="SimSun"/>
                <a:ea typeface="SimSun"/>
                <a:cs typeface="SimSun"/>
                <a:hlinkClick xmlns:r="http://schemas.openxmlformats.org/officeDocument/2006/relationships" r:id="rId11"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5.3.3.5</a:t>
            </a:r>
            <a:r>
              <a:rPr sz="1000" kern="0" spc="0" dirty="0">
                <a:solidFill>
                  <a:srgbClr val="000000">
                    <a:alpha val="100000"/>
                  </a:srgbClr>
                </a:solidFill>
                <a:latin typeface="SimSun"/>
                <a:ea typeface="SimSun"/>
                <a:cs typeface="SimSun"/>
              </a:rPr>
              <a:t>的</a:t>
            </a:r>
            <a:r>
              <a:rPr sz="1000" kern="0" spc="-10" dirty="0">
                <a:solidFill>
                  <a:srgbClr val="000000">
                    <a:alpha val="100000"/>
                  </a:srgbClr>
                </a:solidFill>
                <a:latin typeface="SimSun"/>
                <a:ea typeface="SimSun"/>
                <a:cs typeface="SimSun"/>
              </a:rPr>
              <a:t>要求。</a:t>
            </a:r>
            <a:endParaRPr lang="SimSun" altLang="SimSun" sz="1000" dirty="0"/>
          </a:p>
          <a:p>
            <a:pPr marL="13970" algn="l" rtl="0" eaLnBrk="0">
              <a:lnSpc>
                <a:spcPct val="100000"/>
              </a:lnSpc>
              <a:spcBef>
                <a:spcPts val="1144"/>
              </a:spcBef>
              <a:tabLst/>
            </a:pPr>
            <a:r>
              <a:rPr sz="1000" b="1" kern="0" spc="-40" dirty="0">
                <a:solidFill>
                  <a:srgbClr val="000000">
                    <a:alpha val="100000"/>
                  </a:srgbClr>
                </a:solidFill>
                <a:latin typeface="SimHei"/>
                <a:ea typeface="SimHei"/>
                <a:cs typeface="SimHei"/>
                <a:hlinkClick xmlns:r="http://schemas.openxmlformats.org/officeDocument/2006/relationships" r:id="rId1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6.3.3.6</a:t>
            </a:r>
            <a:r>
              <a:rPr sz="1000" kern="0" spc="50" dirty="0">
                <a:solidFill>
                  <a:srgbClr val="000000">
                    <a:alpha val="100000"/>
                  </a:srgbClr>
                </a:solidFill>
                <a:latin typeface="SimHei"/>
                <a:ea typeface="SimHei"/>
                <a:cs typeface="SimHei"/>
              </a:rPr>
              <a:t>  </a:t>
            </a:r>
            <a:r>
              <a:rPr sz="1000" b="1" kern="0" spc="-40" dirty="0">
                <a:solidFill>
                  <a:srgbClr val="000000">
                    <a:alpha val="100000"/>
                  </a:srgbClr>
                </a:solidFill>
                <a:latin typeface="SimHei"/>
                <a:ea typeface="SimHei"/>
                <a:cs typeface="SimHei"/>
              </a:rPr>
              <a:t>密钥量检验</a:t>
            </a:r>
            <a:endParaRPr lang="SimHei" altLang="SimHei" sz="1000" dirty="0"/>
          </a:p>
          <a:p>
            <a:pPr marL="278765" algn="l" rtl="0" eaLnBrk="0">
              <a:lnSpc>
                <a:spcPct val="99000"/>
              </a:lnSpc>
              <a:spcBef>
                <a:spcPts val="1218"/>
              </a:spcBef>
              <a:tabLst/>
            </a:pPr>
            <a:r>
              <a:rPr sz="1000" kern="0" spc="0" dirty="0">
                <a:solidFill>
                  <a:srgbClr val="000000">
                    <a:alpha val="100000"/>
                  </a:srgbClr>
                </a:solidFill>
                <a:latin typeface="SimSun"/>
                <a:ea typeface="SimSun"/>
                <a:cs typeface="SimSun"/>
              </a:rPr>
              <a:t>按使用说明书检查密码量，对样品进行操作验证，判定结果是否符合</a:t>
            </a:r>
            <a:r>
              <a:rPr sz="1000" kern="0" spc="0" dirty="0">
                <a:solidFill>
                  <a:srgbClr val="000000">
                    <a:alpha val="100000"/>
                  </a:srgbClr>
                </a:solidFill>
                <a:latin typeface="SimSun"/>
                <a:ea typeface="SimSun"/>
                <a:cs typeface="SimSun"/>
                <a:hlinkClick xmlns:r="http://schemas.openxmlformats.org/officeDocument/2006/relationships" r:id="rId1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5.3.3.6</a:t>
            </a:r>
            <a:r>
              <a:rPr sz="1000" kern="0" spc="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194"/>
              </a:spcBef>
              <a:tabLst/>
            </a:pPr>
            <a:r>
              <a:rPr sz="1000" b="1" kern="0" spc="-20" dirty="0">
                <a:solidFill>
                  <a:srgbClr val="000000">
                    <a:alpha val="100000"/>
                  </a:srgbClr>
                </a:solidFill>
                <a:latin typeface="SimHei"/>
                <a:ea typeface="SimHei"/>
                <a:cs typeface="SimHei"/>
                <a:hlinkClick xmlns:r="http://schemas.openxmlformats.org/officeDocument/2006/relationships" r:id="rId1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6.3.3.7</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密钥修改</a:t>
            </a:r>
            <a:r>
              <a:rPr sz="1000" b="1" kern="0" spc="-30" dirty="0">
                <a:solidFill>
                  <a:srgbClr val="000000">
                    <a:alpha val="100000"/>
                  </a:srgbClr>
                </a:solidFill>
                <a:latin typeface="SimHei"/>
                <a:ea typeface="SimHei"/>
                <a:cs typeface="SimHei"/>
              </a:rPr>
              <a:t>检验</a:t>
            </a:r>
            <a:endParaRPr lang="SimHei" altLang="SimHei" sz="1000" dirty="0"/>
          </a:p>
          <a:p>
            <a:pPr marL="12700" indent="266065" algn="l" rtl="0" eaLnBrk="0">
              <a:lnSpc>
                <a:spcPct val="116000"/>
              </a:lnSpc>
              <a:spcBef>
                <a:spcPts val="1229"/>
              </a:spcBef>
              <a:tabLst/>
            </a:pPr>
            <a:r>
              <a:rPr sz="1000" kern="0" spc="20" dirty="0">
                <a:solidFill>
                  <a:srgbClr val="000000">
                    <a:alpha val="100000"/>
                  </a:srgbClr>
                </a:solidFill>
                <a:latin typeface="SimSun"/>
                <a:ea typeface="SimSun"/>
                <a:cs typeface="SimSun"/>
              </a:rPr>
              <a:t>按使用说明书检查设置密码前是否要求用户输入密码进行身份鉴别，对样品进行操作</a:t>
            </a:r>
            <a:r>
              <a:rPr sz="1000" kern="0" spc="10" dirty="0">
                <a:solidFill>
                  <a:srgbClr val="000000">
                    <a:alpha val="100000"/>
                  </a:srgbClr>
                </a:solidFill>
                <a:latin typeface="SimSun"/>
                <a:ea typeface="SimSun"/>
                <a:cs typeface="SimSun"/>
              </a:rPr>
              <a:t>验证，判定结</a:t>
            </a:r>
            <a:r>
              <a:rPr sz="1000" kern="0" spc="-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果是否符合</a:t>
            </a:r>
            <a:r>
              <a:rPr sz="1000" kern="0" spc="20" dirty="0">
                <a:solidFill>
                  <a:srgbClr val="000000">
                    <a:alpha val="100000"/>
                  </a:srgbClr>
                </a:solidFill>
                <a:latin typeface="SimSun"/>
                <a:ea typeface="SimSun"/>
                <a:cs typeface="SimSun"/>
                <a:hlinkClick xmlns:r="http://schemas.openxmlformats.org/officeDocument/2006/relationships" r:id="rId1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a:t>
            </a:r>
            <a:r>
              <a:rPr sz="1000" kern="0" spc="10" dirty="0">
                <a:solidFill>
                  <a:srgbClr val="000000">
                    <a:alpha val="100000"/>
                  </a:srgbClr>
                </a:solidFill>
                <a:latin typeface="SimSun"/>
                <a:ea typeface="SimSun"/>
                <a:cs typeface="SimSun"/>
                <a:hlinkClick xmlns:r="http://schemas.openxmlformats.org/officeDocument/2006/relationships" r:id="rId1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7</a:t>
            </a:r>
            <a:r>
              <a:rPr sz="1000" kern="0" spc="1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195"/>
              </a:spcBef>
              <a:tabLst/>
            </a:pPr>
            <a:r>
              <a:rPr sz="1000" b="1" kern="0" spc="-20" dirty="0">
                <a:solidFill>
                  <a:srgbClr val="000000">
                    <a:alpha val="100000"/>
                  </a:srgbClr>
                </a:solidFill>
                <a:latin typeface="SimHei"/>
                <a:ea typeface="SimHei"/>
                <a:cs typeface="SimHei"/>
                <a:hlinkClick xmlns:r="http://schemas.openxmlformats.org/officeDocument/2006/relationships" r:id="rId16"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6.3.3.8</a:t>
            </a:r>
            <a:r>
              <a:rPr sz="1000" kern="0" spc="-2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错误锁定检验</a:t>
            </a:r>
            <a:endParaRPr lang="SimHei" altLang="SimHei" sz="1000" dirty="0"/>
          </a:p>
          <a:p>
            <a:pPr marL="12700" indent="266065" algn="l" rtl="0" eaLnBrk="0">
              <a:lnSpc>
                <a:spcPct val="123000"/>
              </a:lnSpc>
              <a:spcBef>
                <a:spcPts val="1069"/>
              </a:spcBef>
              <a:tabLst/>
            </a:pPr>
            <a:r>
              <a:rPr sz="1000" kern="0" spc="20" dirty="0">
                <a:solidFill>
                  <a:srgbClr val="000000">
                    <a:alpha val="100000"/>
                  </a:srgbClr>
                </a:solidFill>
                <a:latin typeface="SimSun"/>
                <a:ea typeface="SimSun"/>
                <a:cs typeface="SimSun"/>
              </a:rPr>
              <a:t>按照</a:t>
            </a:r>
            <a:r>
              <a:rPr sz="1000" kern="0" spc="20" dirty="0">
                <a:solidFill>
                  <a:srgbClr val="000000">
                    <a:alpha val="100000"/>
                  </a:srgbClr>
                </a:solidFill>
                <a:latin typeface="SimSun"/>
                <a:ea typeface="SimSun"/>
                <a:cs typeface="SimSun"/>
                <a:hlinkClick xmlns:r="http://schemas.openxmlformats.org/officeDocument/2006/relationships" r:id="rId17"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5.3.3.8</a:t>
            </a:r>
            <a:r>
              <a:rPr sz="1000" kern="0" spc="20" dirty="0">
                <a:solidFill>
                  <a:srgbClr val="000000">
                    <a:alpha val="100000"/>
                  </a:srgbClr>
                </a:solidFill>
                <a:latin typeface="SimSun"/>
                <a:ea typeface="SimSun"/>
                <a:cs typeface="SimSun"/>
              </a:rPr>
              <a:t>的要求输入错误密码后，检查锁具是否锁定及锁定时</a:t>
            </a:r>
            <a:r>
              <a:rPr sz="1000" kern="0" spc="10" dirty="0">
                <a:solidFill>
                  <a:srgbClr val="000000">
                    <a:alpha val="100000"/>
                  </a:srgbClr>
                </a:solidFill>
                <a:latin typeface="SimSun"/>
                <a:ea typeface="SimSun"/>
                <a:cs typeface="SimSun"/>
              </a:rPr>
              <a:t>间，判定结果是否符合</a:t>
            </a:r>
            <a:r>
              <a:rPr sz="1000" kern="0" spc="10" dirty="0">
                <a:solidFill>
                  <a:srgbClr val="000000">
                    <a:alpha val="100000"/>
                  </a:srgbClr>
                </a:solidFill>
                <a:latin typeface="SimSun"/>
                <a:ea typeface="SimSun"/>
                <a:cs typeface="SimSun"/>
                <a:hlinkClick xmlns:r="http://schemas.openxmlformats.org/officeDocument/2006/relationships" r:id="rId17"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5.3.3.8</a:t>
            </a:r>
            <a:r>
              <a:rPr sz="1000" kern="0" spc="10" dirty="0">
                <a:solidFill>
                  <a:srgbClr val="000000">
                    <a:alpha val="100000"/>
                  </a:srgbClr>
                </a:solidFill>
                <a:latin typeface="SimSun"/>
                <a:ea typeface="SimSun"/>
                <a:cs typeface="SimSun"/>
              </a:rPr>
              <a:t>的</a:t>
            </a:r>
            <a:r>
              <a:rPr sz="1000" kern="0" spc="-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要求。</a:t>
            </a:r>
            <a:endParaRPr lang="SimSun" altLang="SimSun" sz="1000" dirty="0"/>
          </a:p>
          <a:p>
            <a:pPr marL="13970" algn="l" rtl="0" eaLnBrk="0">
              <a:lnSpc>
                <a:spcPct val="100000"/>
              </a:lnSpc>
              <a:spcBef>
                <a:spcPts val="1121"/>
              </a:spcBef>
              <a:tabLst/>
            </a:pPr>
            <a:r>
              <a:rPr sz="1000" b="1" kern="0" spc="-30" dirty="0">
                <a:solidFill>
                  <a:srgbClr val="000000">
                    <a:alpha val="100000"/>
                  </a:srgbClr>
                </a:solidFill>
                <a:latin typeface="SimHei"/>
                <a:ea typeface="SimHei"/>
                <a:cs typeface="SimHei"/>
                <a:hlinkClick xmlns:r="http://schemas.openxmlformats.org/officeDocument/2006/relationships" r:id="rId18"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6.3.3.9</a:t>
            </a:r>
            <a:r>
              <a:rPr sz="1000" kern="0" spc="6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密钥保存检验</a:t>
            </a:r>
            <a:endParaRPr lang="SimHei" altLang="SimHei" sz="1000" dirty="0"/>
          </a:p>
          <a:p>
            <a:pPr marL="278765" algn="l" rtl="0" eaLnBrk="0">
              <a:lnSpc>
                <a:spcPct val="99000"/>
              </a:lnSpc>
              <a:spcBef>
                <a:spcPts val="1219"/>
              </a:spcBef>
              <a:tabLst/>
            </a:pPr>
            <a:r>
              <a:rPr sz="1000" kern="0" spc="10" dirty="0">
                <a:solidFill>
                  <a:srgbClr val="000000">
                    <a:alpha val="100000"/>
                  </a:srgbClr>
                </a:solidFill>
                <a:latin typeface="SimSun"/>
                <a:ea typeface="SimSun"/>
                <a:cs typeface="SimSun"/>
              </a:rPr>
              <a:t>检查非机械钥匙和检查设计文件，判定结果是否符合</a:t>
            </a:r>
            <a:r>
              <a:rPr sz="1000" kern="0" spc="10" dirty="0">
                <a:solidFill>
                  <a:srgbClr val="000000">
                    <a:alpha val="100000"/>
                  </a:srgbClr>
                </a:solidFill>
                <a:latin typeface="SimSun"/>
                <a:ea typeface="SimSun"/>
                <a:cs typeface="SimSun"/>
                <a:hlinkClick xmlns:r="http://schemas.openxmlformats.org/officeDocument/2006/relationships" r:id="rId19"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5.3.3.9</a:t>
            </a:r>
            <a:r>
              <a:rPr sz="1000" kern="0" spc="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151"/>
              </a:spcBef>
              <a:tabLst/>
            </a:pPr>
            <a:r>
              <a:rPr sz="1000" b="1" kern="0" spc="-20" dirty="0">
                <a:solidFill>
                  <a:srgbClr val="000000">
                    <a:alpha val="100000"/>
                  </a:srgbClr>
                </a:solidFill>
                <a:latin typeface="SimHei"/>
                <a:ea typeface="SimHei"/>
                <a:cs typeface="SimHei"/>
                <a:hlinkClick xmlns:r="http://schemas.openxmlformats.org/officeDocument/2006/relationships" r:id="rId20"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6.3.3.10</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开启模式</a:t>
            </a:r>
            <a:r>
              <a:rPr sz="1000" b="1" kern="0" spc="-30" dirty="0">
                <a:solidFill>
                  <a:srgbClr val="000000">
                    <a:alpha val="100000"/>
                  </a:srgbClr>
                </a:solidFill>
                <a:latin typeface="SimHei"/>
                <a:ea typeface="SimHei"/>
                <a:cs typeface="SimHei"/>
              </a:rPr>
              <a:t>检验</a:t>
            </a:r>
            <a:endParaRPr lang="SimHei" altLang="SimHei" sz="1000" dirty="0"/>
          </a:p>
          <a:p>
            <a:pPr marL="278765" algn="l" rtl="0" eaLnBrk="0">
              <a:lnSpc>
                <a:spcPct val="99000"/>
              </a:lnSpc>
              <a:spcBef>
                <a:spcPts val="1218"/>
              </a:spcBef>
              <a:tabLst/>
            </a:pPr>
            <a:r>
              <a:rPr sz="1000" kern="0" spc="10" dirty="0">
                <a:solidFill>
                  <a:srgbClr val="000000">
                    <a:alpha val="100000"/>
                  </a:srgbClr>
                </a:solidFill>
                <a:latin typeface="SimSun"/>
                <a:ea typeface="SimSun"/>
                <a:cs typeface="SimSun"/>
              </a:rPr>
              <a:t>使用生物钥匙或远程方式开启锁具，判定结果是否符合</a:t>
            </a:r>
            <a:r>
              <a:rPr sz="1000" kern="0" spc="10" dirty="0">
                <a:solidFill>
                  <a:srgbClr val="000000">
                    <a:alpha val="100000"/>
                  </a:srgbClr>
                </a:solidFill>
                <a:latin typeface="SimSun"/>
                <a:ea typeface="SimSun"/>
                <a:cs typeface="SimSun"/>
                <a:hlinkClick xmlns:r="http://schemas.openxmlformats.org/officeDocument/2006/relationships" r:id="rId21"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a:t>
            </a:r>
            <a:r>
              <a:rPr sz="1000" kern="0" spc="0" dirty="0">
                <a:solidFill>
                  <a:srgbClr val="000000">
                    <a:alpha val="100000"/>
                  </a:srgbClr>
                </a:solidFill>
                <a:latin typeface="SimSun"/>
                <a:ea typeface="SimSun"/>
                <a:cs typeface="SimSun"/>
                <a:hlinkClick xmlns:r="http://schemas.openxmlformats.org/officeDocument/2006/relationships" r:id="rId21"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3.3.10</a:t>
            </a:r>
            <a:r>
              <a:rPr sz="1000" kern="0" spc="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195"/>
              </a:spcBef>
              <a:tabLst/>
            </a:pPr>
            <a:r>
              <a:rPr sz="1000" b="1" kern="0" spc="-10" dirty="0">
                <a:solidFill>
                  <a:srgbClr val="000000">
                    <a:alpha val="100000"/>
                  </a:srgbClr>
                </a:solidFill>
                <a:latin typeface="SimHei"/>
                <a:ea typeface="SimHei"/>
                <a:cs typeface="SimHei"/>
                <a:hlinkClick xmlns:r="http://schemas.openxmlformats.org/officeDocument/2006/relationships" r:id="rId2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6.3.3.11</a:t>
            </a:r>
            <a:r>
              <a:rPr sz="1000" kern="0" spc="44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其余技术要</a:t>
            </a:r>
            <a:r>
              <a:rPr sz="1000" b="1" kern="0" spc="-20" dirty="0">
                <a:solidFill>
                  <a:srgbClr val="000000">
                    <a:alpha val="100000"/>
                  </a:srgbClr>
                </a:solidFill>
                <a:latin typeface="SimHei"/>
                <a:ea typeface="SimHei"/>
                <a:cs typeface="SimHei"/>
              </a:rPr>
              <a:t>求检验</a:t>
            </a:r>
            <a:endParaRPr lang="SimHei" altLang="SimHei" sz="1000" dirty="0"/>
          </a:p>
          <a:p>
            <a:pPr algn="l" rtl="0" eaLnBrk="0">
              <a:lnSpc>
                <a:spcPct val="101000"/>
              </a:lnSpc>
              <a:tabLst/>
            </a:pPr>
            <a:endParaRPr lang="Arial" altLang="Arial" sz="1000" dirty="0"/>
          </a:p>
          <a:p>
            <a:pPr marL="278765" algn="l" rtl="0" eaLnBrk="0">
              <a:lnSpc>
                <a:spcPct val="99000"/>
              </a:lnSpc>
              <a:spcBef>
                <a:spcPts val="6"/>
              </a:spcBef>
              <a:tabLst/>
            </a:pPr>
            <a:r>
              <a:rPr sz="1000" kern="0" spc="20" dirty="0">
                <a:solidFill>
                  <a:srgbClr val="000000">
                    <a:alpha val="100000"/>
                  </a:srgbClr>
                </a:solidFill>
                <a:latin typeface="SimSun"/>
                <a:ea typeface="SimSun"/>
                <a:cs typeface="SimSun"/>
              </a:rPr>
              <a:t>按照</a:t>
            </a:r>
            <a:r>
              <a:rPr sz="1000" kern="0" spc="0" dirty="0">
                <a:solidFill>
                  <a:srgbClr val="000000">
                    <a:alpha val="100000"/>
                  </a:srgbClr>
                </a:solidFill>
                <a:latin typeface="SimSun"/>
                <a:ea typeface="SimSun"/>
                <a:cs typeface="SimSun"/>
              </a:rPr>
              <a:t>GA</a:t>
            </a:r>
            <a:r>
              <a:rPr sz="1000" kern="0" spc="20" dirty="0">
                <a:solidFill>
                  <a:srgbClr val="000000">
                    <a:alpha val="100000"/>
                  </a:srgbClr>
                </a:solidFill>
                <a:latin typeface="SimSun"/>
                <a:ea typeface="SimSun"/>
                <a:cs typeface="SimSun"/>
              </a:rPr>
              <a:t>374—2001  的相关试验方法，对锁具</a:t>
            </a:r>
            <a:r>
              <a:rPr sz="1000" kern="0" spc="10" dirty="0">
                <a:solidFill>
                  <a:srgbClr val="000000">
                    <a:alpha val="100000"/>
                  </a:srgbClr>
                </a:solidFill>
                <a:latin typeface="SimSun"/>
                <a:ea typeface="SimSun"/>
                <a:cs typeface="SimSun"/>
              </a:rPr>
              <a:t>进行如下试验，判定结果是否符合</a:t>
            </a:r>
            <a:r>
              <a:rPr sz="1000" kern="0" spc="10" dirty="0">
                <a:solidFill>
                  <a:srgbClr val="000000">
                    <a:alpha val="100000"/>
                  </a:srgbClr>
                </a:solidFill>
                <a:latin typeface="SimSun"/>
                <a:ea typeface="SimSun"/>
                <a:cs typeface="SimSun"/>
                <a:hlinkClick xmlns:r="http://schemas.openxmlformats.org/officeDocument/2006/relationships" r:id="rId2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5.3.3.11</a:t>
            </a:r>
            <a:r>
              <a:rPr sz="1000" kern="0" spc="10" dirty="0">
                <a:solidFill>
                  <a:srgbClr val="000000">
                    <a:alpha val="100000"/>
                  </a:srgbClr>
                </a:solidFill>
                <a:latin typeface="SimSun"/>
                <a:ea typeface="SimSun"/>
                <a:cs typeface="SimSun"/>
              </a:rPr>
              <a:t>的要求：</a:t>
            </a:r>
            <a:endParaRPr lang="SimSun" altLang="SimSun" sz="1000" dirty="0"/>
          </a:p>
        </p:txBody>
      </p:sp>
      <p:sp>
        <p:nvSpPr>
          <p:cNvPr id="130" name="textbox 130"/>
          <p:cNvSpPr/>
          <p:nvPr/>
        </p:nvSpPr>
        <p:spPr>
          <a:xfrm>
            <a:off x="6445235" y="9875048"/>
            <a:ext cx="104775" cy="109854"/>
          </a:xfrm>
          <a:prstGeom prst="rect">
            <a:avLst/>
          </a:prstGeom>
        </p:spPr>
        <p:txBody>
          <a:bodyPr vert="horz" wrap="square" lIns="0" tIns="0" rIns="0" bIns="0"/>
          <a:lstStyle/>
          <a:p>
            <a:pPr algn="l" rtl="0" eaLnBrk="0">
              <a:lnSpc>
                <a:spcPct val="81412"/>
              </a:lnSpc>
              <a:tabLst/>
            </a:pPr>
            <a:endParaRPr lang="Arial" altLang="Arial" sz="100" dirty="0"/>
          </a:p>
          <a:p>
            <a:pPr marL="12700" algn="l" rtl="0" eaLnBrk="0">
              <a:lnSpc>
                <a:spcPct val="79000"/>
              </a:lnSpc>
              <a:tabLst/>
            </a:pPr>
            <a:r>
              <a:rPr sz="700" kern="0" spc="-30" dirty="0">
                <a:solidFill>
                  <a:srgbClr val="000000">
                    <a:alpha val="100000"/>
                  </a:srgbClr>
                </a:solidFill>
                <a:latin typeface="SimSun"/>
                <a:ea typeface="SimSun"/>
                <a:cs typeface="SimSun"/>
              </a:rPr>
              <a:t>11</a:t>
            </a:r>
            <a:endParaRPr lang="SimSun" altLang="SimSun" sz="7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extbox 132"/>
          <p:cNvSpPr/>
          <p:nvPr/>
        </p:nvSpPr>
        <p:spPr>
          <a:xfrm>
            <a:off x="781034" y="907362"/>
            <a:ext cx="5879465" cy="8888094"/>
          </a:xfrm>
          <a:prstGeom prst="rect">
            <a:avLst/>
          </a:prstGeom>
        </p:spPr>
        <p:txBody>
          <a:bodyPr vert="horz" wrap="square" lIns="0" tIns="0" rIns="0" bIns="0"/>
          <a:lstStyle/>
          <a:p>
            <a:pPr algn="l" rtl="0" eaLnBrk="0">
              <a:lnSpc>
                <a:spcPct val="79789"/>
              </a:lnSpc>
              <a:tabLst/>
            </a:pPr>
            <a:endParaRPr lang="Arial" altLang="Arial" sz="100" dirty="0"/>
          </a:p>
          <a:p>
            <a:pPr marL="14604" algn="l" rtl="0" eaLnBrk="0">
              <a:lnSpc>
                <a:spcPct val="82000"/>
              </a:lnSpc>
              <a:tabLst/>
            </a:pPr>
            <a:r>
              <a:rPr sz="1000" b="1" kern="0" spc="0" dirty="0">
                <a:solidFill>
                  <a:srgbClr val="000000">
                    <a:alpha val="100000"/>
                  </a:srgbClr>
                </a:solidFill>
                <a:latin typeface="SimSun"/>
                <a:ea typeface="SimSun"/>
                <a:cs typeface="SimSun"/>
              </a:rPr>
              <a:t>GB</a:t>
            </a:r>
            <a:r>
              <a:rPr sz="1000" kern="0" spc="45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10409—2019</a:t>
            </a:r>
            <a:endParaRPr lang="SimSun" altLang="SimSun" sz="1000" dirty="0"/>
          </a:p>
          <a:p>
            <a:pPr algn="l" rtl="0" eaLnBrk="0">
              <a:lnSpc>
                <a:spcPct val="114000"/>
              </a:lnSpc>
              <a:tabLst/>
            </a:pPr>
            <a:endParaRPr lang="Arial" altLang="Arial" sz="1000" dirty="0"/>
          </a:p>
          <a:p>
            <a:pPr marL="273050" algn="l" rtl="0" eaLnBrk="0">
              <a:lnSpc>
                <a:spcPct val="87000"/>
              </a:lnSpc>
              <a:spcBef>
                <a:spcPts val="305"/>
              </a:spcBef>
              <a:tabLst/>
            </a:pPr>
            <a:r>
              <a:rPr sz="1000" kern="0" spc="30" dirty="0">
                <a:solidFill>
                  <a:srgbClr val="000000">
                    <a:alpha val="100000"/>
                  </a:srgbClr>
                </a:solidFill>
                <a:latin typeface="SimSun"/>
                <a:ea typeface="SimSun"/>
                <a:cs typeface="SimSun"/>
              </a:rPr>
              <a:t>——防盗保险柜电子锁的信息保存试验，按</a:t>
            </a:r>
            <a:r>
              <a:rPr sz="1000" kern="0" spc="0" dirty="0">
                <a:solidFill>
                  <a:srgbClr val="000000">
                    <a:alpha val="100000"/>
                  </a:srgbClr>
                </a:solidFill>
                <a:latin typeface="SimSun"/>
                <a:ea typeface="SimSun"/>
                <a:cs typeface="SimSun"/>
              </a:rPr>
              <a:t>GA</a:t>
            </a:r>
            <a:r>
              <a:rPr sz="1000" kern="0" spc="30" dirty="0">
                <a:solidFill>
                  <a:srgbClr val="000000">
                    <a:alpha val="100000"/>
                  </a:srgbClr>
                </a:solidFill>
                <a:latin typeface="SimSun"/>
                <a:ea typeface="SimSun"/>
                <a:cs typeface="SimSun"/>
              </a:rPr>
              <a:t>  37</a:t>
            </a:r>
            <a:r>
              <a:rPr sz="1000" kern="0" spc="20" dirty="0">
                <a:solidFill>
                  <a:srgbClr val="000000">
                    <a:alpha val="100000"/>
                  </a:srgbClr>
                </a:solidFill>
                <a:latin typeface="SimSun"/>
                <a:ea typeface="SimSun"/>
                <a:cs typeface="SimSun"/>
              </a:rPr>
              <a:t>4—2001中6.3进行；</a:t>
            </a:r>
            <a:endParaRPr lang="SimSun" altLang="SimSun" sz="1000" dirty="0"/>
          </a:p>
          <a:p>
            <a:pPr marL="273050" algn="l" rtl="0" eaLnBrk="0">
              <a:lnSpc>
                <a:spcPts val="1449"/>
              </a:lnSpc>
              <a:tabLst/>
            </a:pPr>
            <a:r>
              <a:rPr sz="1000" kern="0" spc="30" dirty="0">
                <a:solidFill>
                  <a:srgbClr val="000000">
                    <a:alpha val="100000"/>
                  </a:srgbClr>
                </a:solidFill>
                <a:latin typeface="SimSun"/>
                <a:ea typeface="SimSun"/>
                <a:cs typeface="SimSun"/>
              </a:rPr>
              <a:t>——防盗保险柜电子锁的误识率试验，按</a:t>
            </a:r>
            <a:r>
              <a:rPr sz="1000" kern="0" spc="0" dirty="0">
                <a:solidFill>
                  <a:srgbClr val="000000">
                    <a:alpha val="100000"/>
                  </a:srgbClr>
                </a:solidFill>
                <a:latin typeface="SimSun"/>
                <a:ea typeface="SimSun"/>
                <a:cs typeface="SimSun"/>
              </a:rPr>
              <a:t>GA</a:t>
            </a:r>
            <a:r>
              <a:rPr sz="1000" kern="0" spc="30" dirty="0">
                <a:solidFill>
                  <a:srgbClr val="000000">
                    <a:alpha val="100000"/>
                  </a:srgbClr>
                </a:solidFill>
                <a:latin typeface="SimSun"/>
                <a:ea typeface="SimSun"/>
                <a:cs typeface="SimSun"/>
              </a:rPr>
              <a:t>  374—</a:t>
            </a:r>
            <a:r>
              <a:rPr sz="1000" kern="0" spc="20" dirty="0">
                <a:solidFill>
                  <a:srgbClr val="000000">
                    <a:alpha val="100000"/>
                  </a:srgbClr>
                </a:solidFill>
                <a:latin typeface="SimSun"/>
                <a:ea typeface="SimSun"/>
                <a:cs typeface="SimSun"/>
              </a:rPr>
              <a:t>2001中6.4进行；</a:t>
            </a:r>
            <a:endParaRPr lang="SimSun" altLang="SimSun" sz="1000" dirty="0"/>
          </a:p>
          <a:p>
            <a:pPr marL="273050" algn="l" rtl="0" eaLnBrk="0">
              <a:lnSpc>
                <a:spcPct val="87000"/>
              </a:lnSpc>
              <a:spcBef>
                <a:spcPts val="407"/>
              </a:spcBef>
              <a:tabLst/>
            </a:pPr>
            <a:r>
              <a:rPr sz="1000" kern="0" spc="30" dirty="0">
                <a:solidFill>
                  <a:srgbClr val="000000">
                    <a:alpha val="100000"/>
                  </a:srgbClr>
                </a:solidFill>
                <a:latin typeface="SimSun"/>
                <a:ea typeface="SimSun"/>
                <a:cs typeface="SimSun"/>
              </a:rPr>
              <a:t>——防盗保险柜电子锁的环境适应性试验，按</a:t>
            </a:r>
            <a:r>
              <a:rPr sz="1000" kern="0" spc="0" dirty="0">
                <a:solidFill>
                  <a:srgbClr val="000000">
                    <a:alpha val="100000"/>
                  </a:srgbClr>
                </a:solidFill>
                <a:latin typeface="SimSun"/>
                <a:ea typeface="SimSun"/>
                <a:cs typeface="SimSun"/>
              </a:rPr>
              <a:t>GA</a:t>
            </a:r>
            <a:r>
              <a:rPr sz="1000" kern="0" spc="30" dirty="0">
                <a:solidFill>
                  <a:srgbClr val="000000">
                    <a:alpha val="100000"/>
                  </a:srgbClr>
                </a:solidFill>
                <a:latin typeface="SimSun"/>
                <a:ea typeface="SimSun"/>
                <a:cs typeface="SimSun"/>
              </a:rPr>
              <a:t>  374—2</a:t>
            </a:r>
            <a:r>
              <a:rPr sz="1000" kern="0" spc="20" dirty="0">
                <a:solidFill>
                  <a:srgbClr val="000000">
                    <a:alpha val="100000"/>
                  </a:srgbClr>
                </a:solidFill>
                <a:latin typeface="SimSun"/>
                <a:ea typeface="SimSun"/>
                <a:cs typeface="SimSun"/>
              </a:rPr>
              <a:t>001中6.6进行；</a:t>
            </a:r>
            <a:endParaRPr lang="SimSun" altLang="SimSun" sz="1000" dirty="0"/>
          </a:p>
          <a:p>
            <a:pPr marL="273050" algn="l" rtl="0" eaLnBrk="0">
              <a:lnSpc>
                <a:spcPts val="1446"/>
              </a:lnSpc>
              <a:tabLst/>
            </a:pPr>
            <a:r>
              <a:rPr sz="1000" kern="0" spc="30" dirty="0">
                <a:solidFill>
                  <a:srgbClr val="000000">
                    <a:alpha val="100000"/>
                  </a:srgbClr>
                </a:solidFill>
                <a:latin typeface="SimSun"/>
                <a:ea typeface="SimSun"/>
                <a:cs typeface="SimSun"/>
              </a:rPr>
              <a:t>——防盗保险柜电子锁的抗干扰性试验，按</a:t>
            </a:r>
            <a:r>
              <a:rPr sz="1000" kern="0" spc="0" dirty="0">
                <a:solidFill>
                  <a:srgbClr val="000000">
                    <a:alpha val="100000"/>
                  </a:srgbClr>
                </a:solidFill>
                <a:latin typeface="SimSun"/>
                <a:ea typeface="SimSun"/>
                <a:cs typeface="SimSun"/>
              </a:rPr>
              <a:t>GA</a:t>
            </a:r>
            <a:r>
              <a:rPr sz="1000" kern="0" spc="30" dirty="0">
                <a:solidFill>
                  <a:srgbClr val="000000">
                    <a:alpha val="100000"/>
                  </a:srgbClr>
                </a:solidFill>
                <a:latin typeface="SimSun"/>
                <a:ea typeface="SimSun"/>
                <a:cs typeface="SimSun"/>
              </a:rPr>
              <a:t>  374</a:t>
            </a:r>
            <a:r>
              <a:rPr sz="1000" kern="0" spc="20" dirty="0">
                <a:solidFill>
                  <a:srgbClr val="000000">
                    <a:alpha val="100000"/>
                  </a:srgbClr>
                </a:solidFill>
                <a:latin typeface="SimSun"/>
                <a:ea typeface="SimSun"/>
                <a:cs typeface="SimSun"/>
              </a:rPr>
              <a:t>—2001中6.7进行；</a:t>
            </a:r>
            <a:endParaRPr lang="SimSun" altLang="SimSun" sz="1000" dirty="0"/>
          </a:p>
          <a:p>
            <a:pPr marL="273050" algn="l" rtl="0" eaLnBrk="0">
              <a:lnSpc>
                <a:spcPct val="87000"/>
              </a:lnSpc>
              <a:spcBef>
                <a:spcPts val="409"/>
              </a:spcBef>
              <a:tabLst/>
            </a:pPr>
            <a:r>
              <a:rPr sz="1000" kern="0" spc="30" dirty="0">
                <a:solidFill>
                  <a:srgbClr val="000000">
                    <a:alpha val="100000"/>
                  </a:srgbClr>
                </a:solidFill>
                <a:latin typeface="SimSun"/>
                <a:ea typeface="SimSun"/>
                <a:cs typeface="SimSun"/>
              </a:rPr>
              <a:t>——防盗保险柜电子锁的安全性试验</a:t>
            </a:r>
            <a:r>
              <a:rPr sz="1000" kern="0" spc="20" dirty="0">
                <a:solidFill>
                  <a:srgbClr val="000000">
                    <a:alpha val="100000"/>
                  </a:srgbClr>
                </a:solidFill>
                <a:latin typeface="SimSun"/>
                <a:ea typeface="SimSun"/>
                <a:cs typeface="SimSun"/>
              </a:rPr>
              <a:t>，按</a:t>
            </a:r>
            <a:r>
              <a:rPr sz="1000" kern="0" spc="0" dirty="0">
                <a:solidFill>
                  <a:srgbClr val="000000">
                    <a:alpha val="100000"/>
                  </a:srgbClr>
                </a:solidFill>
                <a:latin typeface="SimSun"/>
                <a:ea typeface="SimSun"/>
                <a:cs typeface="SimSun"/>
              </a:rPr>
              <a:t>GA</a:t>
            </a:r>
            <a:r>
              <a:rPr sz="1000" kern="0" spc="20" dirty="0">
                <a:solidFill>
                  <a:srgbClr val="000000">
                    <a:alpha val="100000"/>
                  </a:srgbClr>
                </a:solidFill>
                <a:latin typeface="SimSun"/>
                <a:ea typeface="SimSun"/>
                <a:cs typeface="SimSun"/>
              </a:rPr>
              <a:t>  374—2001中6.8进行；</a:t>
            </a:r>
            <a:endParaRPr lang="SimSun" altLang="SimSun" sz="1000" dirty="0"/>
          </a:p>
          <a:p>
            <a:pPr marL="273050" algn="l" rtl="0" eaLnBrk="0">
              <a:lnSpc>
                <a:spcPts val="1449"/>
              </a:lnSpc>
              <a:tabLst/>
            </a:pPr>
            <a:r>
              <a:rPr sz="1000" kern="0" spc="20" dirty="0">
                <a:solidFill>
                  <a:srgbClr val="000000">
                    <a:alpha val="100000"/>
                  </a:srgbClr>
                </a:solidFill>
                <a:latin typeface="SimSun"/>
                <a:ea typeface="SimSun"/>
                <a:cs typeface="SimSun"/>
              </a:rPr>
              <a:t>——防盗保险柜电子锁的稳</a:t>
            </a:r>
            <a:r>
              <a:rPr sz="1000" kern="0" spc="10" dirty="0">
                <a:solidFill>
                  <a:srgbClr val="000000">
                    <a:alpha val="100000"/>
                  </a:srgbClr>
                </a:solidFill>
                <a:latin typeface="SimSun"/>
                <a:ea typeface="SimSun"/>
                <a:cs typeface="SimSun"/>
              </a:rPr>
              <a:t>定性试验，按</a:t>
            </a:r>
            <a:r>
              <a:rPr sz="1000" kern="0" spc="0" dirty="0">
                <a:solidFill>
                  <a:srgbClr val="000000">
                    <a:alpha val="100000"/>
                  </a:srgbClr>
                </a:solidFill>
                <a:latin typeface="SimSun"/>
                <a:ea typeface="SimSun"/>
                <a:cs typeface="SimSun"/>
              </a:rPr>
              <a:t>GA</a:t>
            </a:r>
            <a:r>
              <a:rPr sz="1000" kern="0" spc="10" dirty="0">
                <a:solidFill>
                  <a:srgbClr val="000000">
                    <a:alpha val="100000"/>
                  </a:srgbClr>
                </a:solidFill>
                <a:latin typeface="SimSun"/>
                <a:ea typeface="SimSun"/>
                <a:cs typeface="SimSun"/>
              </a:rPr>
              <a:t>  374—2001</a:t>
            </a:r>
            <a:r>
              <a:rPr sz="1000" kern="0" spc="-1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中6.9进行。</a:t>
            </a:r>
            <a:endParaRPr lang="SimSun" altLang="SimSun" sz="1000" dirty="0"/>
          </a:p>
          <a:p>
            <a:pPr marL="13970" algn="l" rtl="0" eaLnBrk="0">
              <a:lnSpc>
                <a:spcPct val="100000"/>
              </a:lnSpc>
              <a:spcBef>
                <a:spcPts val="1375"/>
              </a:spcBef>
              <a:tabLst/>
            </a:pPr>
            <a:r>
              <a:rPr sz="1000" b="1" kern="0" spc="-20" dirty="0">
                <a:solidFill>
                  <a:srgbClr val="000000">
                    <a:alpha val="100000"/>
                  </a:srgbClr>
                </a:solidFill>
                <a:latin typeface="SimHei"/>
                <a:ea typeface="SimHei"/>
                <a:cs typeface="SimHei"/>
              </a:rPr>
              <a:t>6.4</a:t>
            </a:r>
            <a:r>
              <a:rPr sz="1000" kern="0" spc="6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电源检验</a:t>
            </a:r>
            <a:endParaRPr lang="SimHei" altLang="SimHei" sz="1000" dirty="0"/>
          </a:p>
          <a:p>
            <a:pPr marL="13970" algn="l" rtl="0" eaLnBrk="0">
              <a:lnSpc>
                <a:spcPct val="100000"/>
              </a:lnSpc>
              <a:spcBef>
                <a:spcPts val="1100"/>
              </a:spcBef>
              <a:tabLst/>
            </a:pPr>
            <a:r>
              <a:rPr sz="1000" b="1" kern="0" spc="0" dirty="0">
                <a:solidFill>
                  <a:srgbClr val="000000">
                    <a:alpha val="100000"/>
                  </a:srgbClr>
                </a:solidFill>
                <a:latin typeface="SimHei"/>
                <a:ea typeface="SimHei"/>
                <a:cs typeface="SimHei"/>
              </a:rPr>
              <a:t>6.4.1</a:t>
            </a:r>
            <a:r>
              <a:rPr sz="1000" kern="0" spc="45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电源电压适应性试验</a:t>
            </a:r>
            <a:endParaRPr lang="SimHei" altLang="SimHei" sz="1000" dirty="0"/>
          </a:p>
          <a:p>
            <a:pPr marL="12700" indent="260350" algn="l" rtl="0" eaLnBrk="0">
              <a:lnSpc>
                <a:spcPct val="116000"/>
              </a:lnSpc>
              <a:spcBef>
                <a:spcPts val="1088"/>
              </a:spcBef>
              <a:tabLst/>
            </a:pPr>
            <a:r>
              <a:rPr sz="1000" kern="0" spc="40" dirty="0">
                <a:solidFill>
                  <a:srgbClr val="000000">
                    <a:alpha val="100000"/>
                  </a:srgbClr>
                </a:solidFill>
                <a:latin typeface="SimSun"/>
                <a:ea typeface="SimSun"/>
                <a:cs typeface="SimSun"/>
              </a:rPr>
              <a:t>用精度0.5级、量程1.5倍于电源电压的电压表和精度0.5级、量程1.5倍于额</a:t>
            </a:r>
            <a:r>
              <a:rPr sz="1000" kern="0" spc="30" dirty="0">
                <a:solidFill>
                  <a:srgbClr val="000000">
                    <a:alpha val="100000"/>
                  </a:srgbClr>
                </a:solidFill>
                <a:latin typeface="SimSun"/>
                <a:ea typeface="SimSun"/>
                <a:cs typeface="SimSun"/>
              </a:rPr>
              <a:t>定电流值的电流表监</a:t>
            </a:r>
            <a:r>
              <a:rPr sz="1000" kern="0" spc="-10" dirty="0">
                <a:solidFill>
                  <a:srgbClr val="000000">
                    <a:alpha val="100000"/>
                  </a:srgbClr>
                </a:solidFill>
                <a:latin typeface="SimSun"/>
                <a:ea typeface="SimSun"/>
                <a:cs typeface="SimSun"/>
              </a:rPr>
              <a:t> </a:t>
            </a:r>
            <a:r>
              <a:rPr sz="1000" kern="0" spc="90" dirty="0">
                <a:solidFill>
                  <a:srgbClr val="000000">
                    <a:alpha val="100000"/>
                  </a:srgbClr>
                </a:solidFill>
                <a:latin typeface="SimSun"/>
                <a:ea typeface="SimSun"/>
                <a:cs typeface="SimSun"/>
              </a:rPr>
              <a:t>测，电源接上负载(或模拟负载),分别在额定电源电压的85%(交流)、90</a:t>
            </a:r>
            <a:r>
              <a:rPr sz="1000" kern="0" spc="80" dirty="0">
                <a:solidFill>
                  <a:srgbClr val="000000">
                    <a:alpha val="100000"/>
                  </a:srgbClr>
                </a:solidFill>
                <a:latin typeface="SimSun"/>
                <a:ea typeface="SimSun"/>
                <a:cs typeface="SimSun"/>
              </a:rPr>
              <a:t>%(直流)、100%、110%和</a:t>
            </a:r>
            <a:r>
              <a:rPr sz="1000" kern="0" spc="-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115%时进行试验，检查防盗保险柜的功能，判定结果是否符合5.4.1和5.4.3 的要求。</a:t>
            </a:r>
            <a:endParaRPr lang="SimSun" altLang="SimSun" sz="1000" dirty="0"/>
          </a:p>
          <a:p>
            <a:pPr marL="13970" algn="l" rtl="0" eaLnBrk="0">
              <a:lnSpc>
                <a:spcPct val="100000"/>
              </a:lnSpc>
              <a:spcBef>
                <a:spcPts val="987"/>
              </a:spcBef>
              <a:tabLst/>
            </a:pPr>
            <a:r>
              <a:rPr sz="1000" b="1" kern="0" spc="-20" dirty="0">
                <a:solidFill>
                  <a:srgbClr val="000000">
                    <a:alpha val="100000"/>
                  </a:srgbClr>
                </a:solidFill>
                <a:latin typeface="SimHei"/>
                <a:ea typeface="SimHei"/>
                <a:cs typeface="SimHei"/>
              </a:rPr>
              <a:t>6.4.2</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欠压告警试验</a:t>
            </a:r>
            <a:endParaRPr lang="SimHei" altLang="SimHei" sz="1000" dirty="0"/>
          </a:p>
          <a:p>
            <a:pPr marL="12700" indent="260350" algn="l" rtl="0" eaLnBrk="0">
              <a:lnSpc>
                <a:spcPct val="112000"/>
              </a:lnSpc>
              <a:spcBef>
                <a:spcPts val="1110"/>
              </a:spcBef>
              <a:tabLst/>
            </a:pPr>
            <a:r>
              <a:rPr sz="1000" kern="0" spc="30" dirty="0">
                <a:solidFill>
                  <a:srgbClr val="000000">
                    <a:alpha val="100000"/>
                  </a:srgbClr>
                </a:solidFill>
                <a:latin typeface="SimSun"/>
                <a:ea typeface="SimSun"/>
                <a:cs typeface="SimSun"/>
              </a:rPr>
              <a:t>直流电源接上负载(或模拟负载),用精度0.5级、量程1.5倍于额定电压值的电压表监</a:t>
            </a:r>
            <a:r>
              <a:rPr sz="1000" kern="0" spc="20" dirty="0">
                <a:solidFill>
                  <a:srgbClr val="000000">
                    <a:alpha val="100000"/>
                  </a:srgbClr>
                </a:solidFill>
                <a:latin typeface="SimSun"/>
                <a:ea typeface="SimSun"/>
                <a:cs typeface="SimSun"/>
              </a:rPr>
              <a:t>测，当电源电</a:t>
            </a:r>
            <a:r>
              <a:rPr sz="1000" kern="0" spc="-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压降至规定的告警电压时，检查是否发出欠压</a:t>
            </a:r>
            <a:r>
              <a:rPr sz="1000" kern="0" spc="10" dirty="0">
                <a:solidFill>
                  <a:srgbClr val="000000">
                    <a:alpha val="100000"/>
                  </a:srgbClr>
                </a:solidFill>
                <a:latin typeface="SimSun"/>
                <a:ea typeface="SimSun"/>
                <a:cs typeface="SimSun"/>
              </a:rPr>
              <a:t>指示，判定结果是否符合5.4.2的要求。</a:t>
            </a:r>
            <a:endParaRPr lang="SimSun" altLang="SimSun" sz="1000" dirty="0"/>
          </a:p>
          <a:p>
            <a:pPr marL="13970" algn="l" rtl="0" eaLnBrk="0">
              <a:lnSpc>
                <a:spcPct val="100000"/>
              </a:lnSpc>
              <a:spcBef>
                <a:spcPts val="1002"/>
              </a:spcBef>
              <a:tabLst/>
            </a:pPr>
            <a:r>
              <a:rPr sz="1000" b="1" kern="0" spc="-20" dirty="0">
                <a:solidFill>
                  <a:srgbClr val="000000">
                    <a:alpha val="100000"/>
                  </a:srgbClr>
                </a:solidFill>
                <a:latin typeface="SimHei"/>
                <a:ea typeface="SimHei"/>
                <a:cs typeface="SimHei"/>
              </a:rPr>
              <a:t>6.4.3</a:t>
            </a:r>
            <a:r>
              <a:rPr sz="1000" kern="0" spc="5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备用电源试验</a:t>
            </a:r>
            <a:endParaRPr lang="SimHei" altLang="SimHei" sz="1000" dirty="0"/>
          </a:p>
          <a:p>
            <a:pPr marL="12700" indent="260350" algn="l" rtl="0" eaLnBrk="0">
              <a:lnSpc>
                <a:spcPct val="114000"/>
              </a:lnSpc>
              <a:spcBef>
                <a:spcPts val="1126"/>
              </a:spcBef>
              <a:tabLst/>
            </a:pPr>
            <a:r>
              <a:rPr sz="1000" kern="0" spc="30" dirty="0">
                <a:solidFill>
                  <a:srgbClr val="000000">
                    <a:alpha val="100000"/>
                  </a:srgbClr>
                </a:solidFill>
                <a:latin typeface="SimSun"/>
                <a:ea typeface="SimSun"/>
                <a:cs typeface="SimSun"/>
              </a:rPr>
              <a:t>电源接上负载(或模拟负载),在主电源正常工作状态中切断主电源，由备用电源单独供电，检查防</a:t>
            </a:r>
            <a:r>
              <a:rPr sz="1000" kern="0" spc="2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盗保险柜的正常状态，然后作主电源接通试验，检查防盗保险柜的工作状态，判定结果是否符合5.4.</a:t>
            </a:r>
            <a:r>
              <a:rPr sz="1000" kern="0" spc="20" dirty="0">
                <a:solidFill>
                  <a:srgbClr val="000000">
                    <a:alpha val="100000"/>
                  </a:srgbClr>
                </a:solidFill>
                <a:latin typeface="SimSun"/>
                <a:ea typeface="SimSun"/>
                <a:cs typeface="SimSun"/>
              </a:rPr>
              <a:t>3</a:t>
            </a:r>
            <a:r>
              <a:rPr sz="1000" kern="0" spc="-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070"/>
              </a:spcBef>
              <a:tabLst/>
            </a:pPr>
            <a:r>
              <a:rPr sz="1000" b="1" kern="0" spc="-20" dirty="0">
                <a:solidFill>
                  <a:srgbClr val="000000">
                    <a:alpha val="100000"/>
                  </a:srgbClr>
                </a:solidFill>
                <a:latin typeface="SimHei"/>
                <a:ea typeface="SimHei"/>
                <a:cs typeface="SimHei"/>
              </a:rPr>
              <a:t>6.4.4</a:t>
            </a:r>
            <a:r>
              <a:rPr sz="1000" kern="0" spc="11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电源过流保护试验</a:t>
            </a:r>
            <a:endParaRPr lang="SimHei" altLang="SimHei" sz="1000" dirty="0"/>
          </a:p>
          <a:p>
            <a:pPr marL="12700" indent="260350" algn="l" rtl="0" eaLnBrk="0">
              <a:lnSpc>
                <a:spcPct val="117000"/>
              </a:lnSpc>
              <a:spcBef>
                <a:spcPts val="1118"/>
              </a:spcBef>
              <a:tabLst/>
            </a:pPr>
            <a:r>
              <a:rPr sz="1000" kern="0" spc="20" dirty="0">
                <a:solidFill>
                  <a:srgbClr val="000000">
                    <a:alpha val="100000"/>
                  </a:srgbClr>
                </a:solidFill>
                <a:latin typeface="SimSun"/>
                <a:ea typeface="SimSun"/>
                <a:cs typeface="SimSun"/>
              </a:rPr>
              <a:t>检查电源电路应装有断路器或保险丝，其额定电流应与最大工作电流相适应；对不要求区分极性的</a:t>
            </a:r>
            <a:r>
              <a:rPr sz="1000" kern="0" spc="0" dirty="0">
                <a:solidFill>
                  <a:srgbClr val="000000">
                    <a:alpha val="100000"/>
                  </a:srgbClr>
                </a:solidFill>
                <a:latin typeface="SimSun"/>
                <a:ea typeface="SimSun"/>
                <a:cs typeface="SimSun"/>
              </a:rPr>
              <a:t> </a:t>
            </a:r>
            <a:r>
              <a:rPr sz="1000" kern="0" spc="60" dirty="0">
                <a:solidFill>
                  <a:srgbClr val="000000">
                    <a:alpha val="100000"/>
                  </a:srgbClr>
                </a:solidFill>
                <a:latin typeface="SimSun"/>
                <a:ea typeface="SimSun"/>
                <a:cs typeface="SimSun"/>
              </a:rPr>
              <a:t>接线柱与相邻接线柱短路或引线成对反接并保持60 </a:t>
            </a:r>
            <a:r>
              <a:rPr sz="1000" kern="0" spc="60" dirty="0">
                <a:solidFill>
                  <a:srgbClr val="000000">
                    <a:alpha val="100000"/>
                  </a:srgbClr>
                </a:solidFill>
                <a:latin typeface="Times New Roman"/>
                <a:ea typeface="Times New Roman"/>
                <a:cs typeface="Times New Roman"/>
              </a:rPr>
              <a:t>s±2     s,</a:t>
            </a:r>
            <a:r>
              <a:rPr sz="1000" kern="0" spc="60" dirty="0">
                <a:solidFill>
                  <a:srgbClr val="000000">
                    <a:alpha val="100000"/>
                  </a:srgbClr>
                </a:solidFill>
                <a:latin typeface="SimSun"/>
                <a:ea typeface="SimSun"/>
                <a:cs typeface="SimSun"/>
              </a:rPr>
              <a:t>检查电路损坏情况，判定结果是否符</a:t>
            </a:r>
            <a:r>
              <a:rPr sz="1000" kern="0" spc="50" dirty="0">
                <a:solidFill>
                  <a:srgbClr val="000000">
                    <a:alpha val="100000"/>
                  </a:srgbClr>
                </a:solidFill>
                <a:latin typeface="SimSun"/>
                <a:ea typeface="SimSun"/>
                <a:cs typeface="SimSun"/>
              </a:rPr>
              <a:t>合</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5.4.4的要求。</a:t>
            </a:r>
            <a:endParaRPr lang="SimSun" altLang="SimSun" sz="1000" dirty="0"/>
          </a:p>
          <a:p>
            <a:pPr marL="13970" algn="l" rtl="0" eaLnBrk="0">
              <a:lnSpc>
                <a:spcPct val="100000"/>
              </a:lnSpc>
              <a:spcBef>
                <a:spcPts val="1020"/>
              </a:spcBef>
              <a:tabLst/>
            </a:pPr>
            <a:r>
              <a:rPr sz="1000" b="1" kern="0" spc="-10" dirty="0">
                <a:solidFill>
                  <a:srgbClr val="000000">
                    <a:alpha val="100000"/>
                  </a:srgbClr>
                </a:solidFill>
                <a:latin typeface="SimHei"/>
                <a:ea typeface="SimHei"/>
                <a:cs typeface="SimHei"/>
              </a:rPr>
              <a:t>6.4.5</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电源绝缘电阻试验</a:t>
            </a:r>
            <a:endParaRPr lang="SimHei" altLang="SimHei" sz="1000" dirty="0"/>
          </a:p>
          <a:p>
            <a:pPr marL="12700" indent="260350" algn="l" rtl="0" eaLnBrk="0">
              <a:lnSpc>
                <a:spcPct val="119000"/>
              </a:lnSpc>
              <a:spcBef>
                <a:spcPts val="980"/>
              </a:spcBef>
              <a:tabLst/>
            </a:pPr>
            <a:r>
              <a:rPr sz="1000" kern="0" spc="70" dirty="0">
                <a:solidFill>
                  <a:srgbClr val="000000">
                    <a:alpha val="100000"/>
                  </a:srgbClr>
                </a:solidFill>
                <a:latin typeface="SimSun"/>
                <a:ea typeface="SimSun"/>
                <a:cs typeface="SimSun"/>
              </a:rPr>
              <a:t>用500</a:t>
            </a:r>
            <a:r>
              <a:rPr sz="1000" kern="0" spc="70" dirty="0">
                <a:solidFill>
                  <a:srgbClr val="000000">
                    <a:alpha val="100000"/>
                  </a:srgbClr>
                </a:solidFill>
                <a:latin typeface="Times New Roman"/>
                <a:ea typeface="Times New Roman"/>
                <a:cs typeface="Times New Roman"/>
              </a:rPr>
              <a:t>V </a:t>
            </a:r>
            <a:r>
              <a:rPr sz="1000" kern="0" spc="70" dirty="0">
                <a:solidFill>
                  <a:srgbClr val="000000">
                    <a:alpha val="100000"/>
                  </a:srgbClr>
                </a:solidFill>
                <a:latin typeface="SimSun"/>
                <a:ea typeface="SimSun"/>
                <a:cs typeface="SimSun"/>
              </a:rPr>
              <a:t>精度1.0级的绝缘</a:t>
            </a:r>
            <a:r>
              <a:rPr sz="1000" kern="0" spc="60" dirty="0">
                <a:solidFill>
                  <a:srgbClr val="000000">
                    <a:alpha val="100000"/>
                  </a:srgbClr>
                </a:solidFill>
                <a:latin typeface="SimSun"/>
                <a:ea typeface="SimSun"/>
                <a:cs typeface="SimSun"/>
              </a:rPr>
              <a:t>电阻测试仪表，测量保险柜样品的电插头或电源引入端与外壳或外壳</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裸露金属部件之间的绝缘电阻。受试样品的电源开关处在接通位置，但电源插头不接入电网，施加</a:t>
            </a:r>
            <a:r>
              <a:rPr sz="1000" kern="0" spc="10" dirty="0">
                <a:solidFill>
                  <a:srgbClr val="000000">
                    <a:alpha val="100000"/>
                  </a:srgbClr>
                </a:solidFill>
                <a:latin typeface="SimSun"/>
                <a:ea typeface="SimSun"/>
                <a:cs typeface="SimSun"/>
              </a:rPr>
              <a:t>试验</a:t>
            </a:r>
            <a:r>
              <a:rPr sz="1000" kern="0" spc="-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电压稳定5</a:t>
            </a:r>
            <a:r>
              <a:rPr sz="1000" kern="0" spc="-27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s</a:t>
            </a:r>
            <a:r>
              <a:rPr sz="1000" kern="0" spc="9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后，读取绝缘</a:t>
            </a:r>
            <a:r>
              <a:rPr sz="1000" kern="0" spc="0" dirty="0">
                <a:solidFill>
                  <a:srgbClr val="000000">
                    <a:alpha val="100000"/>
                  </a:srgbClr>
                </a:solidFill>
                <a:latin typeface="SimSun"/>
                <a:ea typeface="SimSun"/>
                <a:cs typeface="SimSun"/>
              </a:rPr>
              <a:t>电阻值，检查样品的工作状态，判定结果是否符合5.4.5 的要求。</a:t>
            </a:r>
            <a:endParaRPr lang="SimSun" altLang="SimSun" sz="1000" dirty="0"/>
          </a:p>
          <a:p>
            <a:pPr marL="13970" algn="l" rtl="0" eaLnBrk="0">
              <a:lnSpc>
                <a:spcPct val="100000"/>
              </a:lnSpc>
              <a:spcBef>
                <a:spcPts val="1037"/>
              </a:spcBef>
              <a:tabLst/>
            </a:pPr>
            <a:r>
              <a:rPr sz="1000" b="1" kern="0" spc="-20" dirty="0">
                <a:solidFill>
                  <a:srgbClr val="000000">
                    <a:alpha val="100000"/>
                  </a:srgbClr>
                </a:solidFill>
                <a:latin typeface="SimHei"/>
                <a:ea typeface="SimHei"/>
                <a:cs typeface="SimHei"/>
              </a:rPr>
              <a:t>6.4.6</a:t>
            </a:r>
            <a:r>
              <a:rPr sz="1000" kern="0" spc="8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电源抗电强度试验</a:t>
            </a:r>
            <a:endParaRPr lang="SimHei" altLang="SimHei" sz="1000" dirty="0"/>
          </a:p>
          <a:p>
            <a:pPr marL="12700" indent="260350" algn="l" rtl="0" eaLnBrk="0">
              <a:lnSpc>
                <a:spcPct val="111000"/>
              </a:lnSpc>
              <a:spcBef>
                <a:spcPts val="1062"/>
              </a:spcBef>
              <a:tabLst/>
            </a:pPr>
            <a:r>
              <a:rPr sz="1000" kern="0" spc="100" dirty="0">
                <a:solidFill>
                  <a:srgbClr val="000000">
                    <a:alpha val="100000"/>
                  </a:srgbClr>
                </a:solidFill>
                <a:latin typeface="SimSun"/>
                <a:ea typeface="SimSun"/>
                <a:cs typeface="SimSun"/>
              </a:rPr>
              <a:t>在保险柜样品的电源插头或电源引入端与外壳或外壳裸露</a:t>
            </a:r>
            <a:r>
              <a:rPr sz="1000" kern="0" spc="90" dirty="0">
                <a:solidFill>
                  <a:srgbClr val="000000">
                    <a:alpha val="100000"/>
                  </a:srgbClr>
                </a:solidFill>
                <a:latin typeface="SimSun"/>
                <a:ea typeface="SimSun"/>
                <a:cs typeface="SimSun"/>
              </a:rPr>
              <a:t>金属部件之间，用功率大于或等于</a:t>
            </a:r>
            <a:r>
              <a:rPr sz="1000" kern="0" spc="-10" dirty="0">
                <a:solidFill>
                  <a:srgbClr val="000000">
                    <a:alpha val="100000"/>
                  </a:srgbClr>
                </a:solidFill>
                <a:latin typeface="SimSun"/>
                <a:ea typeface="SimSun"/>
                <a:cs typeface="SimSun"/>
              </a:rPr>
              <a:t> </a:t>
            </a:r>
            <a:r>
              <a:rPr sz="1000" kern="0" spc="60" dirty="0">
                <a:solidFill>
                  <a:srgbClr val="000000">
                    <a:alpha val="100000"/>
                  </a:srgbClr>
                </a:solidFill>
                <a:latin typeface="SimSun"/>
                <a:ea typeface="SimSun"/>
                <a:cs typeface="SimSun"/>
              </a:rPr>
              <a:t>500</a:t>
            </a:r>
            <a:r>
              <a:rPr sz="1000" kern="0" spc="33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VA</a:t>
            </a:r>
            <a:r>
              <a:rPr sz="1000" kern="0" spc="60" dirty="0">
                <a:solidFill>
                  <a:srgbClr val="000000">
                    <a:alpha val="100000"/>
                  </a:srgbClr>
                </a:solidFill>
                <a:latin typeface="SimSun"/>
                <a:ea typeface="SimSun"/>
                <a:cs typeface="SimSun"/>
              </a:rPr>
              <a:t>,50</a:t>
            </a:r>
            <a:r>
              <a:rPr sz="1000" kern="0" spc="34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Hz</a:t>
            </a:r>
            <a:r>
              <a:rPr sz="1000" kern="0" spc="60" dirty="0">
                <a:solidFill>
                  <a:srgbClr val="000000">
                    <a:alpha val="100000"/>
                  </a:srgbClr>
                </a:solidFill>
                <a:latin typeface="SimSun"/>
                <a:ea typeface="SimSun"/>
                <a:cs typeface="SimSun"/>
              </a:rPr>
              <a:t>可调电源馈给试验电压，试验电压以200</a:t>
            </a:r>
            <a:r>
              <a:rPr sz="1000" kern="0" spc="60" dirty="0">
                <a:solidFill>
                  <a:srgbClr val="000000">
                    <a:alpha val="100000"/>
                  </a:srgbClr>
                </a:solidFill>
                <a:latin typeface="Times New Roman"/>
                <a:ea typeface="Times New Roman"/>
                <a:cs typeface="Times New Roman"/>
              </a:rPr>
              <a:t>V/</a:t>
            </a:r>
            <a:r>
              <a:rPr sz="1000" kern="0" spc="0" dirty="0">
                <a:solidFill>
                  <a:srgbClr val="000000">
                    <a:alpha val="100000"/>
                  </a:srgbClr>
                </a:solidFill>
                <a:latin typeface="Times New Roman"/>
                <a:ea typeface="Times New Roman"/>
                <a:cs typeface="Times New Roman"/>
              </a:rPr>
              <a:t>min</a:t>
            </a:r>
            <a:r>
              <a:rPr sz="1000" kern="0" spc="60" dirty="0">
                <a:solidFill>
                  <a:srgbClr val="000000">
                    <a:alpha val="100000"/>
                  </a:srgbClr>
                </a:solidFill>
                <a:latin typeface="Times New Roman"/>
                <a:ea typeface="Times New Roman"/>
                <a:cs typeface="Times New Roman"/>
              </a:rPr>
              <a:t>  </a:t>
            </a:r>
            <a:r>
              <a:rPr sz="1000" kern="0" spc="60" dirty="0">
                <a:solidFill>
                  <a:srgbClr val="000000">
                    <a:alpha val="100000"/>
                  </a:srgbClr>
                </a:solidFill>
                <a:latin typeface="SimSun"/>
                <a:ea typeface="SimSun"/>
                <a:cs typeface="SimSun"/>
              </a:rPr>
              <a:t>速率升至5.4.7中表3的规定</a:t>
            </a:r>
            <a:r>
              <a:rPr sz="1000" kern="0" spc="50" dirty="0">
                <a:solidFill>
                  <a:srgbClr val="000000">
                    <a:alpha val="100000"/>
                  </a:srgbClr>
                </a:solidFill>
                <a:latin typeface="SimSun"/>
                <a:ea typeface="SimSun"/>
                <a:cs typeface="SimSun"/>
              </a:rPr>
              <a:t>值并保持</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1</a:t>
            </a:r>
            <a:r>
              <a:rPr sz="1000" kern="0" spc="10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min</a:t>
            </a:r>
            <a:r>
              <a:rPr sz="1000" kern="0" spc="1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SimSun"/>
                <a:ea typeface="SimSun"/>
                <a:cs typeface="SimSun"/>
              </a:rPr>
              <a:t>检查保险柜的工作状态，判定结果是否符合5.4.6</a:t>
            </a:r>
            <a:r>
              <a:rPr sz="1000" kern="0" spc="0" dirty="0">
                <a:solidFill>
                  <a:srgbClr val="000000">
                    <a:alpha val="100000"/>
                  </a:srgbClr>
                </a:solidFill>
                <a:latin typeface="SimSun"/>
                <a:ea typeface="SimSun"/>
                <a:cs typeface="SimSun"/>
              </a:rPr>
              <a:t> 的要求。</a:t>
            </a:r>
            <a:endParaRPr lang="SimSun" altLang="SimSun" sz="1000" dirty="0"/>
          </a:p>
          <a:p>
            <a:pPr marL="13970" algn="l" rtl="0" eaLnBrk="0">
              <a:lnSpc>
                <a:spcPct val="100000"/>
              </a:lnSpc>
              <a:spcBef>
                <a:spcPts val="1192"/>
              </a:spcBef>
              <a:tabLst/>
            </a:pPr>
            <a:r>
              <a:rPr sz="1000" b="1" kern="0" spc="-10" dirty="0">
                <a:solidFill>
                  <a:srgbClr val="000000">
                    <a:alpha val="100000"/>
                  </a:srgbClr>
                </a:solidFill>
                <a:latin typeface="SimHei"/>
                <a:ea typeface="SimHei"/>
                <a:cs typeface="SimHei"/>
              </a:rPr>
              <a:t>6.4.7</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应急电源接口检验</a:t>
            </a:r>
            <a:endParaRPr lang="SimHei" altLang="SimHei" sz="1000" dirty="0"/>
          </a:p>
          <a:p>
            <a:pPr marL="12700" indent="260350" algn="l" rtl="0" eaLnBrk="0">
              <a:lnSpc>
                <a:spcPct val="113000"/>
              </a:lnSpc>
              <a:spcBef>
                <a:spcPts val="1119"/>
              </a:spcBef>
              <a:tabLst/>
            </a:pPr>
            <a:r>
              <a:rPr sz="1000" kern="0" spc="40" dirty="0">
                <a:solidFill>
                  <a:srgbClr val="000000">
                    <a:alpha val="100000"/>
                  </a:srgbClr>
                </a:solidFill>
                <a:latin typeface="SimSun"/>
                <a:ea typeface="SimSun"/>
                <a:cs typeface="SimSun"/>
              </a:rPr>
              <a:t>断开内部电池供电，使</a:t>
            </a:r>
            <a:r>
              <a:rPr sz="1000" kern="0" spc="30" dirty="0">
                <a:solidFill>
                  <a:srgbClr val="000000">
                    <a:alpha val="100000"/>
                  </a:srgbClr>
                </a:solidFill>
                <a:latin typeface="SimSun"/>
                <a:ea typeface="SimSun"/>
                <a:cs typeface="SimSun"/>
              </a:rPr>
              <a:t>用外部应急电源接口供电，正常开启防盗保险柜，判定结果是否符合5.4.7</a:t>
            </a:r>
            <a:r>
              <a:rPr sz="1000" kern="0" spc="-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970"/>
              </a:spcBef>
              <a:tabLst/>
            </a:pPr>
            <a:r>
              <a:rPr sz="1000" b="1" kern="0" spc="-10" dirty="0">
                <a:solidFill>
                  <a:srgbClr val="000000">
                    <a:alpha val="100000"/>
                  </a:srgbClr>
                </a:solidFill>
                <a:latin typeface="SimHei"/>
                <a:ea typeface="SimHei"/>
                <a:cs typeface="SimHei"/>
              </a:rPr>
              <a:t>6.5</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抗破坏试验</a:t>
            </a:r>
            <a:endParaRPr lang="SimHei" altLang="SimHei" sz="1000" dirty="0"/>
          </a:p>
          <a:p>
            <a:pPr marL="13970" algn="l" rtl="0" eaLnBrk="0">
              <a:lnSpc>
                <a:spcPct val="100000"/>
              </a:lnSpc>
              <a:spcBef>
                <a:spcPts val="1100"/>
              </a:spcBef>
              <a:tabLst/>
            </a:pPr>
            <a:r>
              <a:rPr sz="1000" b="1" kern="0" spc="-20" dirty="0">
                <a:solidFill>
                  <a:srgbClr val="000000">
                    <a:alpha val="100000"/>
                  </a:srgbClr>
                </a:solidFill>
                <a:latin typeface="SimHei"/>
                <a:ea typeface="SimHei"/>
                <a:cs typeface="SimHei"/>
              </a:rPr>
              <a:t>6.5.1</a:t>
            </a:r>
            <a:r>
              <a:rPr sz="1000" kern="0" spc="4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试验准备</a:t>
            </a:r>
            <a:endParaRPr lang="SimHei" altLang="SimHei" sz="1000" dirty="0"/>
          </a:p>
          <a:p>
            <a:pPr algn="l" rtl="0" eaLnBrk="0">
              <a:lnSpc>
                <a:spcPct val="106000"/>
              </a:lnSpc>
              <a:tabLst/>
            </a:pPr>
            <a:endParaRPr lang="Arial" altLang="Arial" sz="800" dirty="0"/>
          </a:p>
          <a:p>
            <a:pPr algn="l" rtl="0" eaLnBrk="0">
              <a:lnSpc>
                <a:spcPct val="6778"/>
              </a:lnSpc>
              <a:tabLst/>
            </a:pPr>
            <a:endParaRPr lang="Arial" altLang="Arial" sz="100" dirty="0"/>
          </a:p>
          <a:p>
            <a:pPr marL="273050" algn="l" rtl="0" eaLnBrk="0">
              <a:lnSpc>
                <a:spcPct val="99000"/>
              </a:lnSpc>
              <a:tabLst/>
            </a:pPr>
            <a:r>
              <a:rPr sz="1000" kern="0" spc="50" dirty="0">
                <a:solidFill>
                  <a:srgbClr val="000000">
                    <a:alpha val="100000"/>
                  </a:srgbClr>
                </a:solidFill>
                <a:latin typeface="SimSun"/>
                <a:ea typeface="SimSun"/>
                <a:cs typeface="SimSun"/>
              </a:rPr>
              <a:t>由两名具有熟练操作技能、了解防盗保险柜结构的试验</a:t>
            </a:r>
            <a:r>
              <a:rPr sz="1000" kern="0" spc="40" dirty="0">
                <a:solidFill>
                  <a:srgbClr val="000000">
                    <a:alpha val="100000"/>
                  </a:srgbClr>
                </a:solidFill>
                <a:latin typeface="SimSun"/>
                <a:ea typeface="SimSun"/>
                <a:cs typeface="SimSun"/>
              </a:rPr>
              <a:t>人员组成试验小组。试验小组应根据产品</a:t>
            </a:r>
            <a:endParaRPr lang="SimSun" altLang="SimSun" sz="1000" dirty="0"/>
          </a:p>
        </p:txBody>
      </p:sp>
      <p:sp>
        <p:nvSpPr>
          <p:cNvPr id="134" name="textbox 134"/>
          <p:cNvSpPr/>
          <p:nvPr/>
        </p:nvSpPr>
        <p:spPr>
          <a:xfrm>
            <a:off x="946144" y="9875048"/>
            <a:ext cx="104775" cy="109854"/>
          </a:xfrm>
          <a:prstGeom prst="rect">
            <a:avLst/>
          </a:prstGeom>
        </p:spPr>
        <p:txBody>
          <a:bodyPr vert="horz" wrap="square" lIns="0" tIns="0" rIns="0" bIns="0"/>
          <a:lstStyle/>
          <a:p>
            <a:pPr algn="l" rtl="0" eaLnBrk="0">
              <a:lnSpc>
                <a:spcPct val="81412"/>
              </a:lnSpc>
              <a:tabLst/>
            </a:pPr>
            <a:endParaRPr lang="Arial" altLang="Arial" sz="100" dirty="0"/>
          </a:p>
          <a:p>
            <a:pPr marL="12700" algn="l" rtl="0" eaLnBrk="0">
              <a:lnSpc>
                <a:spcPct val="79000"/>
              </a:lnSpc>
              <a:tabLst/>
            </a:pPr>
            <a:r>
              <a:rPr sz="700" kern="0" spc="-30" dirty="0">
                <a:solidFill>
                  <a:srgbClr val="000000">
                    <a:alpha val="100000"/>
                  </a:srgbClr>
                </a:solidFill>
                <a:latin typeface="SimSun"/>
                <a:ea typeface="SimSun"/>
                <a:cs typeface="SimSun"/>
              </a:rPr>
              <a:t>12</a:t>
            </a:r>
            <a:endParaRPr lang="SimSun" altLang="SimSun" sz="7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6" name="table 136"/>
          <p:cNvGraphicFramePr>
            <a:graphicFrameLocks noGrp="1"/>
          </p:cNvGraphicFramePr>
          <p:nvPr/>
        </p:nvGraphicFramePr>
        <p:xfrm>
          <a:off x="885846" y="3540083"/>
          <a:ext cx="5854700" cy="5219700"/>
        </p:xfrm>
        <a:graphic>
          <a:graphicData uri="http://schemas.openxmlformats.org/drawingml/2006/table">
            <a:tbl>
              <a:tblPr/>
              <a:tblGrid>
                <a:gridCol w="688975"/>
                <a:gridCol w="2857500"/>
                <a:gridCol w="2308225"/>
              </a:tblGrid>
              <a:tr h="238125">
                <a:tc>
                  <a:txBody>
                    <a:bodyPr/>
                    <a:lstStyle/>
                    <a:p>
                      <a:pPr algn="l" rtl="0" eaLnBrk="0">
                        <a:lnSpc>
                          <a:spcPct val="107000"/>
                        </a:lnSpc>
                        <a:tabLst/>
                      </a:pPr>
                      <a:endParaRPr lang="Arial" altLang="Arial" sz="400" dirty="0"/>
                    </a:p>
                    <a:p>
                      <a:pPr marL="116839" algn="l" rtl="0" eaLnBrk="0">
                        <a:lnSpc>
                          <a:spcPct val="95000"/>
                        </a:lnSpc>
                        <a:spcBef>
                          <a:spcPts val="3"/>
                        </a:spcBef>
                        <a:tabLst/>
                      </a:pPr>
                      <a:r>
                        <a:rPr sz="900" kern="0" spc="10" dirty="0">
                          <a:solidFill>
                            <a:srgbClr val="000000">
                              <a:alpha val="100000"/>
                            </a:srgbClr>
                          </a:solidFill>
                          <a:latin typeface="SimSun"/>
                          <a:ea typeface="SimSun"/>
                          <a:cs typeface="SimSun"/>
                        </a:rPr>
                        <a:t>安全级别</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9000"/>
                        </a:lnSpc>
                        <a:tabLst/>
                      </a:pPr>
                      <a:endParaRPr lang="Arial" altLang="Arial" sz="400" dirty="0"/>
                    </a:p>
                    <a:p>
                      <a:pPr marL="1200150" algn="l" rtl="0" eaLnBrk="0">
                        <a:lnSpc>
                          <a:spcPct val="95000"/>
                        </a:lnSpc>
                        <a:tabLst/>
                      </a:pPr>
                      <a:r>
                        <a:rPr sz="900" kern="0" spc="-10" dirty="0">
                          <a:solidFill>
                            <a:srgbClr val="000000">
                              <a:alpha val="100000"/>
                            </a:srgbClr>
                          </a:solidFill>
                          <a:latin typeface="SimSun"/>
                          <a:ea typeface="SimSun"/>
                          <a:cs typeface="SimSun"/>
                        </a:rPr>
                        <a:t>进入方式</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400" dirty="0"/>
                    </a:p>
                    <a:p>
                      <a:pPr marL="920114" algn="l" rtl="0" eaLnBrk="0">
                        <a:lnSpc>
                          <a:spcPct val="95000"/>
                        </a:lnSpc>
                        <a:spcBef>
                          <a:spcPts val="3"/>
                        </a:spcBef>
                        <a:tabLst/>
                      </a:pPr>
                      <a:r>
                        <a:rPr sz="900" kern="0" spc="-10" dirty="0">
                          <a:solidFill>
                            <a:srgbClr val="000000">
                              <a:alpha val="100000"/>
                            </a:srgbClr>
                          </a:solidFill>
                          <a:latin typeface="SimSun"/>
                          <a:ea typeface="SimSun"/>
                          <a:cs typeface="SimSun"/>
                        </a:rPr>
                        <a:t>破坏工具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050">
                <a:tc>
                  <a:txBody>
                    <a:bodyPr/>
                    <a:lstStyle/>
                    <a:p>
                      <a:pPr algn="l" rtl="0" eaLnBrk="0">
                        <a:lnSpc>
                          <a:spcPct val="113000"/>
                        </a:lnSpc>
                        <a:tabLst/>
                      </a:pPr>
                      <a:endParaRPr lang="Arial" altLang="Arial" sz="1000" dirty="0"/>
                    </a:p>
                    <a:p>
                      <a:pPr algn="l" rtl="0" eaLnBrk="0">
                        <a:lnSpc>
                          <a:spcPct val="6064"/>
                        </a:lnSpc>
                        <a:tabLst/>
                      </a:pPr>
                      <a:endParaRPr lang="Arial" altLang="Arial" sz="100" dirty="0"/>
                    </a:p>
                    <a:p>
                      <a:pPr marL="256540" algn="l" rtl="0" eaLnBrk="0">
                        <a:lnSpc>
                          <a:spcPct val="79000"/>
                        </a:lnSpc>
                        <a:tabLst/>
                      </a:pPr>
                      <a:r>
                        <a:rPr sz="900" kern="0" spc="-10" dirty="0">
                          <a:solidFill>
                            <a:srgbClr val="000000">
                              <a:alpha val="100000"/>
                            </a:srgbClr>
                          </a:solidFill>
                          <a:latin typeface="SimSun"/>
                          <a:ea typeface="SimSun"/>
                          <a:cs typeface="SimSun"/>
                        </a:rPr>
                        <a:t>A10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400" dirty="0"/>
                    </a:p>
                    <a:p>
                      <a:pPr marL="87630" indent="-5714" algn="l" rtl="0" eaLnBrk="0">
                        <a:lnSpc>
                          <a:spcPct val="112000"/>
                        </a:lnSpc>
                        <a:spcBef>
                          <a:spcPts val="2"/>
                        </a:spcBef>
                        <a:tabLst/>
                      </a:pPr>
                      <a:r>
                        <a:rPr sz="900" kern="0" spc="20" dirty="0">
                          <a:solidFill>
                            <a:srgbClr val="000000">
                              <a:alpha val="100000"/>
                            </a:srgbClr>
                          </a:solidFill>
                          <a:latin typeface="SimSun"/>
                          <a:ea typeface="SimSun"/>
                          <a:cs typeface="SimSun"/>
                        </a:rPr>
                        <a:t>在柜门、柜体上造成38 </a:t>
                      </a:r>
                      <a:r>
                        <a:rPr sz="900" kern="0" spc="0" dirty="0">
                          <a:solidFill>
                            <a:srgbClr val="000000">
                              <a:alpha val="100000"/>
                            </a:srgbClr>
                          </a:solidFill>
                          <a:latin typeface="SimSun"/>
                          <a:ea typeface="SimSun"/>
                          <a:cs typeface="SimSun"/>
                        </a:rPr>
                        <a:t>cm</a:t>
                      </a:r>
                      <a:r>
                        <a:rPr sz="900" kern="0" spc="20" dirty="0">
                          <a:solidFill>
                            <a:srgbClr val="000000">
                              <a:alpha val="100000"/>
                            </a:srgbClr>
                          </a:solidFill>
                          <a:latin typeface="SimSun"/>
                          <a:ea typeface="SimSun"/>
                          <a:cs typeface="SimSun"/>
                        </a:rPr>
                        <a:t>²开口的净工作时间大于或</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等于10 min</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rtl="0" eaLnBrk="0">
                        <a:lnSpc>
                          <a:spcPct val="119000"/>
                        </a:lnSpc>
                        <a:tabLst/>
                      </a:pPr>
                      <a:endParaRPr lang="Arial" altLang="Arial" sz="1000" dirty="0"/>
                    </a:p>
                    <a:p>
                      <a:pPr algn="l" rtl="0" eaLnBrk="0">
                        <a:lnSpc>
                          <a:spcPct val="119000"/>
                        </a:lnSpc>
                        <a:tabLst/>
                      </a:pPr>
                      <a:endParaRPr lang="Arial" altLang="Arial" sz="1000" dirty="0"/>
                    </a:p>
                    <a:p>
                      <a:pPr algn="l" rtl="0" eaLnBrk="0">
                        <a:lnSpc>
                          <a:spcPct val="119000"/>
                        </a:lnSpc>
                        <a:tabLst/>
                      </a:pPr>
                      <a:endParaRPr lang="Arial" altLang="Arial" sz="1000" dirty="0"/>
                    </a:p>
                    <a:p>
                      <a:pPr marL="177164" algn="l" rtl="0" eaLnBrk="0">
                        <a:lnSpc>
                          <a:spcPct val="95000"/>
                        </a:lnSpc>
                        <a:spcBef>
                          <a:spcPts val="1"/>
                        </a:spcBef>
                        <a:tabLst/>
                      </a:pPr>
                      <a:r>
                        <a:rPr sz="900" kern="0" spc="0" dirty="0">
                          <a:solidFill>
                            <a:srgbClr val="000000">
                              <a:alpha val="100000"/>
                            </a:srgbClr>
                          </a:solidFill>
                          <a:latin typeface="SimSun"/>
                          <a:ea typeface="SimSun"/>
                          <a:cs typeface="SimSun"/>
                        </a:rPr>
                        <a:t>普通手工工具、便携式电动工</a:t>
                      </a:r>
                      <a:r>
                        <a:rPr sz="900" kern="0" spc="-10" dirty="0">
                          <a:solidFill>
                            <a:srgbClr val="000000">
                              <a:alpha val="100000"/>
                            </a:srgbClr>
                          </a:solidFill>
                          <a:latin typeface="SimSun"/>
                          <a:ea typeface="SimSun"/>
                          <a:cs typeface="SimSun"/>
                        </a:rPr>
                        <a:t>具、磨头</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050">
                <a:tc>
                  <a:txBody>
                    <a:bodyPr/>
                    <a:lstStyle/>
                    <a:p>
                      <a:pPr algn="l" rtl="0" eaLnBrk="0">
                        <a:lnSpc>
                          <a:spcPct val="117000"/>
                        </a:lnSpc>
                        <a:tabLst/>
                      </a:pPr>
                      <a:endParaRPr lang="Arial" altLang="Arial" sz="1000" dirty="0"/>
                    </a:p>
                    <a:p>
                      <a:pPr marL="212090" algn="l" rtl="0" eaLnBrk="0">
                        <a:lnSpc>
                          <a:spcPct val="79000"/>
                        </a:lnSpc>
                        <a:spcBef>
                          <a:spcPts val="1"/>
                        </a:spcBef>
                        <a:tabLst/>
                      </a:pPr>
                      <a:r>
                        <a:rPr sz="700" kern="0" spc="-10" dirty="0">
                          <a:solidFill>
                            <a:srgbClr val="000000">
                              <a:alpha val="100000"/>
                            </a:srgbClr>
                          </a:solidFill>
                          <a:latin typeface="SimSun"/>
                          <a:ea typeface="SimSun"/>
                          <a:cs typeface="SimSun"/>
                        </a:rPr>
                        <a:t>A15×1</a:t>
                      </a:r>
                      <a:endParaRPr lang="SimSun" altLang="SimSun" sz="7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300" dirty="0"/>
                    </a:p>
                    <a:p>
                      <a:pPr marL="81914" indent="56514" algn="l" rtl="0" eaLnBrk="0">
                        <a:lnSpc>
                          <a:spcPct val="116000"/>
                        </a:lnSpc>
                        <a:spcBef>
                          <a:spcPts val="2"/>
                        </a:spcBef>
                        <a:tabLst/>
                      </a:pPr>
                      <a:r>
                        <a:rPr sz="900" kern="0" spc="10" dirty="0">
                          <a:solidFill>
                            <a:srgbClr val="000000">
                              <a:alpha val="100000"/>
                            </a:srgbClr>
                          </a:solidFill>
                          <a:latin typeface="SimSun"/>
                          <a:ea typeface="SimSun"/>
                          <a:cs typeface="SimSun"/>
                        </a:rPr>
                        <a:t>在柜门上造成38 </a:t>
                      </a:r>
                      <a:r>
                        <a:rPr sz="900" kern="0" spc="0" dirty="0">
                          <a:solidFill>
                            <a:srgbClr val="000000">
                              <a:alpha val="100000"/>
                            </a:srgbClr>
                          </a:solidFill>
                          <a:latin typeface="SimSun"/>
                          <a:ea typeface="SimSun"/>
                          <a:cs typeface="SimSun"/>
                        </a:rPr>
                        <a:t>cm</a:t>
                      </a:r>
                      <a:r>
                        <a:rPr sz="900" kern="0" spc="10" dirty="0">
                          <a:solidFill>
                            <a:srgbClr val="000000">
                              <a:alpha val="100000"/>
                            </a:srgbClr>
                          </a:solidFill>
                          <a:latin typeface="SimSun"/>
                          <a:ea typeface="SimSun"/>
                          <a:cs typeface="SimSun"/>
                        </a:rPr>
                        <a:t>²开口的净工作时间大于或等于   </a:t>
                      </a:r>
                      <a:r>
                        <a:rPr sz="900" kern="0" spc="0" dirty="0">
                          <a:solidFill>
                            <a:srgbClr val="000000">
                              <a:alpha val="100000"/>
                            </a:srgbClr>
                          </a:solidFill>
                          <a:latin typeface="SimSun"/>
                          <a:ea typeface="SimSun"/>
                          <a:cs typeface="SimSun"/>
                        </a:rPr>
                        <a:t>15 min,柜体符合A10级别的抗破坏性能要求</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050">
                <a:tc>
                  <a:txBody>
                    <a:bodyPr/>
                    <a:lstStyle/>
                    <a:p>
                      <a:pPr algn="l" rtl="0" eaLnBrk="0">
                        <a:lnSpc>
                          <a:spcPct val="113000"/>
                        </a:lnSpc>
                        <a:tabLst/>
                      </a:pPr>
                      <a:endParaRPr lang="Arial" altLang="Arial" sz="1000" dirty="0"/>
                    </a:p>
                    <a:p>
                      <a:pPr marL="256540" algn="l" rtl="0" eaLnBrk="0">
                        <a:lnSpc>
                          <a:spcPct val="79000"/>
                        </a:lnSpc>
                        <a:spcBef>
                          <a:spcPts val="7"/>
                        </a:spcBef>
                        <a:tabLst/>
                      </a:pPr>
                      <a:r>
                        <a:rPr sz="900" kern="0" spc="-10" dirty="0">
                          <a:solidFill>
                            <a:srgbClr val="000000">
                              <a:alpha val="100000"/>
                            </a:srgbClr>
                          </a:solidFill>
                          <a:latin typeface="SimSun"/>
                          <a:ea typeface="SimSun"/>
                          <a:cs typeface="SimSun"/>
                        </a:rPr>
                        <a:t>A15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0000"/>
                        </a:lnSpc>
                        <a:tabLst/>
                      </a:pPr>
                      <a:endParaRPr lang="Arial" altLang="Arial" sz="300" dirty="0"/>
                    </a:p>
                    <a:p>
                      <a:pPr marL="87630" indent="-5714" algn="l" rtl="0" eaLnBrk="0">
                        <a:lnSpc>
                          <a:spcPct val="117000"/>
                        </a:lnSpc>
                        <a:spcBef>
                          <a:spcPts val="1"/>
                        </a:spcBef>
                        <a:tabLst/>
                      </a:pPr>
                      <a:r>
                        <a:rPr sz="900" kern="0" spc="20" dirty="0">
                          <a:solidFill>
                            <a:srgbClr val="000000">
                              <a:alpha val="100000"/>
                            </a:srgbClr>
                          </a:solidFill>
                          <a:latin typeface="SimSun"/>
                          <a:ea typeface="SimSun"/>
                          <a:cs typeface="SimSun"/>
                        </a:rPr>
                        <a:t>在柜门、柜体上造成38 </a:t>
                      </a:r>
                      <a:r>
                        <a:rPr sz="900" kern="0" spc="0" dirty="0">
                          <a:solidFill>
                            <a:srgbClr val="000000">
                              <a:alpha val="100000"/>
                            </a:srgbClr>
                          </a:solidFill>
                          <a:latin typeface="SimSun"/>
                          <a:ea typeface="SimSun"/>
                          <a:cs typeface="SimSun"/>
                        </a:rPr>
                        <a:t>cm</a:t>
                      </a:r>
                      <a:r>
                        <a:rPr sz="900" kern="0" spc="20" dirty="0">
                          <a:solidFill>
                            <a:srgbClr val="000000">
                              <a:alpha val="100000"/>
                            </a:srgbClr>
                          </a:solidFill>
                          <a:latin typeface="SimSun"/>
                          <a:ea typeface="SimSun"/>
                          <a:cs typeface="SimSun"/>
                        </a:rPr>
                        <a:t>²开口的净工作时间大于或</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等于15 min</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5150">
                <a:tc>
                  <a:txBody>
                    <a:bodyPr/>
                    <a:lstStyle/>
                    <a:p>
                      <a:pPr algn="l" rtl="0" eaLnBrk="0">
                        <a:lnSpc>
                          <a:spcPct val="171000"/>
                        </a:lnSpc>
                        <a:tabLst/>
                      </a:pPr>
                      <a:endParaRPr lang="Arial" altLang="Arial" sz="1000" dirty="0"/>
                    </a:p>
                    <a:p>
                      <a:pPr marL="212090" algn="l" rtl="0" eaLnBrk="0">
                        <a:lnSpc>
                          <a:spcPct val="79000"/>
                        </a:lnSpc>
                        <a:spcBef>
                          <a:spcPts val="3"/>
                        </a:spcBef>
                        <a:tabLst/>
                      </a:pPr>
                      <a:r>
                        <a:rPr sz="700" kern="0" spc="-10" dirty="0">
                          <a:solidFill>
                            <a:srgbClr val="000000">
                              <a:alpha val="100000"/>
                            </a:srgbClr>
                          </a:solidFill>
                          <a:latin typeface="SimSun"/>
                          <a:ea typeface="SimSun"/>
                          <a:cs typeface="SimSun"/>
                        </a:rPr>
                        <a:t>A30×1</a:t>
                      </a:r>
                      <a:endParaRPr lang="SimSun" altLang="SimSun" sz="7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900" dirty="0"/>
                    </a:p>
                    <a:p>
                      <a:pPr marL="69850" indent="69214" algn="l" rtl="0" eaLnBrk="0">
                        <a:lnSpc>
                          <a:spcPct val="113000"/>
                        </a:lnSpc>
                        <a:spcBef>
                          <a:spcPts val="4"/>
                        </a:spcBef>
                        <a:tabLst/>
                      </a:pPr>
                      <a:r>
                        <a:rPr sz="900" kern="0" spc="10" dirty="0">
                          <a:solidFill>
                            <a:srgbClr val="000000">
                              <a:alpha val="100000"/>
                            </a:srgbClr>
                          </a:solidFill>
                          <a:latin typeface="SimSun"/>
                          <a:ea typeface="SimSun"/>
                          <a:cs typeface="SimSun"/>
                        </a:rPr>
                        <a:t>在柜门上造成38 </a:t>
                      </a:r>
                      <a:r>
                        <a:rPr sz="900" kern="0" spc="0" dirty="0">
                          <a:solidFill>
                            <a:srgbClr val="000000">
                              <a:alpha val="100000"/>
                            </a:srgbClr>
                          </a:solidFill>
                          <a:latin typeface="SimSun"/>
                          <a:ea typeface="SimSun"/>
                          <a:cs typeface="SimSun"/>
                        </a:rPr>
                        <a:t>cm</a:t>
                      </a:r>
                      <a:r>
                        <a:rPr sz="900" kern="0" spc="10" dirty="0">
                          <a:solidFill>
                            <a:srgbClr val="000000">
                              <a:alpha val="100000"/>
                            </a:srgbClr>
                          </a:solidFill>
                          <a:latin typeface="SimSun"/>
                          <a:ea typeface="SimSun"/>
                          <a:cs typeface="SimSun"/>
                        </a:rPr>
                        <a:t>²开口的净工作时间大于或等于   </a:t>
                      </a:r>
                      <a:r>
                        <a:rPr sz="900" kern="0" spc="0" dirty="0">
                          <a:solidFill>
                            <a:srgbClr val="000000">
                              <a:alpha val="100000"/>
                            </a:srgbClr>
                          </a:solidFill>
                          <a:latin typeface="SimSun"/>
                          <a:ea typeface="SimSun"/>
                          <a:cs typeface="SimSun"/>
                        </a:rPr>
                        <a:t>30 min,柜体符合A15级别的</a:t>
                      </a:r>
                      <a:r>
                        <a:rPr sz="900" kern="0" spc="-10" dirty="0">
                          <a:solidFill>
                            <a:srgbClr val="000000">
                              <a:alpha val="100000"/>
                            </a:srgbClr>
                          </a:solidFill>
                          <a:latin typeface="SimSun"/>
                          <a:ea typeface="SimSun"/>
                          <a:cs typeface="SimSun"/>
                        </a:rPr>
                        <a:t>抗破坏性能要求</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300" dirty="0"/>
                    </a:p>
                    <a:p>
                      <a:pPr marL="62864" algn="l" rtl="0" eaLnBrk="0">
                        <a:lnSpc>
                          <a:spcPct val="121000"/>
                        </a:lnSpc>
                        <a:spcBef>
                          <a:spcPts val="2"/>
                        </a:spcBef>
                        <a:tabLst/>
                      </a:pPr>
                      <a:r>
                        <a:rPr sz="900" kern="0" spc="0" dirty="0">
                          <a:solidFill>
                            <a:srgbClr val="000000">
                              <a:alpha val="100000"/>
                            </a:srgbClr>
                          </a:solidFill>
                          <a:latin typeface="SimSun"/>
                          <a:ea typeface="SimSun"/>
                          <a:cs typeface="SimSun"/>
                        </a:rPr>
                        <a:t>柜体：普通手工工具、便携式电</a:t>
                      </a:r>
                      <a:r>
                        <a:rPr sz="900" kern="0" spc="-10" dirty="0">
                          <a:solidFill>
                            <a:srgbClr val="000000">
                              <a:alpha val="100000"/>
                            </a:srgbClr>
                          </a:solidFill>
                          <a:latin typeface="SimSun"/>
                          <a:ea typeface="SimSun"/>
                          <a:cs typeface="SimSun"/>
                        </a:rPr>
                        <a:t>动工具、磨</a:t>
                      </a:r>
                      <a:r>
                        <a:rPr sz="900" kern="0" spc="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头；柜门面的破坏工具在柜体</a:t>
                      </a:r>
                      <a:r>
                        <a:rPr sz="900" kern="0" spc="-10" dirty="0">
                          <a:solidFill>
                            <a:srgbClr val="000000">
                              <a:alpha val="100000"/>
                            </a:srgbClr>
                          </a:solidFill>
                          <a:latin typeface="SimSun"/>
                          <a:ea typeface="SimSun"/>
                          <a:cs typeface="SimSun"/>
                        </a:rPr>
                        <a:t>的破坏工具基  </a:t>
                      </a:r>
                      <a:r>
                        <a:rPr sz="900" kern="0" spc="10" dirty="0">
                          <a:solidFill>
                            <a:srgbClr val="000000">
                              <a:alpha val="100000"/>
                            </a:srgbClr>
                          </a:solidFill>
                          <a:latin typeface="SimSun"/>
                          <a:ea typeface="SimSun"/>
                          <a:cs typeface="SimSun"/>
                        </a:rPr>
                        <a:t>础上增加专用便携式电</a:t>
                      </a:r>
                      <a:r>
                        <a:rPr sz="900" kern="0" spc="0" dirty="0">
                          <a:solidFill>
                            <a:srgbClr val="000000">
                              <a:alpha val="100000"/>
                            </a:srgbClr>
                          </a:solidFill>
                          <a:latin typeface="SimSun"/>
                          <a:ea typeface="SimSun"/>
                          <a:cs typeface="SimSun"/>
                        </a:rPr>
                        <a:t>动工具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lstStyle/>
                    <a:p>
                      <a:pPr algn="l" rtl="0" eaLnBrk="0">
                        <a:lnSpc>
                          <a:spcPct val="117000"/>
                        </a:lnSpc>
                        <a:tabLst/>
                      </a:pPr>
                      <a:endParaRPr lang="Arial" altLang="Arial" sz="1000" dirty="0"/>
                    </a:p>
                    <a:p>
                      <a:pPr algn="l" rtl="0" eaLnBrk="0">
                        <a:lnSpc>
                          <a:spcPct val="7956"/>
                        </a:lnSpc>
                        <a:tabLst/>
                      </a:pPr>
                      <a:endParaRPr lang="Arial" altLang="Arial" sz="100" dirty="0"/>
                    </a:p>
                    <a:p>
                      <a:pPr marL="256540" algn="l" rtl="0" eaLnBrk="0">
                        <a:lnSpc>
                          <a:spcPct val="79000"/>
                        </a:lnSpc>
                        <a:tabLst/>
                      </a:pPr>
                      <a:r>
                        <a:rPr sz="900" kern="0" spc="-10" dirty="0">
                          <a:solidFill>
                            <a:srgbClr val="000000">
                              <a:alpha val="100000"/>
                            </a:srgbClr>
                          </a:solidFill>
                          <a:latin typeface="SimSun"/>
                          <a:ea typeface="SimSun"/>
                          <a:cs typeface="SimSun"/>
                        </a:rPr>
                        <a:t>A30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4000"/>
                        </a:lnSpc>
                        <a:tabLst/>
                      </a:pPr>
                      <a:endParaRPr lang="Arial" altLang="Arial" sz="400" dirty="0"/>
                    </a:p>
                    <a:p>
                      <a:pPr marL="69850" indent="12064" algn="l" rtl="0" eaLnBrk="0">
                        <a:lnSpc>
                          <a:spcPct val="114000"/>
                        </a:lnSpc>
                        <a:spcBef>
                          <a:spcPts val="1"/>
                        </a:spcBef>
                        <a:tabLst/>
                      </a:pPr>
                      <a:r>
                        <a:rPr sz="900" kern="0" spc="20" dirty="0">
                          <a:solidFill>
                            <a:srgbClr val="000000">
                              <a:alpha val="100000"/>
                            </a:srgbClr>
                          </a:solidFill>
                          <a:latin typeface="SimSun"/>
                          <a:ea typeface="SimSun"/>
                          <a:cs typeface="SimSun"/>
                        </a:rPr>
                        <a:t>在柜门、柜体上造成38 </a:t>
                      </a:r>
                      <a:r>
                        <a:rPr sz="900" kern="0" spc="0" dirty="0">
                          <a:solidFill>
                            <a:srgbClr val="000000">
                              <a:alpha val="100000"/>
                            </a:srgbClr>
                          </a:solidFill>
                          <a:latin typeface="SimSun"/>
                          <a:ea typeface="SimSun"/>
                          <a:cs typeface="SimSun"/>
                        </a:rPr>
                        <a:t>cm</a:t>
                      </a:r>
                      <a:r>
                        <a:rPr sz="900" kern="0" spc="20" dirty="0">
                          <a:solidFill>
                            <a:srgbClr val="000000">
                              <a:alpha val="100000"/>
                            </a:srgbClr>
                          </a:solidFill>
                          <a:latin typeface="SimSun"/>
                          <a:ea typeface="SimSun"/>
                          <a:cs typeface="SimSun"/>
                        </a:rPr>
                        <a:t>²开口的净工作时间大于或</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等于30 min</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81914" indent="-76200" algn="l" rtl="0" eaLnBrk="0">
                        <a:lnSpc>
                          <a:spcPct val="117000"/>
                        </a:lnSpc>
                        <a:spcBef>
                          <a:spcPts val="3"/>
                        </a:spcBef>
                        <a:tabLst/>
                      </a:pPr>
                      <a:r>
                        <a:rPr sz="900" kern="0" spc="10" dirty="0">
                          <a:solidFill>
                            <a:srgbClr val="000000">
                              <a:alpha val="100000"/>
                            </a:srgbClr>
                          </a:solidFill>
                          <a:latin typeface="SimSun"/>
                          <a:ea typeface="SimSun"/>
                          <a:cs typeface="SimSun"/>
                        </a:rPr>
                        <a:t>普通手工工具、便携</a:t>
                      </a:r>
                      <a:r>
                        <a:rPr sz="900" kern="0" spc="0" dirty="0">
                          <a:solidFill>
                            <a:srgbClr val="000000">
                              <a:alpha val="100000"/>
                            </a:srgbClr>
                          </a:solidFill>
                          <a:latin typeface="SimSun"/>
                          <a:ea typeface="SimSun"/>
                          <a:cs typeface="SimSun"/>
                        </a:rPr>
                        <a:t>式电动工具、磨头、专用 </a:t>
                      </a:r>
                      <a:r>
                        <a:rPr sz="900" kern="0" spc="-10" dirty="0">
                          <a:solidFill>
                            <a:srgbClr val="000000">
                              <a:alpha val="100000"/>
                            </a:srgbClr>
                          </a:solidFill>
                          <a:latin typeface="SimSun"/>
                          <a:ea typeface="SimSun"/>
                          <a:cs typeface="SimSun"/>
                        </a:rPr>
                        <a:t>便携式电动工具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050">
                <a:tc>
                  <a:txBody>
                    <a:bodyPr/>
                    <a:lstStyle/>
                    <a:p>
                      <a:pPr algn="l" rtl="0" eaLnBrk="0">
                        <a:lnSpc>
                          <a:spcPct val="113000"/>
                        </a:lnSpc>
                        <a:tabLst/>
                      </a:pPr>
                      <a:endParaRPr lang="Arial" altLang="Arial" sz="1000" dirty="0"/>
                    </a:p>
                    <a:p>
                      <a:pPr algn="l" rtl="0" eaLnBrk="0">
                        <a:lnSpc>
                          <a:spcPct val="6221"/>
                        </a:lnSpc>
                        <a:tabLst/>
                      </a:pPr>
                      <a:endParaRPr lang="Arial" altLang="Arial" sz="100" dirty="0"/>
                    </a:p>
                    <a:p>
                      <a:pPr marL="256540" algn="l" rtl="0" eaLnBrk="0">
                        <a:lnSpc>
                          <a:spcPct val="79000"/>
                        </a:lnSpc>
                        <a:tabLst/>
                      </a:pPr>
                      <a:r>
                        <a:rPr sz="900" kern="0" spc="-10" dirty="0">
                          <a:solidFill>
                            <a:srgbClr val="000000">
                              <a:alpha val="100000"/>
                            </a:srgbClr>
                          </a:solidFill>
                          <a:latin typeface="SimSun"/>
                          <a:ea typeface="SimSun"/>
                          <a:cs typeface="SimSun"/>
                        </a:rPr>
                        <a:t>B15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500" dirty="0"/>
                    </a:p>
                    <a:p>
                      <a:pPr marL="87630" indent="-5714" algn="l" rtl="0" eaLnBrk="0">
                        <a:lnSpc>
                          <a:spcPct val="107000"/>
                        </a:lnSpc>
                        <a:spcBef>
                          <a:spcPts val="1"/>
                        </a:spcBef>
                        <a:tabLst/>
                      </a:pPr>
                      <a:r>
                        <a:rPr sz="900" kern="0" spc="20" dirty="0">
                          <a:solidFill>
                            <a:srgbClr val="000000">
                              <a:alpha val="100000"/>
                            </a:srgbClr>
                          </a:solidFill>
                          <a:latin typeface="SimSun"/>
                          <a:ea typeface="SimSun"/>
                          <a:cs typeface="SimSun"/>
                        </a:rPr>
                        <a:t>在柜门、柜体上造成13 </a:t>
                      </a:r>
                      <a:r>
                        <a:rPr sz="900" kern="0" spc="0" dirty="0">
                          <a:solidFill>
                            <a:srgbClr val="000000">
                              <a:alpha val="100000"/>
                            </a:srgbClr>
                          </a:solidFill>
                          <a:latin typeface="SimSun"/>
                          <a:ea typeface="SimSun"/>
                          <a:cs typeface="SimSun"/>
                        </a:rPr>
                        <a:t>cm</a:t>
                      </a:r>
                      <a:r>
                        <a:rPr sz="900" kern="0" spc="20" dirty="0">
                          <a:solidFill>
                            <a:srgbClr val="000000">
                              <a:alpha val="100000"/>
                            </a:srgbClr>
                          </a:solidFill>
                          <a:latin typeface="SimSun"/>
                          <a:ea typeface="SimSun"/>
                          <a:cs typeface="SimSun"/>
                        </a:rPr>
                        <a:t>²开口的净工作时间大于或</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等于15 min</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l" rtl="0" eaLnBrk="0">
                        <a:lnSpc>
                          <a:spcPct val="113000"/>
                        </a:lnSpc>
                        <a:tabLst/>
                      </a:pPr>
                      <a:endParaRPr lang="Arial" altLang="Arial" sz="1000" dirty="0"/>
                    </a:p>
                    <a:p>
                      <a:pPr algn="l" rtl="0" eaLnBrk="0">
                        <a:lnSpc>
                          <a:spcPct val="113000"/>
                        </a:lnSpc>
                        <a:tabLst/>
                      </a:pPr>
                      <a:endParaRPr lang="Arial" altLang="Arial" sz="1000" dirty="0"/>
                    </a:p>
                    <a:p>
                      <a:pPr algn="l" rtl="0" eaLnBrk="0">
                        <a:lnSpc>
                          <a:spcPct val="113000"/>
                        </a:lnSpc>
                        <a:tabLst/>
                      </a:pPr>
                      <a:endParaRPr lang="Arial" altLang="Arial" sz="1000" dirty="0"/>
                    </a:p>
                    <a:p>
                      <a:pPr algn="l" rtl="0" eaLnBrk="0">
                        <a:lnSpc>
                          <a:spcPct val="113000"/>
                        </a:lnSpc>
                        <a:tabLst/>
                      </a:pPr>
                      <a:endParaRPr lang="Arial" altLang="Arial" sz="1000" dirty="0"/>
                    </a:p>
                    <a:p>
                      <a:pPr algn="l" rtl="0" eaLnBrk="0">
                        <a:lnSpc>
                          <a:spcPct val="113000"/>
                        </a:lnSpc>
                        <a:tabLst/>
                      </a:pPr>
                      <a:endParaRPr lang="Arial" altLang="Arial" sz="1000" dirty="0"/>
                    </a:p>
                    <a:p>
                      <a:pPr marL="75564" indent="-69850" algn="l" rtl="0" eaLnBrk="0">
                        <a:lnSpc>
                          <a:spcPct val="117000"/>
                        </a:lnSpc>
                        <a:spcBef>
                          <a:spcPts val="3"/>
                        </a:spcBef>
                        <a:tabLst/>
                      </a:pPr>
                      <a:r>
                        <a:rPr sz="900" kern="0" spc="10" dirty="0">
                          <a:solidFill>
                            <a:srgbClr val="000000">
                              <a:alpha val="100000"/>
                            </a:srgbClr>
                          </a:solidFill>
                          <a:latin typeface="SimSun"/>
                          <a:ea typeface="SimSun"/>
                          <a:cs typeface="SimSun"/>
                        </a:rPr>
                        <a:t>普通手工工具、便携</a:t>
                      </a:r>
                      <a:r>
                        <a:rPr sz="900" kern="0" spc="0" dirty="0">
                          <a:solidFill>
                            <a:srgbClr val="000000">
                              <a:alpha val="100000"/>
                            </a:srgbClr>
                          </a:solidFill>
                          <a:latin typeface="SimSun"/>
                          <a:ea typeface="SimSun"/>
                          <a:cs typeface="SimSun"/>
                        </a:rPr>
                        <a:t>式电动工具、磨头、专用 </a:t>
                      </a:r>
                      <a:r>
                        <a:rPr sz="900" kern="0" spc="-10" dirty="0">
                          <a:solidFill>
                            <a:srgbClr val="000000">
                              <a:alpha val="100000"/>
                            </a:srgbClr>
                          </a:solidFill>
                          <a:latin typeface="SimSun"/>
                          <a:ea typeface="SimSun"/>
                          <a:cs typeface="SimSun"/>
                        </a:rPr>
                        <a:t>便携式电动工具、割炬</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050">
                <a:tc>
                  <a:txBody>
                    <a:bodyPr/>
                    <a:lstStyle/>
                    <a:p>
                      <a:pPr algn="l" rtl="0" eaLnBrk="0">
                        <a:lnSpc>
                          <a:spcPct val="113000"/>
                        </a:lnSpc>
                        <a:tabLst/>
                      </a:pPr>
                      <a:endParaRPr lang="Arial" altLang="Arial" sz="1000" dirty="0"/>
                    </a:p>
                    <a:p>
                      <a:pPr algn="l" rtl="0" eaLnBrk="0">
                        <a:lnSpc>
                          <a:spcPct val="6155"/>
                        </a:lnSpc>
                        <a:tabLst/>
                      </a:pPr>
                      <a:endParaRPr lang="Arial" altLang="Arial" sz="100" dirty="0"/>
                    </a:p>
                    <a:p>
                      <a:pPr marL="174625" algn="l" rtl="0" eaLnBrk="0">
                        <a:lnSpc>
                          <a:spcPct val="79000"/>
                        </a:lnSpc>
                        <a:tabLst/>
                      </a:pPr>
                      <a:r>
                        <a:rPr sz="900" kern="0" spc="-10" dirty="0">
                          <a:solidFill>
                            <a:srgbClr val="000000">
                              <a:alpha val="100000"/>
                            </a:srgbClr>
                          </a:solidFill>
                          <a:latin typeface="SimSun"/>
                          <a:ea typeface="SimSun"/>
                          <a:cs typeface="SimSun"/>
                        </a:rPr>
                        <a:t>B30×1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400" dirty="0"/>
                    </a:p>
                    <a:p>
                      <a:pPr marL="69850" indent="69214" algn="l" rtl="0" eaLnBrk="0">
                        <a:lnSpc>
                          <a:spcPct val="111000"/>
                        </a:lnSpc>
                        <a:spcBef>
                          <a:spcPts val="2"/>
                        </a:spcBef>
                        <a:tabLst/>
                      </a:pPr>
                      <a:r>
                        <a:rPr sz="900" kern="0" spc="10" dirty="0">
                          <a:solidFill>
                            <a:srgbClr val="000000">
                              <a:alpha val="100000"/>
                            </a:srgbClr>
                          </a:solidFill>
                          <a:latin typeface="SimSun"/>
                          <a:ea typeface="SimSun"/>
                          <a:cs typeface="SimSun"/>
                        </a:rPr>
                        <a:t>在柜门上造成13 </a:t>
                      </a:r>
                      <a:r>
                        <a:rPr sz="900" kern="0" spc="0" dirty="0">
                          <a:solidFill>
                            <a:srgbClr val="000000">
                              <a:alpha val="100000"/>
                            </a:srgbClr>
                          </a:solidFill>
                          <a:latin typeface="SimSun"/>
                          <a:ea typeface="SimSun"/>
                          <a:cs typeface="SimSun"/>
                        </a:rPr>
                        <a:t>cm</a:t>
                      </a:r>
                      <a:r>
                        <a:rPr sz="900" kern="0" spc="10" dirty="0">
                          <a:solidFill>
                            <a:srgbClr val="000000">
                              <a:alpha val="100000"/>
                            </a:srgbClr>
                          </a:solidFill>
                          <a:latin typeface="SimSun"/>
                          <a:ea typeface="SimSun"/>
                          <a:cs typeface="SimSun"/>
                        </a:rPr>
                        <a:t>²开口的净工作时间大于或等于   </a:t>
                      </a:r>
                      <a:r>
                        <a:rPr sz="900" kern="0" spc="0" dirty="0">
                          <a:solidFill>
                            <a:srgbClr val="000000">
                              <a:alpha val="100000"/>
                            </a:srgbClr>
                          </a:solidFill>
                          <a:latin typeface="SimSun"/>
                          <a:ea typeface="SimSun"/>
                          <a:cs typeface="SimSun"/>
                        </a:rPr>
                        <a:t>30 min,柜体符合A15级别的</a:t>
                      </a:r>
                      <a:r>
                        <a:rPr sz="900" kern="0" spc="-10" dirty="0">
                          <a:solidFill>
                            <a:srgbClr val="000000">
                              <a:alpha val="100000"/>
                            </a:srgbClr>
                          </a:solidFill>
                          <a:latin typeface="SimSun"/>
                          <a:ea typeface="SimSun"/>
                          <a:cs typeface="SimSun"/>
                        </a:rPr>
                        <a:t>抗破坏性能要求</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050">
                <a:tc>
                  <a:txBody>
                    <a:bodyPr/>
                    <a:lstStyle/>
                    <a:p>
                      <a:pPr algn="l" rtl="0" eaLnBrk="0">
                        <a:lnSpc>
                          <a:spcPct val="114000"/>
                        </a:lnSpc>
                        <a:tabLst/>
                      </a:pPr>
                      <a:endParaRPr lang="Arial" altLang="Arial" sz="1000" dirty="0"/>
                    </a:p>
                    <a:p>
                      <a:pPr marL="256540" algn="l" rtl="0" eaLnBrk="0">
                        <a:lnSpc>
                          <a:spcPct val="78000"/>
                        </a:lnSpc>
                        <a:spcBef>
                          <a:spcPts val="6"/>
                        </a:spcBef>
                        <a:tabLst/>
                      </a:pPr>
                      <a:r>
                        <a:rPr sz="900" kern="0" spc="-10" dirty="0">
                          <a:solidFill>
                            <a:srgbClr val="000000">
                              <a:alpha val="100000"/>
                            </a:srgbClr>
                          </a:solidFill>
                          <a:latin typeface="SimSun"/>
                          <a:ea typeface="SimSun"/>
                          <a:cs typeface="SimSun"/>
                        </a:rPr>
                        <a:t>B30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400" dirty="0"/>
                    </a:p>
                    <a:p>
                      <a:pPr marL="69850" indent="12064" algn="l" rtl="0" eaLnBrk="0">
                        <a:lnSpc>
                          <a:spcPct val="114000"/>
                        </a:lnSpc>
                        <a:spcBef>
                          <a:spcPts val="4"/>
                        </a:spcBef>
                        <a:tabLst/>
                      </a:pPr>
                      <a:r>
                        <a:rPr sz="900" kern="0" spc="20" dirty="0">
                          <a:solidFill>
                            <a:srgbClr val="000000">
                              <a:alpha val="100000"/>
                            </a:srgbClr>
                          </a:solidFill>
                          <a:latin typeface="SimSun"/>
                          <a:ea typeface="SimSun"/>
                          <a:cs typeface="SimSun"/>
                        </a:rPr>
                        <a:t>在柜门、柜体上造成13 </a:t>
                      </a:r>
                      <a:r>
                        <a:rPr sz="900" kern="0" spc="0" dirty="0">
                          <a:solidFill>
                            <a:srgbClr val="000000">
                              <a:alpha val="100000"/>
                            </a:srgbClr>
                          </a:solidFill>
                          <a:latin typeface="SimSun"/>
                          <a:ea typeface="SimSun"/>
                          <a:cs typeface="SimSun"/>
                        </a:rPr>
                        <a:t>cm</a:t>
                      </a:r>
                      <a:r>
                        <a:rPr sz="900" kern="0" spc="20" dirty="0">
                          <a:solidFill>
                            <a:srgbClr val="000000">
                              <a:alpha val="100000"/>
                            </a:srgbClr>
                          </a:solidFill>
                          <a:latin typeface="SimSun"/>
                          <a:ea typeface="SimSun"/>
                          <a:cs typeface="SimSun"/>
                        </a:rPr>
                        <a:t>²开口的净工作时间大于或</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等于30 min</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lstStyle/>
                    <a:p>
                      <a:pPr algn="l" rtl="0" eaLnBrk="0">
                        <a:lnSpc>
                          <a:spcPct val="118000"/>
                        </a:lnSpc>
                        <a:tabLst/>
                      </a:pPr>
                      <a:endParaRPr lang="Arial" altLang="Arial" sz="1000" dirty="0"/>
                    </a:p>
                    <a:p>
                      <a:pPr algn="l" rtl="0" eaLnBrk="0">
                        <a:lnSpc>
                          <a:spcPct val="6429"/>
                        </a:lnSpc>
                        <a:tabLst/>
                      </a:pPr>
                      <a:endParaRPr lang="Arial" altLang="Arial" sz="100" dirty="0"/>
                    </a:p>
                    <a:p>
                      <a:pPr marL="256540" algn="l" rtl="0" eaLnBrk="0">
                        <a:lnSpc>
                          <a:spcPct val="78000"/>
                        </a:lnSpc>
                        <a:tabLst/>
                      </a:pPr>
                      <a:r>
                        <a:rPr sz="900" kern="0" spc="-10" dirty="0">
                          <a:solidFill>
                            <a:srgbClr val="000000">
                              <a:alpha val="100000"/>
                            </a:srgbClr>
                          </a:solidFill>
                          <a:latin typeface="SimSun"/>
                          <a:ea typeface="SimSun"/>
                          <a:cs typeface="SimSun"/>
                        </a:rPr>
                        <a:t>B60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400" dirty="0"/>
                    </a:p>
                    <a:p>
                      <a:pPr marL="87630" indent="-5714" algn="l" rtl="0" eaLnBrk="0">
                        <a:lnSpc>
                          <a:spcPct val="114000"/>
                        </a:lnSpc>
                        <a:spcBef>
                          <a:spcPts val="3"/>
                        </a:spcBef>
                        <a:tabLst/>
                      </a:pPr>
                      <a:r>
                        <a:rPr sz="900" kern="0" spc="20" dirty="0">
                          <a:solidFill>
                            <a:srgbClr val="000000">
                              <a:alpha val="100000"/>
                            </a:srgbClr>
                          </a:solidFill>
                          <a:latin typeface="SimSun"/>
                          <a:ea typeface="SimSun"/>
                          <a:cs typeface="SimSun"/>
                        </a:rPr>
                        <a:t>在柜门、柜体上造成13 </a:t>
                      </a:r>
                      <a:r>
                        <a:rPr sz="900" kern="0" spc="0" dirty="0">
                          <a:solidFill>
                            <a:srgbClr val="000000">
                              <a:alpha val="100000"/>
                            </a:srgbClr>
                          </a:solidFill>
                          <a:latin typeface="SimSun"/>
                          <a:ea typeface="SimSun"/>
                          <a:cs typeface="SimSun"/>
                        </a:rPr>
                        <a:t>cm</a:t>
                      </a:r>
                      <a:r>
                        <a:rPr sz="900" kern="0" spc="20" dirty="0">
                          <a:solidFill>
                            <a:srgbClr val="000000">
                              <a:alpha val="100000"/>
                            </a:srgbClr>
                          </a:solidFill>
                          <a:latin typeface="SimSun"/>
                          <a:ea typeface="SimSun"/>
                          <a:cs typeface="SimSun"/>
                        </a:rPr>
                        <a:t>²开口的净工作时间大于或</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等于60 min</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050">
                <a:tc>
                  <a:txBody>
                    <a:bodyPr/>
                    <a:lstStyle/>
                    <a:p>
                      <a:pPr algn="l" rtl="0" eaLnBrk="0">
                        <a:lnSpc>
                          <a:spcPct val="114000"/>
                        </a:lnSpc>
                        <a:tabLst/>
                      </a:pPr>
                      <a:endParaRPr lang="Arial" altLang="Arial" sz="1000" dirty="0"/>
                    </a:p>
                    <a:p>
                      <a:pPr marL="256540" algn="l" rtl="0" eaLnBrk="0">
                        <a:lnSpc>
                          <a:spcPct val="78000"/>
                        </a:lnSpc>
                        <a:spcBef>
                          <a:spcPts val="6"/>
                        </a:spcBef>
                        <a:tabLst/>
                      </a:pPr>
                      <a:r>
                        <a:rPr sz="900" kern="0" spc="-10" dirty="0">
                          <a:solidFill>
                            <a:srgbClr val="000000">
                              <a:alpha val="100000"/>
                            </a:srgbClr>
                          </a:solidFill>
                          <a:latin typeface="SimSun"/>
                          <a:ea typeface="SimSun"/>
                          <a:cs typeface="SimSun"/>
                        </a:rPr>
                        <a:t>B90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400" dirty="0"/>
                    </a:p>
                    <a:p>
                      <a:pPr marL="69850" indent="12064" algn="l" rtl="0" eaLnBrk="0">
                        <a:lnSpc>
                          <a:spcPct val="110000"/>
                        </a:lnSpc>
                        <a:spcBef>
                          <a:spcPts val="1"/>
                        </a:spcBef>
                        <a:tabLst/>
                      </a:pPr>
                      <a:r>
                        <a:rPr sz="900" kern="0" spc="20" dirty="0">
                          <a:solidFill>
                            <a:srgbClr val="000000">
                              <a:alpha val="100000"/>
                            </a:srgbClr>
                          </a:solidFill>
                          <a:latin typeface="SimSun"/>
                          <a:ea typeface="SimSun"/>
                          <a:cs typeface="SimSun"/>
                        </a:rPr>
                        <a:t>在柜门、柜体上造成13 </a:t>
                      </a:r>
                      <a:r>
                        <a:rPr sz="900" kern="0" spc="0" dirty="0">
                          <a:solidFill>
                            <a:srgbClr val="000000">
                              <a:alpha val="100000"/>
                            </a:srgbClr>
                          </a:solidFill>
                          <a:latin typeface="SimSun"/>
                          <a:ea typeface="SimSun"/>
                          <a:cs typeface="SimSun"/>
                        </a:rPr>
                        <a:t>cm</a:t>
                      </a:r>
                      <a:r>
                        <a:rPr sz="900" kern="0" spc="20" dirty="0">
                          <a:solidFill>
                            <a:srgbClr val="000000">
                              <a:alpha val="100000"/>
                            </a:srgbClr>
                          </a:solidFill>
                          <a:latin typeface="SimSun"/>
                          <a:ea typeface="SimSun"/>
                          <a:cs typeface="SimSun"/>
                        </a:rPr>
                        <a:t>²开口的净工作时间大于或</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等于90 min</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050">
                <a:tc>
                  <a:txBody>
                    <a:bodyPr/>
                    <a:lstStyle/>
                    <a:p>
                      <a:pPr algn="l" rtl="0" eaLnBrk="0">
                        <a:lnSpc>
                          <a:spcPct val="114000"/>
                        </a:lnSpc>
                        <a:tabLst/>
                      </a:pPr>
                      <a:endParaRPr lang="Arial" altLang="Arial" sz="1000" dirty="0"/>
                    </a:p>
                    <a:p>
                      <a:pPr marL="256540" algn="l" rtl="0" eaLnBrk="0">
                        <a:lnSpc>
                          <a:spcPct val="78000"/>
                        </a:lnSpc>
                        <a:spcBef>
                          <a:spcPts val="6"/>
                        </a:spcBef>
                        <a:tabLst/>
                      </a:pPr>
                      <a:r>
                        <a:rPr sz="900" kern="0" spc="-10" dirty="0">
                          <a:solidFill>
                            <a:srgbClr val="000000">
                              <a:alpha val="100000"/>
                            </a:srgbClr>
                          </a:solidFill>
                          <a:latin typeface="SimSun"/>
                          <a:ea typeface="SimSun"/>
                          <a:cs typeface="SimSun"/>
                        </a:rPr>
                        <a:t>C60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4000"/>
                        </a:lnSpc>
                        <a:tabLst/>
                      </a:pPr>
                      <a:endParaRPr lang="Arial" altLang="Arial" sz="400" dirty="0"/>
                    </a:p>
                    <a:p>
                      <a:pPr marL="87630" indent="-5714" algn="l" rtl="0" eaLnBrk="0">
                        <a:lnSpc>
                          <a:spcPct val="114000"/>
                        </a:lnSpc>
                        <a:spcBef>
                          <a:spcPts val="2"/>
                        </a:spcBef>
                        <a:tabLst/>
                      </a:pPr>
                      <a:r>
                        <a:rPr sz="900" kern="0" spc="20" dirty="0">
                          <a:solidFill>
                            <a:srgbClr val="000000">
                              <a:alpha val="100000"/>
                            </a:srgbClr>
                          </a:solidFill>
                          <a:latin typeface="SimSun"/>
                          <a:ea typeface="SimSun"/>
                          <a:cs typeface="SimSun"/>
                        </a:rPr>
                        <a:t>在柜门、柜体上造成13 </a:t>
                      </a:r>
                      <a:r>
                        <a:rPr sz="900" kern="0" spc="0" dirty="0">
                          <a:solidFill>
                            <a:srgbClr val="000000">
                              <a:alpha val="100000"/>
                            </a:srgbClr>
                          </a:solidFill>
                          <a:latin typeface="SimSun"/>
                          <a:ea typeface="SimSun"/>
                          <a:cs typeface="SimSun"/>
                        </a:rPr>
                        <a:t>cm</a:t>
                      </a:r>
                      <a:r>
                        <a:rPr sz="900" kern="0" spc="20" dirty="0">
                          <a:solidFill>
                            <a:srgbClr val="000000">
                              <a:alpha val="100000"/>
                            </a:srgbClr>
                          </a:solidFill>
                          <a:latin typeface="SimSun"/>
                          <a:ea typeface="SimSun"/>
                          <a:cs typeface="SimSun"/>
                        </a:rPr>
                        <a:t>²开口的净工作时间大于或</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等于60 min</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73000"/>
                        </a:lnSpc>
                        <a:tabLst/>
                      </a:pPr>
                      <a:endParaRPr lang="Arial" altLang="Arial" sz="1000" dirty="0"/>
                    </a:p>
                    <a:p>
                      <a:pPr algn="l" rtl="0" eaLnBrk="0">
                        <a:lnSpc>
                          <a:spcPct val="7371"/>
                        </a:lnSpc>
                        <a:tabLst/>
                      </a:pPr>
                      <a:endParaRPr lang="Arial" altLang="Arial" sz="100" dirty="0"/>
                    </a:p>
                    <a:p>
                      <a:pPr marL="81914" indent="-76200" algn="l" rtl="0" eaLnBrk="0">
                        <a:lnSpc>
                          <a:spcPct val="114000"/>
                        </a:lnSpc>
                        <a:tabLst/>
                      </a:pPr>
                      <a:r>
                        <a:rPr sz="900" kern="0" spc="10" dirty="0">
                          <a:solidFill>
                            <a:srgbClr val="000000">
                              <a:alpha val="100000"/>
                            </a:srgbClr>
                          </a:solidFill>
                          <a:latin typeface="SimSun"/>
                          <a:ea typeface="SimSun"/>
                          <a:cs typeface="SimSun"/>
                        </a:rPr>
                        <a:t>普通手工工具、便携</a:t>
                      </a:r>
                      <a:r>
                        <a:rPr sz="900" kern="0" spc="0" dirty="0">
                          <a:solidFill>
                            <a:srgbClr val="000000">
                              <a:alpha val="100000"/>
                            </a:srgbClr>
                          </a:solidFill>
                          <a:latin typeface="SimSun"/>
                          <a:ea typeface="SimSun"/>
                          <a:cs typeface="SimSun"/>
                        </a:rPr>
                        <a:t>式电动工具、磨头、专用 </a:t>
                      </a:r>
                      <a:r>
                        <a:rPr sz="900" kern="0" spc="0" dirty="0">
                          <a:solidFill>
                            <a:srgbClr val="000000">
                              <a:alpha val="100000"/>
                            </a:srgbClr>
                          </a:solidFill>
                          <a:latin typeface="SimSun"/>
                          <a:ea typeface="SimSun"/>
                          <a:cs typeface="SimSun"/>
                        </a:rPr>
                        <a:t>便携式电动工具、割</a:t>
                      </a:r>
                      <a:r>
                        <a:rPr sz="900" kern="0" spc="-10" dirty="0">
                          <a:solidFill>
                            <a:srgbClr val="000000">
                              <a:alpha val="100000"/>
                            </a:srgbClr>
                          </a:solidFill>
                          <a:latin typeface="SimSun"/>
                          <a:ea typeface="SimSun"/>
                          <a:cs typeface="SimSun"/>
                        </a:rPr>
                        <a:t>炬、爆炸物</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3225">
                <a:tc>
                  <a:txBody>
                    <a:bodyPr/>
                    <a:lstStyle/>
                    <a:p>
                      <a:pPr algn="l" rtl="0" eaLnBrk="0">
                        <a:lnSpc>
                          <a:spcPct val="114000"/>
                        </a:lnSpc>
                        <a:tabLst/>
                      </a:pPr>
                      <a:endParaRPr lang="Arial" altLang="Arial" sz="1000" dirty="0"/>
                    </a:p>
                    <a:p>
                      <a:pPr marL="256540" algn="l" rtl="0" eaLnBrk="0">
                        <a:lnSpc>
                          <a:spcPct val="78000"/>
                        </a:lnSpc>
                        <a:spcBef>
                          <a:spcPts val="6"/>
                        </a:spcBef>
                        <a:tabLst/>
                      </a:pPr>
                      <a:r>
                        <a:rPr sz="900" kern="0" spc="-10" dirty="0">
                          <a:solidFill>
                            <a:srgbClr val="000000">
                              <a:alpha val="100000"/>
                            </a:srgbClr>
                          </a:solidFill>
                          <a:latin typeface="SimSun"/>
                          <a:ea typeface="SimSun"/>
                          <a:cs typeface="SimSun"/>
                        </a:rPr>
                        <a:t>C90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400" dirty="0"/>
                    </a:p>
                    <a:p>
                      <a:pPr marL="63500" indent="18415" algn="l" rtl="0" eaLnBrk="0">
                        <a:lnSpc>
                          <a:spcPct val="112000"/>
                        </a:lnSpc>
                        <a:spcBef>
                          <a:spcPts val="4"/>
                        </a:spcBef>
                        <a:tabLst/>
                      </a:pPr>
                      <a:r>
                        <a:rPr sz="900" kern="0" spc="20" dirty="0">
                          <a:solidFill>
                            <a:srgbClr val="000000">
                              <a:alpha val="100000"/>
                            </a:srgbClr>
                          </a:solidFill>
                          <a:latin typeface="SimSun"/>
                          <a:ea typeface="SimSun"/>
                          <a:cs typeface="SimSun"/>
                        </a:rPr>
                        <a:t>在柜门、柜体上造成13 </a:t>
                      </a:r>
                      <a:r>
                        <a:rPr sz="900" kern="0" spc="0" dirty="0">
                          <a:solidFill>
                            <a:srgbClr val="000000">
                              <a:alpha val="100000"/>
                            </a:srgbClr>
                          </a:solidFill>
                          <a:latin typeface="SimSun"/>
                          <a:ea typeface="SimSun"/>
                          <a:cs typeface="SimSun"/>
                        </a:rPr>
                        <a:t>cm</a:t>
                      </a:r>
                      <a:r>
                        <a:rPr sz="900" kern="0" spc="20" dirty="0">
                          <a:solidFill>
                            <a:srgbClr val="000000">
                              <a:alpha val="100000"/>
                            </a:srgbClr>
                          </a:solidFill>
                          <a:latin typeface="SimSun"/>
                          <a:ea typeface="SimSun"/>
                          <a:cs typeface="SimSun"/>
                        </a:rPr>
                        <a:t>²开口的净工作时间大于或</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等于90 min</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38" name="textbox 138"/>
          <p:cNvSpPr/>
          <p:nvPr/>
        </p:nvSpPr>
        <p:spPr>
          <a:xfrm>
            <a:off x="882669" y="907362"/>
            <a:ext cx="5879465" cy="2498725"/>
          </a:xfrm>
          <a:prstGeom prst="rect">
            <a:avLst/>
          </a:prstGeom>
        </p:spPr>
        <p:txBody>
          <a:bodyPr vert="horz" wrap="square" lIns="0" tIns="0" rIns="0" bIns="0"/>
          <a:lstStyle/>
          <a:p>
            <a:pPr algn="l" rtl="0" eaLnBrk="0">
              <a:lnSpc>
                <a:spcPct val="79789"/>
              </a:lnSpc>
              <a:tabLst/>
            </a:pPr>
            <a:endParaRPr lang="Arial" altLang="Arial" sz="100" dirty="0"/>
          </a:p>
          <a:p>
            <a:pPr algn="r" rtl="0" eaLnBrk="0">
              <a:lnSpc>
                <a:spcPct val="82000"/>
              </a:lnSpc>
              <a:tabLst/>
            </a:pPr>
            <a:r>
              <a:rPr sz="1000" b="1" kern="0" spc="0" dirty="0">
                <a:solidFill>
                  <a:srgbClr val="000000">
                    <a:alpha val="100000"/>
                  </a:srgbClr>
                </a:solidFill>
                <a:latin typeface="SimSun"/>
                <a:ea typeface="SimSun"/>
                <a:cs typeface="SimSun"/>
              </a:rPr>
              <a:t>GB</a:t>
            </a:r>
            <a:r>
              <a:rPr sz="1000" kern="0" spc="40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10409—2019</a:t>
            </a:r>
            <a:endParaRPr lang="SimSun" altLang="SimSun" sz="1000" dirty="0"/>
          </a:p>
          <a:p>
            <a:pPr algn="l" rtl="0" eaLnBrk="0">
              <a:lnSpc>
                <a:spcPct val="117000"/>
              </a:lnSpc>
              <a:tabLst/>
            </a:pPr>
            <a:endParaRPr lang="Arial" altLang="Arial" sz="1000" dirty="0"/>
          </a:p>
          <a:p>
            <a:pPr marL="12700" algn="l" rtl="0" eaLnBrk="0">
              <a:lnSpc>
                <a:spcPct val="99000"/>
              </a:lnSpc>
              <a:spcBef>
                <a:spcPts val="307"/>
              </a:spcBef>
              <a:tabLst/>
            </a:pPr>
            <a:r>
              <a:rPr sz="1000" kern="0" spc="-10" dirty="0">
                <a:solidFill>
                  <a:srgbClr val="000000">
                    <a:alpha val="100000"/>
                  </a:srgbClr>
                </a:solidFill>
                <a:latin typeface="SimSun"/>
                <a:ea typeface="SimSun"/>
                <a:cs typeface="SimSun"/>
              </a:rPr>
              <a:t>图纸和对样品的实际观察和</a:t>
            </a:r>
            <a:r>
              <a:rPr sz="1000" kern="0" spc="-20" dirty="0">
                <a:solidFill>
                  <a:srgbClr val="000000">
                    <a:alpha val="100000"/>
                  </a:srgbClr>
                </a:solidFill>
                <a:latin typeface="SimSun"/>
                <a:ea typeface="SimSun"/>
                <a:cs typeface="SimSun"/>
              </a:rPr>
              <a:t>对结构的分析、研究，找出薄弱环节，制定试验方案。</a:t>
            </a:r>
            <a:endParaRPr lang="SimSun" altLang="SimSun" sz="1000" dirty="0"/>
          </a:p>
          <a:p>
            <a:pPr marL="13970" algn="l" rtl="0" eaLnBrk="0">
              <a:lnSpc>
                <a:spcPct val="100000"/>
              </a:lnSpc>
              <a:spcBef>
                <a:spcPts val="994"/>
              </a:spcBef>
              <a:tabLst/>
            </a:pPr>
            <a:r>
              <a:rPr sz="1000" b="1" kern="0" spc="-30" dirty="0">
                <a:solidFill>
                  <a:srgbClr val="000000">
                    <a:alpha val="100000"/>
                  </a:srgbClr>
                </a:solidFill>
                <a:latin typeface="SimHei"/>
                <a:ea typeface="SimHei"/>
                <a:cs typeface="SimHei"/>
              </a:rPr>
              <a:t>6.5.2</a:t>
            </a:r>
            <a:r>
              <a:rPr sz="1000" kern="0" spc="4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进入方式</a:t>
            </a:r>
            <a:endParaRPr lang="SimHei" altLang="SimHei" sz="1000" dirty="0"/>
          </a:p>
          <a:p>
            <a:pPr marL="13970" algn="l" rtl="0" eaLnBrk="0">
              <a:lnSpc>
                <a:spcPct val="100000"/>
              </a:lnSpc>
              <a:spcBef>
                <a:spcPts val="1200"/>
              </a:spcBef>
              <a:tabLst/>
            </a:pPr>
            <a:r>
              <a:rPr sz="1000" b="1" kern="0" spc="-10" dirty="0">
                <a:solidFill>
                  <a:srgbClr val="000000">
                    <a:alpha val="100000"/>
                  </a:srgbClr>
                </a:solidFill>
                <a:latin typeface="SimHei"/>
                <a:ea typeface="SimHei"/>
                <a:cs typeface="SimHei"/>
                <a:hlinkClick xmlns:r="http://schemas.openxmlformats.org/officeDocument/2006/relationships" r:id="rId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6.5.2.1</a:t>
            </a:r>
            <a:r>
              <a:rPr sz="1000" kern="0" spc="47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防盗保险柜进入方式</a:t>
            </a:r>
            <a:endParaRPr lang="SimHei" altLang="SimHei" sz="1000" dirty="0"/>
          </a:p>
          <a:p>
            <a:pPr marL="12700" indent="272415" algn="l" rtl="0" eaLnBrk="0">
              <a:lnSpc>
                <a:spcPct val="122000"/>
              </a:lnSpc>
              <a:spcBef>
                <a:spcPts val="1122"/>
              </a:spcBef>
              <a:tabLst/>
            </a:pPr>
            <a:r>
              <a:rPr sz="1000" kern="0" spc="70" dirty="0">
                <a:solidFill>
                  <a:srgbClr val="000000">
                    <a:alpha val="100000"/>
                  </a:srgbClr>
                </a:solidFill>
                <a:latin typeface="SimSun"/>
                <a:ea typeface="SimSun"/>
                <a:cs typeface="SimSun"/>
              </a:rPr>
              <a:t>对于高度小于或等于450 </a:t>
            </a:r>
            <a:r>
              <a:rPr sz="1000" kern="0" spc="0" dirty="0">
                <a:solidFill>
                  <a:srgbClr val="000000">
                    <a:alpha val="100000"/>
                  </a:srgbClr>
                </a:solidFill>
                <a:latin typeface="Times New Roman"/>
                <a:ea typeface="Times New Roman"/>
                <a:cs typeface="Times New Roman"/>
              </a:rPr>
              <a:t>mm</a:t>
            </a:r>
            <a:r>
              <a:rPr sz="1000" kern="0" spc="70" dirty="0">
                <a:solidFill>
                  <a:srgbClr val="000000">
                    <a:alpha val="100000"/>
                  </a:srgbClr>
                </a:solidFill>
                <a:latin typeface="Times New Roman"/>
                <a:ea typeface="Times New Roman"/>
                <a:cs typeface="Times New Roman"/>
              </a:rPr>
              <a:t> </a:t>
            </a:r>
            <a:r>
              <a:rPr sz="1000" kern="0" spc="70" dirty="0">
                <a:solidFill>
                  <a:srgbClr val="000000">
                    <a:alpha val="100000"/>
                  </a:srgbClr>
                </a:solidFill>
                <a:latin typeface="SimSun"/>
                <a:ea typeface="SimSun"/>
                <a:cs typeface="SimSun"/>
              </a:rPr>
              <a:t>的防盗保险柜应先进行自由跌落试验</a:t>
            </a:r>
            <a:r>
              <a:rPr sz="1000" kern="0" spc="60" dirty="0">
                <a:solidFill>
                  <a:srgbClr val="000000">
                    <a:alpha val="100000"/>
                  </a:srgbClr>
                </a:solidFill>
                <a:latin typeface="SimSun"/>
                <a:ea typeface="SimSun"/>
                <a:cs typeface="SimSun"/>
              </a:rPr>
              <a:t>，从3</a:t>
            </a:r>
            <a:r>
              <a:rPr sz="1000" kern="0" spc="60" dirty="0">
                <a:solidFill>
                  <a:srgbClr val="000000">
                    <a:alpha val="100000"/>
                  </a:srgbClr>
                </a:solidFill>
                <a:latin typeface="Times New Roman"/>
                <a:ea typeface="Times New Roman"/>
                <a:cs typeface="Times New Roman"/>
              </a:rPr>
              <a:t>m </a:t>
            </a:r>
            <a:r>
              <a:rPr sz="1000" kern="0" spc="60" dirty="0">
                <a:solidFill>
                  <a:srgbClr val="000000">
                    <a:alpha val="100000"/>
                  </a:srgbClr>
                </a:solidFill>
                <a:latin typeface="SimSun"/>
                <a:ea typeface="SimSun"/>
                <a:cs typeface="SimSun"/>
              </a:rPr>
              <a:t>高度对样品进行1次</a:t>
            </a:r>
            <a:r>
              <a:rPr sz="1000" kern="0" spc="-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自由跌落到水泥地面，跌落后使用普通手工工具进行</a:t>
            </a:r>
            <a:r>
              <a:rPr sz="1000" kern="0" spc="30" dirty="0">
                <a:solidFill>
                  <a:srgbClr val="000000">
                    <a:alpha val="100000"/>
                  </a:srgbClr>
                </a:solidFill>
                <a:latin typeface="SimSun"/>
                <a:ea typeface="SimSun"/>
                <a:cs typeface="SimSun"/>
                <a:hlinkClick xmlns:r="http://schemas.openxmlformats.org/officeDocument/2006/relationships" r:id="rId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6.5.3.1</a:t>
            </a:r>
            <a:r>
              <a:rPr sz="1000" kern="0" spc="20" dirty="0">
                <a:solidFill>
                  <a:srgbClr val="000000">
                    <a:alpha val="100000"/>
                  </a:srgbClr>
                </a:solidFill>
                <a:latin typeface="SimSun"/>
                <a:ea typeface="SimSun"/>
                <a:cs typeface="SimSun"/>
              </a:rPr>
              <a:t>中规定的破坏，判定打开柜门或进入的净 </a:t>
            </a:r>
            <a:r>
              <a:rPr sz="1000" kern="0" spc="30" dirty="0">
                <a:solidFill>
                  <a:srgbClr val="000000">
                    <a:alpha val="100000"/>
                  </a:srgbClr>
                </a:solidFill>
                <a:latin typeface="SimSun"/>
                <a:ea typeface="SimSun"/>
                <a:cs typeface="SimSun"/>
              </a:rPr>
              <a:t>工作时间是否符合5.5.1的</a:t>
            </a:r>
            <a:r>
              <a:rPr sz="1000" kern="0" spc="20" dirty="0">
                <a:solidFill>
                  <a:srgbClr val="000000">
                    <a:alpha val="100000"/>
                  </a:srgbClr>
                </a:solidFill>
                <a:latin typeface="SimSun"/>
                <a:ea typeface="SimSun"/>
                <a:cs typeface="SimSun"/>
              </a:rPr>
              <a:t>要求。</a:t>
            </a:r>
            <a:endParaRPr lang="SimSun" altLang="SimSun" sz="1000" dirty="0"/>
          </a:p>
          <a:p>
            <a:pPr marL="12700" indent="272415" algn="l" rtl="0" eaLnBrk="0">
              <a:lnSpc>
                <a:spcPct val="114000"/>
              </a:lnSpc>
              <a:spcBef>
                <a:spcPts val="414"/>
              </a:spcBef>
              <a:tabLst/>
            </a:pPr>
            <a:r>
              <a:rPr sz="1000" kern="0" spc="40" dirty="0">
                <a:solidFill>
                  <a:srgbClr val="000000">
                    <a:alpha val="100000"/>
                  </a:srgbClr>
                </a:solidFill>
                <a:latin typeface="SimSun"/>
                <a:ea typeface="SimSun"/>
                <a:cs typeface="SimSun"/>
              </a:rPr>
              <a:t>然后按各类防盗保险柜在表4中对应安全级别规定的破坏工具和净工作时间，按照6.5.3规定</a:t>
            </a:r>
            <a:r>
              <a:rPr sz="1000" kern="0" spc="30" dirty="0">
                <a:solidFill>
                  <a:srgbClr val="000000">
                    <a:alpha val="100000"/>
                  </a:srgbClr>
                </a:solidFill>
                <a:latin typeface="SimSun"/>
                <a:ea typeface="SimSun"/>
                <a:cs typeface="SimSun"/>
              </a:rPr>
              <a:t>的破</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坏方法对样品进行攻击，未能打开柜门或进入，判定样品的抗破坏性能是否符合5</a:t>
            </a:r>
            <a:r>
              <a:rPr sz="1000" kern="0" spc="10" dirty="0">
                <a:solidFill>
                  <a:srgbClr val="000000">
                    <a:alpha val="100000"/>
                  </a:srgbClr>
                </a:solidFill>
                <a:latin typeface="SimSun"/>
                <a:ea typeface="SimSun"/>
                <a:cs typeface="SimSun"/>
              </a:rPr>
              <a:t>.5.2的要求。</a:t>
            </a:r>
            <a:endParaRPr lang="SimSun" altLang="SimSun" sz="1000" dirty="0"/>
          </a:p>
          <a:p>
            <a:pPr algn="l" rtl="0" eaLnBrk="0">
              <a:lnSpc>
                <a:spcPct val="105000"/>
              </a:lnSpc>
              <a:tabLst/>
            </a:pPr>
            <a:endParaRPr lang="Arial" altLang="Arial" sz="900" dirty="0"/>
          </a:p>
          <a:p>
            <a:pPr marL="2103120" algn="l" rtl="0" eaLnBrk="0">
              <a:lnSpc>
                <a:spcPct val="100000"/>
              </a:lnSpc>
              <a:spcBef>
                <a:spcPts val="3"/>
              </a:spcBef>
              <a:tabLst/>
            </a:pPr>
            <a:r>
              <a:rPr sz="1000" b="1" kern="0" spc="30" dirty="0">
                <a:solidFill>
                  <a:srgbClr val="000000">
                    <a:alpha val="100000"/>
                  </a:srgbClr>
                </a:solidFill>
                <a:latin typeface="SimHei"/>
                <a:ea typeface="SimHei"/>
                <a:cs typeface="SimHei"/>
              </a:rPr>
              <a:t>表</a:t>
            </a:r>
            <a:r>
              <a:rPr sz="1000" kern="0" spc="-21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4</a:t>
            </a:r>
            <a:r>
              <a:rPr sz="1000" kern="0" spc="3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防盗保险柜的进</a:t>
            </a:r>
            <a:r>
              <a:rPr sz="1000" b="1" kern="0" spc="20" dirty="0">
                <a:solidFill>
                  <a:srgbClr val="000000">
                    <a:alpha val="100000"/>
                  </a:srgbClr>
                </a:solidFill>
                <a:latin typeface="SimHei"/>
                <a:ea typeface="SimHei"/>
                <a:cs typeface="SimHei"/>
              </a:rPr>
              <a:t>入方式</a:t>
            </a:r>
            <a:endParaRPr lang="SimHei" altLang="SimHei" sz="1000" dirty="0"/>
          </a:p>
        </p:txBody>
      </p:sp>
      <p:sp>
        <p:nvSpPr>
          <p:cNvPr id="140" name="textbox 140"/>
          <p:cNvSpPr/>
          <p:nvPr/>
        </p:nvSpPr>
        <p:spPr>
          <a:xfrm>
            <a:off x="882669" y="9025820"/>
            <a:ext cx="5872479" cy="674369"/>
          </a:xfrm>
          <a:prstGeom prst="rect">
            <a:avLst/>
          </a:prstGeom>
        </p:spPr>
        <p:txBody>
          <a:bodyPr vert="horz" wrap="square" lIns="0" tIns="0" rIns="0" bIns="0"/>
          <a:lstStyle/>
          <a:p>
            <a:pPr algn="l" rtl="0" eaLnBrk="0">
              <a:lnSpc>
                <a:spcPct val="80396"/>
              </a:lnSpc>
              <a:tabLst/>
            </a:pPr>
            <a:endParaRPr lang="Arial" altLang="Arial" sz="100" dirty="0"/>
          </a:p>
          <a:p>
            <a:pPr marL="13970" algn="l" rtl="0" eaLnBrk="0">
              <a:lnSpc>
                <a:spcPct val="100000"/>
              </a:lnSpc>
              <a:tabLst/>
            </a:pPr>
            <a:r>
              <a:rPr sz="1000" b="1" kern="0" spc="0" dirty="0">
                <a:solidFill>
                  <a:srgbClr val="000000">
                    <a:alpha val="100000"/>
                  </a:srgbClr>
                </a:solidFill>
                <a:latin typeface="SimHei"/>
                <a:ea typeface="SimHei"/>
                <a:cs typeface="SimHei"/>
                <a:hlinkClick xmlns:r="http://schemas.openxmlformats.org/officeDocument/2006/relationships" r:id="rId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6.5.2.2</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自动柜员机防盗保险柜</a:t>
            </a:r>
            <a:r>
              <a:rPr sz="1000" b="1" kern="0" spc="-10" dirty="0">
                <a:solidFill>
                  <a:srgbClr val="000000">
                    <a:alpha val="100000"/>
                  </a:srgbClr>
                </a:solidFill>
                <a:latin typeface="SimHei"/>
                <a:ea typeface="SimHei"/>
                <a:cs typeface="SimHei"/>
              </a:rPr>
              <a:t>进入方式</a:t>
            </a:r>
            <a:endParaRPr lang="SimHei" altLang="SimHei" sz="1000" dirty="0"/>
          </a:p>
          <a:p>
            <a:pPr algn="l" rtl="0" eaLnBrk="0">
              <a:lnSpc>
                <a:spcPct val="102000"/>
              </a:lnSpc>
              <a:tabLst/>
            </a:pPr>
            <a:endParaRPr lang="Arial" altLang="Arial" sz="1000" dirty="0"/>
          </a:p>
          <a:p>
            <a:pPr marL="12700" indent="272415" algn="l" rtl="0" eaLnBrk="0">
              <a:lnSpc>
                <a:spcPct val="112000"/>
              </a:lnSpc>
              <a:spcBef>
                <a:spcPts val="2"/>
              </a:spcBef>
              <a:tabLst/>
            </a:pPr>
            <a:r>
              <a:rPr sz="1000" kern="0" spc="50" dirty="0">
                <a:solidFill>
                  <a:srgbClr val="000000">
                    <a:alpha val="100000"/>
                  </a:srgbClr>
                </a:solidFill>
                <a:latin typeface="SimSun"/>
                <a:ea typeface="SimSun"/>
                <a:cs typeface="SimSun"/>
              </a:rPr>
              <a:t>自动柜员机防盗保险柜功能性开口经过对应</a:t>
            </a:r>
            <a:r>
              <a:rPr sz="1000" kern="0" spc="40" dirty="0">
                <a:solidFill>
                  <a:srgbClr val="000000">
                    <a:alpha val="100000"/>
                  </a:srgbClr>
                </a:solidFill>
                <a:latin typeface="SimSun"/>
                <a:ea typeface="SimSun"/>
                <a:cs typeface="SimSun"/>
              </a:rPr>
              <a:t>安全级别规定的时间和工具破坏试验后应不能通过测</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试体，其他部分进入方式及抗破坏性能应符合</a:t>
            </a:r>
            <a:r>
              <a:rPr sz="1000" kern="0" spc="10" dirty="0">
                <a:solidFill>
                  <a:srgbClr val="000000">
                    <a:alpha val="100000"/>
                  </a:srgbClr>
                </a:solidFill>
                <a:latin typeface="SimSun"/>
                <a:ea typeface="SimSun"/>
                <a:cs typeface="SimSun"/>
                <a:hlinkClick xmlns:r="http://schemas.openxmlformats.org/officeDocument/2006/relationships" r:id="rId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6.5.2.1</a:t>
            </a:r>
            <a:r>
              <a:rPr sz="1000" kern="0" spc="10" dirty="0">
                <a:solidFill>
                  <a:srgbClr val="000000">
                    <a:alpha val="100000"/>
                  </a:srgbClr>
                </a:solidFill>
                <a:latin typeface="SimSun"/>
                <a:ea typeface="SimSun"/>
                <a:cs typeface="SimSun"/>
              </a:rPr>
              <a:t>的要求。</a:t>
            </a:r>
            <a:endParaRPr lang="SimSun" altLang="SimSun" sz="1000" dirty="0"/>
          </a:p>
        </p:txBody>
      </p:sp>
      <p:sp>
        <p:nvSpPr>
          <p:cNvPr id="142" name="textbox 142"/>
          <p:cNvSpPr/>
          <p:nvPr/>
        </p:nvSpPr>
        <p:spPr>
          <a:xfrm>
            <a:off x="6438888" y="9875048"/>
            <a:ext cx="104775" cy="109854"/>
          </a:xfrm>
          <a:prstGeom prst="rect">
            <a:avLst/>
          </a:prstGeom>
        </p:spPr>
        <p:txBody>
          <a:bodyPr vert="horz" wrap="square" lIns="0" tIns="0" rIns="0" bIns="0"/>
          <a:lstStyle/>
          <a:p>
            <a:pPr algn="l" rtl="0" eaLnBrk="0">
              <a:lnSpc>
                <a:spcPct val="81521"/>
              </a:lnSpc>
              <a:tabLst/>
            </a:pPr>
            <a:endParaRPr lang="Arial" altLang="Arial" sz="100" dirty="0"/>
          </a:p>
          <a:p>
            <a:pPr marL="12700" algn="l" rtl="0" eaLnBrk="0">
              <a:lnSpc>
                <a:spcPct val="79000"/>
              </a:lnSpc>
              <a:tabLst/>
            </a:pPr>
            <a:r>
              <a:rPr sz="700" kern="0" spc="-30" dirty="0">
                <a:solidFill>
                  <a:srgbClr val="000000">
                    <a:alpha val="100000"/>
                  </a:srgbClr>
                </a:solidFill>
                <a:latin typeface="SimSun"/>
                <a:ea typeface="SimSun"/>
                <a:cs typeface="SimSun"/>
              </a:rPr>
              <a:t>13</a:t>
            </a:r>
            <a:endParaRPr lang="SimSun" altLang="SimSun" sz="7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textbox 144"/>
          <p:cNvSpPr/>
          <p:nvPr/>
        </p:nvSpPr>
        <p:spPr>
          <a:xfrm>
            <a:off x="774687" y="911929"/>
            <a:ext cx="5880734" cy="8891905"/>
          </a:xfrm>
          <a:prstGeom prst="rect">
            <a:avLst/>
          </a:prstGeom>
        </p:spPr>
        <p:txBody>
          <a:bodyPr vert="horz" wrap="square" lIns="0" tIns="0" rIns="0" bIns="0"/>
          <a:lstStyle/>
          <a:p>
            <a:pPr algn="l" rtl="0" eaLnBrk="0">
              <a:lnSpc>
                <a:spcPct val="80738"/>
              </a:lnSpc>
              <a:tabLst/>
            </a:pPr>
            <a:endParaRPr lang="Arial" altLang="Arial" sz="100" dirty="0"/>
          </a:p>
          <a:p>
            <a:pPr marL="13970" algn="l" rtl="0" eaLnBrk="0">
              <a:lnSpc>
                <a:spcPct val="79000"/>
              </a:lnSpc>
              <a:tabLst/>
            </a:pPr>
            <a:r>
              <a:rPr sz="1000" b="1" kern="0" spc="-20" dirty="0">
                <a:solidFill>
                  <a:srgbClr val="000000">
                    <a:alpha val="100000"/>
                  </a:srgbClr>
                </a:solidFill>
                <a:latin typeface="SimSun"/>
                <a:ea typeface="SimSun"/>
                <a:cs typeface="SimSun"/>
              </a:rPr>
              <a:t>GB</a:t>
            </a:r>
            <a:r>
              <a:rPr sz="1000" kern="0" spc="12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10409—2019</a:t>
            </a:r>
            <a:endParaRPr lang="SimSun" altLang="SimSun" sz="1000" dirty="0"/>
          </a:p>
          <a:p>
            <a:pPr algn="l" rtl="0" eaLnBrk="0">
              <a:lnSpc>
                <a:spcPct val="183000"/>
              </a:lnSpc>
              <a:tabLst/>
            </a:pPr>
            <a:endParaRPr lang="Arial" altLang="Arial" sz="1000" dirty="0"/>
          </a:p>
          <a:p>
            <a:pPr marL="13970" algn="l" rtl="0" eaLnBrk="0">
              <a:lnSpc>
                <a:spcPct val="95000"/>
              </a:lnSpc>
              <a:spcBef>
                <a:spcPts val="303"/>
              </a:spcBef>
              <a:tabLst/>
            </a:pPr>
            <a:r>
              <a:rPr sz="1000" b="1" kern="0" spc="0" dirty="0">
                <a:solidFill>
                  <a:srgbClr val="000000">
                    <a:alpha val="100000"/>
                  </a:srgbClr>
                </a:solidFill>
                <a:latin typeface="SimHei"/>
                <a:ea typeface="SimHei"/>
                <a:cs typeface="SimHei"/>
                <a:hlinkClick xmlns:r="http://schemas.openxmlformats.org/officeDocument/2006/relationships" r:id="rId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6.5.2.3</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组装式防盗保险</a:t>
            </a:r>
            <a:r>
              <a:rPr sz="1000" b="1" kern="0" spc="-10" dirty="0">
                <a:solidFill>
                  <a:srgbClr val="000000">
                    <a:alpha val="100000"/>
                  </a:srgbClr>
                </a:solidFill>
                <a:latin typeface="SimHei"/>
                <a:ea typeface="SimHei"/>
                <a:cs typeface="SimHei"/>
              </a:rPr>
              <a:t>柜进入方式</a:t>
            </a:r>
            <a:endParaRPr lang="SimHei" altLang="SimHei" sz="1000" dirty="0"/>
          </a:p>
          <a:p>
            <a:pPr marL="273050" algn="l" rtl="0" eaLnBrk="0">
              <a:lnSpc>
                <a:spcPct val="95000"/>
              </a:lnSpc>
              <a:spcBef>
                <a:spcPts val="1223"/>
              </a:spcBef>
              <a:tabLst/>
            </a:pPr>
            <a:r>
              <a:rPr sz="1000" kern="0" spc="20" dirty="0">
                <a:solidFill>
                  <a:srgbClr val="000000">
                    <a:alpha val="100000"/>
                  </a:srgbClr>
                </a:solidFill>
                <a:latin typeface="SimSun"/>
                <a:ea typeface="SimSun"/>
                <a:cs typeface="SimSun"/>
              </a:rPr>
              <a:t>组装式防盗保险柜的柜体和连接部分进入方式及抗破坏性能均应</a:t>
            </a:r>
            <a:r>
              <a:rPr sz="1000" kern="0" spc="10" dirty="0">
                <a:solidFill>
                  <a:srgbClr val="000000">
                    <a:alpha val="100000"/>
                  </a:srgbClr>
                </a:solidFill>
                <a:latin typeface="SimSun"/>
                <a:ea typeface="SimSun"/>
                <a:cs typeface="SimSun"/>
              </a:rPr>
              <a:t>符合</a:t>
            </a:r>
            <a:r>
              <a:rPr sz="1000" kern="0" spc="10" dirty="0">
                <a:solidFill>
                  <a:srgbClr val="000000">
                    <a:alpha val="100000"/>
                  </a:srgbClr>
                </a:solidFill>
                <a:latin typeface="SimSun"/>
                <a:ea typeface="SimSun"/>
                <a:cs typeface="SimSun"/>
                <a:hlinkClick xmlns:r="http://schemas.openxmlformats.org/officeDocument/2006/relationships" r:id="rId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6.5.2.1</a:t>
            </a:r>
            <a:r>
              <a:rPr sz="1000" kern="0" spc="-1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的要求。</a:t>
            </a:r>
            <a:endParaRPr lang="SimSun" altLang="SimSun" sz="1000" dirty="0"/>
          </a:p>
          <a:p>
            <a:pPr marL="13970" algn="l" rtl="0" eaLnBrk="0">
              <a:lnSpc>
                <a:spcPct val="95000"/>
              </a:lnSpc>
              <a:spcBef>
                <a:spcPts val="1297"/>
              </a:spcBef>
              <a:tabLst/>
            </a:pPr>
            <a:r>
              <a:rPr sz="1000" b="1" kern="0" spc="0" dirty="0">
                <a:solidFill>
                  <a:srgbClr val="000000">
                    <a:alpha val="100000"/>
                  </a:srgbClr>
                </a:solidFill>
                <a:latin typeface="SimHei"/>
                <a:ea typeface="SimHei"/>
                <a:cs typeface="SimHei"/>
                <a:hlinkClick xmlns:r="http://schemas.openxmlformats.org/officeDocument/2006/relationships" r:id="rId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6.5.2.4</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投入式防盗保险</a:t>
            </a:r>
            <a:r>
              <a:rPr sz="1000" b="1" kern="0" spc="-10" dirty="0">
                <a:solidFill>
                  <a:srgbClr val="000000">
                    <a:alpha val="100000"/>
                  </a:srgbClr>
                </a:solidFill>
                <a:latin typeface="SimHei"/>
                <a:ea typeface="SimHei"/>
                <a:cs typeface="SimHei"/>
              </a:rPr>
              <a:t>柜进入方式</a:t>
            </a:r>
            <a:endParaRPr lang="SimHei" altLang="SimHei" sz="1000" dirty="0"/>
          </a:p>
          <a:p>
            <a:pPr marL="12700" indent="260350" algn="l" rtl="0" eaLnBrk="0">
              <a:lnSpc>
                <a:spcPct val="118000"/>
              </a:lnSpc>
              <a:spcBef>
                <a:spcPts val="1131"/>
              </a:spcBef>
              <a:tabLst/>
            </a:pPr>
            <a:r>
              <a:rPr sz="1000" kern="0" spc="30" dirty="0">
                <a:solidFill>
                  <a:srgbClr val="000000">
                    <a:alpha val="100000"/>
                  </a:srgbClr>
                </a:solidFill>
                <a:latin typeface="SimSun"/>
                <a:ea typeface="SimSun"/>
                <a:cs typeface="SimSun"/>
              </a:rPr>
              <a:t>投入式防盗保险柜的柜体和开口进入方式及抗破坏性能均应符合</a:t>
            </a:r>
            <a:r>
              <a:rPr sz="1000" kern="0" spc="30" dirty="0">
                <a:solidFill>
                  <a:srgbClr val="000000">
                    <a:alpha val="100000"/>
                  </a:srgbClr>
                </a:solidFill>
                <a:latin typeface="SimSun"/>
                <a:ea typeface="SimSun"/>
                <a:cs typeface="SimSun"/>
                <a:hlinkClick xmlns:r="http://schemas.openxmlformats.org/officeDocument/2006/relationships" r:id="rId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6.5.2.1</a:t>
            </a:r>
            <a:r>
              <a:rPr sz="1000" kern="0" spc="30" dirty="0">
                <a:solidFill>
                  <a:srgbClr val="000000">
                    <a:alpha val="100000"/>
                  </a:srgbClr>
                </a:solidFill>
                <a:latin typeface="SimSun"/>
                <a:ea typeface="SimSun"/>
                <a:cs typeface="SimSun"/>
              </a:rPr>
              <a:t>的要求，且破坏</a:t>
            </a:r>
            <a:r>
              <a:rPr sz="1000" kern="0" spc="20" dirty="0">
                <a:solidFill>
                  <a:srgbClr val="000000">
                    <a:alpha val="100000"/>
                  </a:srgbClr>
                </a:solidFill>
                <a:latin typeface="SimSun"/>
                <a:ea typeface="SimSun"/>
                <a:cs typeface="SimSun"/>
              </a:rPr>
              <a:t>试验中不</a:t>
            </a:r>
            <a:r>
              <a:rPr sz="1000" kern="0" spc="-1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能从开口钩、夹、粘取内部物品。</a:t>
            </a:r>
            <a:endParaRPr lang="SimSun" altLang="SimSun" sz="1000" dirty="0"/>
          </a:p>
          <a:p>
            <a:pPr marL="13970" algn="l" rtl="0" eaLnBrk="0">
              <a:lnSpc>
                <a:spcPct val="85000"/>
              </a:lnSpc>
              <a:spcBef>
                <a:spcPts val="1237"/>
              </a:spcBef>
              <a:tabLst/>
            </a:pPr>
            <a:r>
              <a:rPr sz="1000" b="1" kern="0" spc="-20" dirty="0">
                <a:solidFill>
                  <a:srgbClr val="000000">
                    <a:alpha val="100000"/>
                  </a:srgbClr>
                </a:solidFill>
                <a:latin typeface="SimHei"/>
                <a:ea typeface="SimHei"/>
                <a:cs typeface="SimHei"/>
              </a:rPr>
              <a:t>6.5.3</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破坏</a:t>
            </a:r>
            <a:r>
              <a:rPr sz="1000" b="1" kern="0" spc="-30" dirty="0">
                <a:solidFill>
                  <a:srgbClr val="000000">
                    <a:alpha val="100000"/>
                  </a:srgbClr>
                </a:solidFill>
                <a:latin typeface="SimHei"/>
                <a:ea typeface="SimHei"/>
                <a:cs typeface="SimHei"/>
              </a:rPr>
              <a:t>方法</a:t>
            </a:r>
            <a:endParaRPr lang="SimHei" altLang="SimHei" sz="1000" dirty="0"/>
          </a:p>
          <a:p>
            <a:pPr marL="13970" algn="l" rtl="0" eaLnBrk="0">
              <a:lnSpc>
                <a:spcPts val="2354"/>
              </a:lnSpc>
              <a:tabLst/>
            </a:pPr>
            <a:r>
              <a:rPr sz="1000" b="1" kern="0" spc="-30" dirty="0">
                <a:solidFill>
                  <a:srgbClr val="000000">
                    <a:alpha val="100000"/>
                  </a:srgbClr>
                </a:solidFill>
                <a:latin typeface="SimHei"/>
                <a:ea typeface="SimHei"/>
                <a:cs typeface="SimHei"/>
                <a:hlinkClick xmlns:r="http://schemas.openxmlformats.org/officeDocument/2006/relationships" r:id="rId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6.5.3.1</a:t>
            </a:r>
            <a:r>
              <a:rPr sz="1000" kern="0" spc="47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常规破坏</a:t>
            </a:r>
            <a:endParaRPr lang="SimHei" altLang="SimHei" sz="1000" dirty="0"/>
          </a:p>
          <a:p>
            <a:pPr marL="12700" indent="260350" algn="l" rtl="0" eaLnBrk="0">
              <a:lnSpc>
                <a:spcPct val="115000"/>
              </a:lnSpc>
              <a:spcBef>
                <a:spcPts val="1346"/>
              </a:spcBef>
              <a:tabLst/>
            </a:pPr>
            <a:r>
              <a:rPr sz="1000" kern="0" spc="60" dirty="0">
                <a:solidFill>
                  <a:srgbClr val="000000">
                    <a:alpha val="100000"/>
                  </a:srgbClr>
                </a:solidFill>
                <a:latin typeface="SimSun"/>
                <a:ea typeface="SimSun"/>
                <a:cs typeface="SimSun"/>
              </a:rPr>
              <a:t>试验小组按表4规定</a:t>
            </a:r>
            <a:r>
              <a:rPr sz="1000" kern="0" spc="50" dirty="0">
                <a:solidFill>
                  <a:srgbClr val="000000">
                    <a:alpha val="100000"/>
                  </a:srgbClr>
                </a:solidFill>
                <a:latin typeface="SimSun"/>
                <a:ea typeface="SimSun"/>
                <a:cs typeface="SimSun"/>
              </a:rPr>
              <a:t>的各类防盗保险柜允许使用的工具，对样品进行下列一种或全部破坏方法的 </a:t>
            </a:r>
            <a:r>
              <a:rPr sz="1000" kern="0" spc="-70" dirty="0">
                <a:solidFill>
                  <a:srgbClr val="000000">
                    <a:alpha val="100000"/>
                  </a:srgbClr>
                </a:solidFill>
                <a:latin typeface="SimSun"/>
                <a:ea typeface="SimSun"/>
                <a:cs typeface="SimSun"/>
              </a:rPr>
              <a:t>试验：</a:t>
            </a:r>
            <a:endParaRPr lang="SimSun" altLang="SimSun" sz="1000" dirty="0"/>
          </a:p>
          <a:p>
            <a:pPr marL="532765" indent="-259715" algn="l" rtl="0" eaLnBrk="0">
              <a:lnSpc>
                <a:spcPct val="118000"/>
              </a:lnSpc>
              <a:spcBef>
                <a:spcPts val="345"/>
              </a:spcBef>
              <a:tabLst/>
            </a:pPr>
            <a:r>
              <a:rPr sz="1000" kern="0" spc="-10" dirty="0">
                <a:solidFill>
                  <a:srgbClr val="000000">
                    <a:alpha val="100000"/>
                  </a:srgbClr>
                </a:solidFill>
                <a:latin typeface="Times New Roman"/>
                <a:ea typeface="Times New Roman"/>
                <a:cs typeface="Times New Roman"/>
              </a:rPr>
              <a:t>a)    </a:t>
            </a:r>
            <a:r>
              <a:rPr sz="1000" kern="0" spc="-10" dirty="0">
                <a:solidFill>
                  <a:srgbClr val="000000">
                    <a:alpha val="100000"/>
                  </a:srgbClr>
                </a:solidFill>
                <a:latin typeface="SimSun"/>
                <a:ea typeface="SimSun"/>
                <a:cs typeface="SimSun"/>
              </a:rPr>
              <a:t>在柜门上开孔，打到锁盒、锁</a:t>
            </a:r>
            <a:r>
              <a:rPr sz="1000" kern="0" spc="-20" dirty="0">
                <a:solidFill>
                  <a:srgbClr val="000000">
                    <a:alpha val="100000"/>
                  </a:srgbClr>
                </a:solidFill>
                <a:latin typeface="SimSun"/>
                <a:ea typeface="SimSun"/>
                <a:cs typeface="SimSun"/>
              </a:rPr>
              <a:t>舌、承载杆或机构的其他关键部位，再用拨、戳、撬、冲以及探出密</a:t>
            </a:r>
            <a:r>
              <a:rPr sz="1000" kern="0" spc="-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码等方法，使闭锁机构</a:t>
            </a:r>
            <a:r>
              <a:rPr sz="1000" kern="0" spc="-30" dirty="0">
                <a:solidFill>
                  <a:srgbClr val="000000">
                    <a:alpha val="100000"/>
                  </a:srgbClr>
                </a:solidFill>
                <a:latin typeface="SimSun"/>
                <a:ea typeface="SimSun"/>
                <a:cs typeface="SimSun"/>
              </a:rPr>
              <a:t>失效，打开柜门；</a:t>
            </a:r>
            <a:endParaRPr lang="SimSun" altLang="SimSun" sz="1000" dirty="0"/>
          </a:p>
          <a:p>
            <a:pPr marL="273050" algn="l" rtl="0" eaLnBrk="0">
              <a:lnSpc>
                <a:spcPct val="92000"/>
              </a:lnSpc>
              <a:spcBef>
                <a:spcPts val="302"/>
              </a:spcBef>
              <a:tabLst/>
            </a:pPr>
            <a:r>
              <a:rPr sz="1000" kern="0" spc="-30" dirty="0">
                <a:solidFill>
                  <a:srgbClr val="000000">
                    <a:alpha val="100000"/>
                  </a:srgbClr>
                </a:solidFill>
                <a:latin typeface="Times New Roman"/>
                <a:ea typeface="Times New Roman"/>
                <a:cs typeface="Times New Roman"/>
              </a:rPr>
              <a:t>b)     </a:t>
            </a:r>
            <a:r>
              <a:rPr sz="1000" kern="0" spc="-30" dirty="0">
                <a:solidFill>
                  <a:srgbClr val="000000">
                    <a:alpha val="100000"/>
                  </a:srgbClr>
                </a:solidFill>
                <a:latin typeface="SimSun"/>
                <a:ea typeface="SimSun"/>
                <a:cs typeface="SimSun"/>
              </a:rPr>
              <a:t>敲击密码盘、锁头，钻、冲锁轴或锁芯等，然后用撬拨工具松</a:t>
            </a:r>
            <a:r>
              <a:rPr sz="1000" kern="0" spc="-40" dirty="0">
                <a:solidFill>
                  <a:srgbClr val="000000">
                    <a:alpha val="100000"/>
                  </a:srgbClr>
                </a:solidFill>
                <a:latin typeface="SimSun"/>
                <a:ea typeface="SimSun"/>
                <a:cs typeface="SimSun"/>
              </a:rPr>
              <a:t>开闭锁机构，打开柜门；</a:t>
            </a:r>
            <a:endParaRPr lang="SimSun" altLang="SimSun" sz="1000" dirty="0"/>
          </a:p>
          <a:p>
            <a:pPr marL="273050" algn="l" rtl="0" eaLnBrk="0">
              <a:lnSpc>
                <a:spcPct val="92000"/>
              </a:lnSpc>
              <a:spcBef>
                <a:spcPts val="497"/>
              </a:spcBef>
              <a:tabLst/>
            </a:pPr>
            <a:r>
              <a:rPr sz="1000" kern="0" spc="30" dirty="0">
                <a:solidFill>
                  <a:srgbClr val="000000">
                    <a:alpha val="100000"/>
                  </a:srgbClr>
                </a:solidFill>
                <a:latin typeface="Times New Roman"/>
                <a:ea typeface="Times New Roman"/>
                <a:cs typeface="Times New Roman"/>
              </a:rPr>
              <a:t>c)    </a:t>
            </a:r>
            <a:r>
              <a:rPr sz="1000" kern="0" spc="30" dirty="0">
                <a:solidFill>
                  <a:srgbClr val="000000">
                    <a:alpha val="100000"/>
                  </a:srgbClr>
                </a:solidFill>
                <a:latin typeface="SimSun"/>
                <a:ea typeface="SimSun"/>
                <a:cs typeface="SimSun"/>
              </a:rPr>
              <a:t>破坏柜外</a:t>
            </a:r>
            <a:r>
              <a:rPr sz="1000" kern="0" spc="20" dirty="0">
                <a:solidFill>
                  <a:srgbClr val="000000">
                    <a:alpha val="100000"/>
                  </a:srgbClr>
                </a:solidFill>
                <a:latin typeface="SimSun"/>
                <a:ea typeface="SimSun"/>
                <a:cs typeface="SimSun"/>
              </a:rPr>
              <a:t>器件或在柜门、柜体上打孔，触及电路关键部位，用更改密码或使密码失效等方法打</a:t>
            </a:r>
            <a:endParaRPr lang="SimSun" altLang="SimSun" sz="1000" dirty="0"/>
          </a:p>
          <a:p>
            <a:pPr marL="533400" algn="l" rtl="0" eaLnBrk="0">
              <a:lnSpc>
                <a:spcPct val="95000"/>
              </a:lnSpc>
              <a:spcBef>
                <a:spcPts val="661"/>
              </a:spcBef>
              <a:tabLst/>
            </a:pPr>
            <a:r>
              <a:rPr sz="1000" kern="0" spc="-20" dirty="0">
                <a:solidFill>
                  <a:srgbClr val="000000">
                    <a:alpha val="100000"/>
                  </a:srgbClr>
                </a:solidFill>
                <a:latin typeface="SimSun"/>
                <a:ea typeface="SimSun"/>
                <a:cs typeface="SimSun"/>
              </a:rPr>
              <a:t>开柜门；或施加外电源，使控</a:t>
            </a:r>
            <a:r>
              <a:rPr sz="1000" kern="0" spc="-30" dirty="0">
                <a:solidFill>
                  <a:srgbClr val="000000">
                    <a:alpha val="100000"/>
                  </a:srgbClr>
                </a:solidFill>
                <a:latin typeface="SimSun"/>
                <a:ea typeface="SimSun"/>
                <a:cs typeface="SimSun"/>
              </a:rPr>
              <a:t>制电路失效或产生误动作，打开柜门；</a:t>
            </a:r>
            <a:endParaRPr lang="SimSun" altLang="SimSun" sz="1000" dirty="0"/>
          </a:p>
          <a:p>
            <a:pPr marL="273050" algn="l" rtl="0" eaLnBrk="0">
              <a:lnSpc>
                <a:spcPct val="110000"/>
              </a:lnSpc>
              <a:spcBef>
                <a:spcPts val="309"/>
              </a:spcBef>
              <a:tabLst/>
            </a:pPr>
            <a:r>
              <a:rPr sz="1000" kern="0" spc="-20" dirty="0">
                <a:solidFill>
                  <a:srgbClr val="000000">
                    <a:alpha val="100000"/>
                  </a:srgbClr>
                </a:solidFill>
                <a:latin typeface="Times New Roman"/>
                <a:ea typeface="Times New Roman"/>
                <a:cs typeface="Times New Roman"/>
              </a:rPr>
              <a:t>d)     </a:t>
            </a:r>
            <a:r>
              <a:rPr sz="1000" kern="0" spc="-20" dirty="0">
                <a:solidFill>
                  <a:srgbClr val="000000">
                    <a:alpha val="100000"/>
                  </a:srgbClr>
                </a:solidFill>
                <a:latin typeface="SimSun"/>
                <a:ea typeface="SimSun"/>
                <a:cs typeface="SimSun"/>
              </a:rPr>
              <a:t>使用合适的扳手、钳子、</a:t>
            </a:r>
            <a:r>
              <a:rPr sz="1000" kern="0" spc="-30" dirty="0">
                <a:solidFill>
                  <a:srgbClr val="000000">
                    <a:alpha val="100000"/>
                  </a:srgbClr>
                </a:solidFill>
                <a:latin typeface="SimSun"/>
                <a:ea typeface="SimSun"/>
                <a:cs typeface="SimSun"/>
              </a:rPr>
              <a:t>撬棒及套筒、套管，对门栓控制手把施加压力，使门栓退缩，打开柜门； </a:t>
            </a:r>
            <a:r>
              <a:rPr sz="1000" kern="0" spc="-20" dirty="0">
                <a:solidFill>
                  <a:srgbClr val="000000">
                    <a:alpha val="100000"/>
                  </a:srgbClr>
                </a:solidFill>
                <a:latin typeface="Times New Roman"/>
                <a:ea typeface="Times New Roman"/>
                <a:cs typeface="Times New Roman"/>
              </a:rPr>
              <a:t>e)     </a:t>
            </a:r>
            <a:r>
              <a:rPr sz="1000" kern="0" spc="-20" dirty="0">
                <a:solidFill>
                  <a:srgbClr val="000000">
                    <a:alpha val="100000"/>
                  </a:srgbClr>
                </a:solidFill>
                <a:latin typeface="SimSun"/>
                <a:ea typeface="SimSun"/>
                <a:cs typeface="SimSun"/>
              </a:rPr>
              <a:t>用凿子、楔块、大锤打击门隙、扩大门隙。用撬棒、楔块、凿子等撬打柜门，破坏门</a:t>
            </a:r>
            <a:r>
              <a:rPr sz="1000" kern="0" spc="-30" dirty="0">
                <a:solidFill>
                  <a:srgbClr val="000000">
                    <a:alpha val="100000"/>
                  </a:srgbClr>
                </a:solidFill>
                <a:latin typeface="SimSun"/>
                <a:ea typeface="SimSun"/>
                <a:cs typeface="SimSun"/>
              </a:rPr>
              <a:t>体、门栓、铰</a:t>
            </a:r>
            <a:endParaRPr lang="SimSun" altLang="SimSun" sz="1000" dirty="0"/>
          </a:p>
          <a:p>
            <a:pPr marL="533400" algn="l" rtl="0" eaLnBrk="0">
              <a:lnSpc>
                <a:spcPts val="1127"/>
              </a:lnSpc>
              <a:spcBef>
                <a:spcPts val="667"/>
              </a:spcBef>
              <a:tabLst/>
            </a:pPr>
            <a:r>
              <a:rPr sz="900" kern="0" spc="-20" dirty="0">
                <a:solidFill>
                  <a:srgbClr val="000000">
                    <a:alpha val="100000"/>
                  </a:srgbClr>
                </a:solidFill>
                <a:latin typeface="SimSun"/>
                <a:ea typeface="SimSun"/>
                <a:cs typeface="SimSun"/>
              </a:rPr>
              <a:t>链，打开柜门；</a:t>
            </a:r>
            <a:endParaRPr lang="SimSun" altLang="SimSun" sz="900" dirty="0"/>
          </a:p>
          <a:p>
            <a:pPr marL="273050" algn="l" rtl="0" eaLnBrk="0">
              <a:lnSpc>
                <a:spcPct val="92000"/>
              </a:lnSpc>
              <a:spcBef>
                <a:spcPts val="301"/>
              </a:spcBef>
              <a:tabLst/>
            </a:pPr>
            <a:r>
              <a:rPr sz="1000" kern="0" spc="50" dirty="0">
                <a:solidFill>
                  <a:srgbClr val="000000">
                    <a:alpha val="100000"/>
                  </a:srgbClr>
                </a:solidFill>
                <a:latin typeface="Times New Roman"/>
                <a:ea typeface="Times New Roman"/>
                <a:cs typeface="Times New Roman"/>
              </a:rPr>
              <a:t>f)     </a:t>
            </a:r>
            <a:r>
              <a:rPr sz="1000" kern="0" spc="50" dirty="0">
                <a:solidFill>
                  <a:srgbClr val="000000">
                    <a:alpha val="100000"/>
                  </a:srgbClr>
                </a:solidFill>
                <a:latin typeface="SimSun"/>
                <a:ea typeface="SimSun"/>
                <a:cs typeface="SimSun"/>
              </a:rPr>
              <a:t>在门栓对应的门框侧面</a:t>
            </a:r>
            <a:r>
              <a:rPr sz="1000" kern="0" spc="40" dirty="0">
                <a:solidFill>
                  <a:srgbClr val="000000">
                    <a:alpha val="100000"/>
                  </a:srgbClr>
                </a:solidFill>
                <a:latin typeface="SimSun"/>
                <a:ea typeface="SimSun"/>
                <a:cs typeface="SimSun"/>
              </a:rPr>
              <a:t>打孔，使冲杆能冲及门栓，打击门栓，使门栓退出锁闭位置，再撬开</a:t>
            </a:r>
            <a:endParaRPr lang="SimSun" altLang="SimSun" sz="1000" dirty="0"/>
          </a:p>
          <a:p>
            <a:pPr marL="533400" algn="l" rtl="0" eaLnBrk="0">
              <a:lnSpc>
                <a:spcPts val="1127"/>
              </a:lnSpc>
              <a:spcBef>
                <a:spcPts val="619"/>
              </a:spcBef>
              <a:tabLst/>
            </a:pPr>
            <a:r>
              <a:rPr sz="900" kern="0" spc="-20" dirty="0">
                <a:solidFill>
                  <a:srgbClr val="000000">
                    <a:alpha val="100000"/>
                  </a:srgbClr>
                </a:solidFill>
                <a:latin typeface="SimSun"/>
                <a:ea typeface="SimSun"/>
                <a:cs typeface="SimSun"/>
              </a:rPr>
              <a:t>柜门；</a:t>
            </a:r>
            <a:endParaRPr lang="SimSun" altLang="SimSun" sz="900" dirty="0"/>
          </a:p>
          <a:p>
            <a:pPr marL="532765" indent="-259715" algn="l" rtl="0" eaLnBrk="0">
              <a:lnSpc>
                <a:spcPct val="121000"/>
              </a:lnSpc>
              <a:spcBef>
                <a:spcPts val="253"/>
              </a:spcBef>
              <a:tabLst/>
            </a:pPr>
            <a:r>
              <a:rPr sz="1000" kern="0" spc="-20" dirty="0">
                <a:solidFill>
                  <a:srgbClr val="000000">
                    <a:alpha val="100000"/>
                  </a:srgbClr>
                </a:solidFill>
                <a:latin typeface="Times New Roman"/>
                <a:ea typeface="Times New Roman"/>
                <a:cs typeface="Times New Roman"/>
              </a:rPr>
              <a:t>g)     </a:t>
            </a:r>
            <a:r>
              <a:rPr sz="1000" kern="0" spc="-20" dirty="0">
                <a:solidFill>
                  <a:srgbClr val="000000">
                    <a:alpha val="100000"/>
                  </a:srgbClr>
                </a:solidFill>
                <a:latin typeface="SimSun"/>
                <a:ea typeface="SimSun"/>
                <a:cs typeface="SimSun"/>
              </a:rPr>
              <a:t>在柜体表面，用各类防盗</a:t>
            </a:r>
            <a:r>
              <a:rPr sz="1000" kern="0" spc="-30" dirty="0">
                <a:solidFill>
                  <a:srgbClr val="000000">
                    <a:alpha val="100000"/>
                  </a:srgbClr>
                </a:solidFill>
                <a:latin typeface="SimSun"/>
                <a:ea typeface="SimSun"/>
                <a:cs typeface="SimSun"/>
              </a:rPr>
              <a:t>保险柜规定的工具，錾切、钻排孔，锯、磨以及撬扒、锤击等方法，打开 </a:t>
            </a:r>
            <a:r>
              <a:rPr sz="1000" kern="0" spc="30" dirty="0">
                <a:solidFill>
                  <a:srgbClr val="000000">
                    <a:alpha val="100000"/>
                  </a:srgbClr>
                </a:solidFill>
                <a:latin typeface="SimSun"/>
                <a:ea typeface="SimSun"/>
                <a:cs typeface="SimSun"/>
              </a:rPr>
              <a:t>大于规定形状和面积的通孔。</a:t>
            </a:r>
            <a:endParaRPr lang="SimSun" altLang="SimSun" sz="1000" dirty="0"/>
          </a:p>
          <a:p>
            <a:pPr marL="13970" algn="l" rtl="0" eaLnBrk="0">
              <a:lnSpc>
                <a:spcPct val="96000"/>
              </a:lnSpc>
              <a:spcBef>
                <a:spcPts val="1292"/>
              </a:spcBef>
              <a:tabLst/>
            </a:pPr>
            <a:r>
              <a:rPr sz="1000" b="1" kern="0" spc="-40" dirty="0">
                <a:solidFill>
                  <a:srgbClr val="000000">
                    <a:alpha val="100000"/>
                  </a:srgbClr>
                </a:solidFill>
                <a:latin typeface="SimHei"/>
                <a:ea typeface="SimHei"/>
                <a:cs typeface="SimHei"/>
                <a:hlinkClick xmlns:r="http://schemas.openxmlformats.org/officeDocument/2006/relationships" r:id="rId6"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6.5.3.2</a:t>
            </a:r>
            <a:r>
              <a:rPr sz="1000" kern="0" spc="40" dirty="0">
                <a:solidFill>
                  <a:srgbClr val="000000">
                    <a:alpha val="100000"/>
                  </a:srgbClr>
                </a:solidFill>
                <a:latin typeface="SimHei"/>
                <a:ea typeface="SimHei"/>
                <a:cs typeface="SimHei"/>
              </a:rPr>
              <a:t>  </a:t>
            </a:r>
            <a:r>
              <a:rPr sz="1000" b="1" kern="0" spc="-40" dirty="0">
                <a:solidFill>
                  <a:srgbClr val="000000">
                    <a:alpha val="100000"/>
                  </a:srgbClr>
                </a:solidFill>
                <a:latin typeface="SimHei"/>
                <a:ea typeface="SimHei"/>
                <a:cs typeface="SimHei"/>
              </a:rPr>
              <a:t>割炬破坏</a:t>
            </a:r>
            <a:endParaRPr lang="SimHei" altLang="SimHei" sz="1000" dirty="0"/>
          </a:p>
          <a:p>
            <a:pPr marL="12700" indent="260350" algn="l" rtl="0" eaLnBrk="0">
              <a:lnSpc>
                <a:spcPct val="116000"/>
              </a:lnSpc>
              <a:spcBef>
                <a:spcPts val="1172"/>
              </a:spcBef>
              <a:tabLst/>
            </a:pPr>
            <a:r>
              <a:rPr sz="1000" kern="0" spc="30" dirty="0">
                <a:solidFill>
                  <a:srgbClr val="000000">
                    <a:alpha val="100000"/>
                  </a:srgbClr>
                </a:solidFill>
                <a:latin typeface="Times New Roman"/>
                <a:ea typeface="Times New Roman"/>
                <a:cs typeface="Times New Roman"/>
              </a:rPr>
              <a:t>B</a:t>
            </a:r>
            <a:r>
              <a:rPr sz="1000" kern="0" spc="30" dirty="0">
                <a:solidFill>
                  <a:srgbClr val="000000">
                    <a:alpha val="100000"/>
                  </a:srgbClr>
                </a:solidFill>
                <a:latin typeface="SimSun"/>
                <a:ea typeface="SimSun"/>
                <a:cs typeface="SimSun"/>
              </a:rPr>
              <a:t>类和</a:t>
            </a:r>
            <a:r>
              <a:rPr sz="1000" kern="0" spc="30" dirty="0">
                <a:solidFill>
                  <a:srgbClr val="000000">
                    <a:alpha val="100000"/>
                  </a:srgbClr>
                </a:solidFill>
                <a:latin typeface="Times New Roman"/>
                <a:ea typeface="Times New Roman"/>
                <a:cs typeface="Times New Roman"/>
              </a:rPr>
              <a:t>C </a:t>
            </a:r>
            <a:r>
              <a:rPr sz="1000" kern="0" spc="30" dirty="0">
                <a:solidFill>
                  <a:srgbClr val="000000">
                    <a:alpha val="100000"/>
                  </a:srgbClr>
                </a:solidFill>
                <a:latin typeface="SimSun"/>
                <a:ea typeface="SimSun"/>
                <a:cs typeface="SimSun"/>
              </a:rPr>
              <a:t>类防盗保险柜的抗破坏试验，可以使用割炬，每次试验使用的氧气和燃气的</a:t>
            </a:r>
            <a:r>
              <a:rPr sz="1000" kern="0" spc="20" dirty="0">
                <a:solidFill>
                  <a:srgbClr val="000000">
                    <a:alpha val="100000"/>
                  </a:srgbClr>
                </a:solidFill>
                <a:latin typeface="SimSun"/>
                <a:ea typeface="SimSun"/>
                <a:cs typeface="SimSun"/>
              </a:rPr>
              <a:t>总量应限制在</a:t>
            </a:r>
            <a:r>
              <a:rPr sz="1000" kern="0" spc="-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28</a:t>
            </a:r>
            <a:r>
              <a:rPr sz="1000" kern="0" spc="3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m³以内。</a:t>
            </a:r>
            <a:endParaRPr lang="SimSun" altLang="SimSun" sz="1000" dirty="0"/>
          </a:p>
          <a:p>
            <a:pPr marL="13970" algn="l" rtl="0" eaLnBrk="0">
              <a:lnSpc>
                <a:spcPct val="96000"/>
              </a:lnSpc>
              <a:spcBef>
                <a:spcPts val="1292"/>
              </a:spcBef>
              <a:tabLst/>
            </a:pPr>
            <a:r>
              <a:rPr sz="1000" b="1" kern="0" spc="-20" dirty="0">
                <a:solidFill>
                  <a:srgbClr val="000000">
                    <a:alpha val="100000"/>
                  </a:srgbClr>
                </a:solidFill>
                <a:latin typeface="SimHei"/>
                <a:ea typeface="SimHei"/>
                <a:cs typeface="SimHei"/>
                <a:hlinkClick xmlns:r="http://schemas.openxmlformats.org/officeDocument/2006/relationships" r:id="rId7"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6.5.3.3</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爆炸</a:t>
            </a:r>
            <a:r>
              <a:rPr sz="1000" b="1" kern="0" spc="-30" dirty="0">
                <a:solidFill>
                  <a:srgbClr val="000000">
                    <a:alpha val="100000"/>
                  </a:srgbClr>
                </a:solidFill>
                <a:latin typeface="SimHei"/>
                <a:ea typeface="SimHei"/>
                <a:cs typeface="SimHei"/>
              </a:rPr>
              <a:t>物破坏</a:t>
            </a:r>
            <a:endParaRPr lang="SimHei" altLang="SimHei" sz="1000" dirty="0"/>
          </a:p>
          <a:p>
            <a:pPr marL="12700" indent="260350" algn="l" rtl="0" eaLnBrk="0">
              <a:lnSpc>
                <a:spcPct val="124000"/>
              </a:lnSpc>
              <a:spcBef>
                <a:spcPts val="1189"/>
              </a:spcBef>
              <a:tabLst/>
            </a:pPr>
            <a:r>
              <a:rPr sz="1000" kern="0" spc="50" dirty="0">
                <a:solidFill>
                  <a:srgbClr val="000000">
                    <a:alpha val="100000"/>
                  </a:srgbClr>
                </a:solidFill>
                <a:latin typeface="SimSun"/>
                <a:ea typeface="SimSun"/>
                <a:cs typeface="SimSun"/>
              </a:rPr>
              <a:t>C</a:t>
            </a:r>
            <a:r>
              <a:rPr sz="1000" kern="0" spc="-12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类防盗保险柜使用爆炸物进行抗破坏试验时，进行爆炸试</a:t>
            </a:r>
            <a:r>
              <a:rPr sz="1000" kern="0" spc="40" dirty="0">
                <a:solidFill>
                  <a:srgbClr val="000000">
                    <a:alpha val="100000"/>
                  </a:srgbClr>
                </a:solidFill>
                <a:latin typeface="SimSun"/>
                <a:ea typeface="SimSun"/>
                <a:cs typeface="SimSun"/>
              </a:rPr>
              <a:t>验不能在使用割炬和其他规定工具进</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行破坏的样品上进行，应另外准备一个新的样品使用爆炸物进行试验，每次试验使用总量应小于或等</a:t>
            </a:r>
            <a:r>
              <a:rPr sz="1000" kern="0" spc="10" dirty="0">
                <a:solidFill>
                  <a:srgbClr val="000000">
                    <a:alpha val="100000"/>
                  </a:srgbClr>
                </a:solidFill>
                <a:latin typeface="SimSun"/>
                <a:ea typeface="SimSun"/>
                <a:cs typeface="SimSun"/>
              </a:rPr>
              <a:t>于</a:t>
            </a:r>
            <a:r>
              <a:rPr sz="1000" kern="0" spc="0" dirty="0">
                <a:solidFill>
                  <a:srgbClr val="000000">
                    <a:alpha val="100000"/>
                  </a:srgbClr>
                </a:solidFill>
                <a:latin typeface="SimSun"/>
                <a:ea typeface="SimSun"/>
                <a:cs typeface="SimSun"/>
              </a:rPr>
              <a:t> </a:t>
            </a:r>
            <a:r>
              <a:rPr sz="1000" kern="0" spc="60" dirty="0">
                <a:solidFill>
                  <a:srgbClr val="000000">
                    <a:alpha val="100000"/>
                  </a:srgbClr>
                </a:solidFill>
                <a:latin typeface="SimSun"/>
                <a:ea typeface="SimSun"/>
                <a:cs typeface="SimSun"/>
              </a:rPr>
              <a:t>227g</a:t>
            </a:r>
            <a:r>
              <a:rPr sz="1000" kern="0" spc="190" dirty="0">
                <a:solidFill>
                  <a:srgbClr val="000000">
                    <a:alpha val="100000"/>
                  </a:srgbClr>
                </a:solidFill>
                <a:latin typeface="SimSun"/>
                <a:ea typeface="SimSun"/>
                <a:cs typeface="SimSun"/>
              </a:rPr>
              <a:t> </a:t>
            </a:r>
            <a:r>
              <a:rPr sz="1000" kern="0" spc="60" dirty="0">
                <a:solidFill>
                  <a:srgbClr val="000000">
                    <a:alpha val="100000"/>
                  </a:srgbClr>
                </a:solidFill>
                <a:latin typeface="SimSun"/>
                <a:ea typeface="SimSun"/>
                <a:cs typeface="SimSun"/>
              </a:rPr>
              <a:t>当量的爆炸物分两次进行</a:t>
            </a:r>
            <a:r>
              <a:rPr sz="1000" kern="0" spc="50" dirty="0">
                <a:solidFill>
                  <a:srgbClr val="000000">
                    <a:alpha val="100000"/>
                  </a:srgbClr>
                </a:solidFill>
                <a:latin typeface="SimSun"/>
                <a:ea typeface="SimSun"/>
                <a:cs typeface="SimSun"/>
              </a:rPr>
              <a:t>，试验爆炸物一次填充量应小于或等于113</a:t>
            </a:r>
            <a:r>
              <a:rPr sz="1000" kern="0" spc="50" dirty="0">
                <a:solidFill>
                  <a:srgbClr val="000000">
                    <a:alpha val="100000"/>
                  </a:srgbClr>
                </a:solidFill>
                <a:latin typeface="Times New Roman"/>
                <a:ea typeface="Times New Roman"/>
                <a:cs typeface="Times New Roman"/>
              </a:rPr>
              <a:t>g,</a:t>
            </a:r>
            <a:r>
              <a:rPr sz="1000" kern="0" spc="18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爆炸试验前允许在柜体</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上开孔以安放爆炸物，开孔时间应小于或等于本</a:t>
            </a:r>
            <a:r>
              <a:rPr sz="1000" kern="0" spc="40" dirty="0">
                <a:solidFill>
                  <a:srgbClr val="000000">
                    <a:alpha val="100000"/>
                  </a:srgbClr>
                </a:solidFill>
                <a:latin typeface="SimSun"/>
                <a:ea typeface="SimSun"/>
                <a:cs typeface="SimSun"/>
              </a:rPr>
              <a:t>级别规定时间的20%。</a:t>
            </a:r>
            <a:endParaRPr lang="SimSun" altLang="SimSun" sz="1000" dirty="0"/>
          </a:p>
          <a:p>
            <a:pPr marL="13970" algn="l" rtl="0" eaLnBrk="0">
              <a:lnSpc>
                <a:spcPct val="95000"/>
              </a:lnSpc>
              <a:spcBef>
                <a:spcPts val="1262"/>
              </a:spcBef>
              <a:tabLst/>
            </a:pPr>
            <a:r>
              <a:rPr sz="1000" b="1" kern="0" spc="-30" dirty="0">
                <a:solidFill>
                  <a:srgbClr val="000000">
                    <a:alpha val="100000"/>
                  </a:srgbClr>
                </a:solidFill>
                <a:latin typeface="SimHei"/>
                <a:ea typeface="SimHei"/>
                <a:cs typeface="SimHei"/>
                <a:hlinkClick xmlns:r="http://schemas.openxmlformats.org/officeDocument/2006/relationships" r:id="rId8"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6.5.3.4</a:t>
            </a:r>
            <a:r>
              <a:rPr sz="1000" kern="0" spc="3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破坏方</a:t>
            </a:r>
            <a:r>
              <a:rPr sz="1000" b="1" kern="0" spc="-40" dirty="0">
                <a:solidFill>
                  <a:srgbClr val="000000">
                    <a:alpha val="100000"/>
                  </a:srgbClr>
                </a:solidFill>
                <a:latin typeface="SimHei"/>
                <a:ea typeface="SimHei"/>
                <a:cs typeface="SimHei"/>
              </a:rPr>
              <a:t>法组合</a:t>
            </a:r>
            <a:endParaRPr lang="SimHei" altLang="SimHei" sz="1000" dirty="0"/>
          </a:p>
          <a:p>
            <a:pPr marL="12700" indent="260350" algn="l" rtl="0" eaLnBrk="0">
              <a:lnSpc>
                <a:spcPct val="116000"/>
              </a:lnSpc>
              <a:spcBef>
                <a:spcPts val="1223"/>
              </a:spcBef>
              <a:tabLst/>
            </a:pPr>
            <a:r>
              <a:rPr sz="1000" kern="0" spc="0" dirty="0">
                <a:solidFill>
                  <a:srgbClr val="000000">
                    <a:alpha val="100000"/>
                  </a:srgbClr>
                </a:solidFill>
                <a:latin typeface="SimSun"/>
                <a:ea typeface="SimSun"/>
                <a:cs typeface="SimSun"/>
              </a:rPr>
              <a:t>抗破坏试验方式并非限于</a:t>
            </a:r>
            <a:r>
              <a:rPr sz="1000" kern="0" spc="0" dirty="0">
                <a:solidFill>
                  <a:srgbClr val="000000">
                    <a:alpha val="100000"/>
                  </a:srgbClr>
                </a:solidFill>
                <a:latin typeface="SimSun"/>
                <a:ea typeface="SimSun"/>
                <a:cs typeface="SimSun"/>
                <a:hlinkClick xmlns:r="http://schemas.openxmlformats.org/officeDocument/2006/relationships" r:id="rId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6.5.3.1</a:t>
            </a:r>
            <a:r>
              <a:rPr sz="1000" kern="0" spc="0" dirty="0">
                <a:solidFill>
                  <a:srgbClr val="000000">
                    <a:alpha val="100000"/>
                  </a:srgbClr>
                </a:solidFill>
                <a:latin typeface="SimSun"/>
                <a:ea typeface="SimSun"/>
                <a:cs typeface="SimSun"/>
              </a:rPr>
              <a:t>～</a:t>
            </a:r>
            <a:r>
              <a:rPr sz="1000" kern="0" spc="0" dirty="0">
                <a:solidFill>
                  <a:srgbClr val="000000">
                    <a:alpha val="100000"/>
                  </a:srgbClr>
                </a:solidFill>
                <a:latin typeface="SimSun"/>
                <a:ea typeface="SimSun"/>
                <a:cs typeface="SimSun"/>
                <a:hlinkClick xmlns:r="http://schemas.openxmlformats.org/officeDocument/2006/relationships" r:id="rId7"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6.5.3.3</a:t>
            </a:r>
            <a:r>
              <a:rPr sz="1000" kern="0" spc="0" dirty="0">
                <a:solidFill>
                  <a:srgbClr val="000000">
                    <a:alpha val="100000"/>
                  </a:srgbClr>
                </a:solidFill>
                <a:latin typeface="SimSun"/>
                <a:ea typeface="SimSun"/>
                <a:cs typeface="SimSun"/>
              </a:rPr>
              <a:t>方式，试验小组可</a:t>
            </a:r>
            <a:r>
              <a:rPr sz="1000" kern="0" spc="-10" dirty="0">
                <a:solidFill>
                  <a:srgbClr val="000000">
                    <a:alpha val="100000"/>
                  </a:srgbClr>
                </a:solidFill>
                <a:latin typeface="SimSun"/>
                <a:ea typeface="SimSun"/>
                <a:cs typeface="SimSun"/>
              </a:rPr>
              <a:t>选择其他方式，对薄弱部位，包括安装</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附加装置的部位进行攻击。并允许在执行一个破坏方案后，可选</a:t>
            </a:r>
            <a:r>
              <a:rPr sz="1000" kern="0" spc="20" dirty="0">
                <a:solidFill>
                  <a:srgbClr val="000000">
                    <a:alpha val="100000"/>
                  </a:srgbClr>
                </a:solidFill>
                <a:latin typeface="SimSun"/>
                <a:ea typeface="SimSun"/>
                <a:cs typeface="SimSun"/>
              </a:rPr>
              <a:t>择第二个方案。</a:t>
            </a:r>
            <a:endParaRPr lang="SimSun" altLang="SimSun" sz="1000" dirty="0"/>
          </a:p>
          <a:p>
            <a:pPr marL="13970" algn="l" rtl="0" eaLnBrk="0">
              <a:lnSpc>
                <a:spcPct val="95000"/>
              </a:lnSpc>
              <a:spcBef>
                <a:spcPts val="1154"/>
              </a:spcBef>
              <a:tabLst/>
            </a:pPr>
            <a:r>
              <a:rPr sz="1000" b="1" kern="0" spc="20" dirty="0">
                <a:solidFill>
                  <a:srgbClr val="000000">
                    <a:alpha val="100000"/>
                  </a:srgbClr>
                </a:solidFill>
                <a:latin typeface="SimHei"/>
                <a:ea typeface="SimHei"/>
                <a:cs typeface="SimHei"/>
              </a:rPr>
              <a:t>6.6</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自动柜员机防盗保险柜附加要求检验</a:t>
            </a:r>
            <a:endParaRPr lang="SimHei" altLang="SimHei" sz="1000" dirty="0"/>
          </a:p>
          <a:p>
            <a:pPr algn="l" rtl="0" eaLnBrk="0">
              <a:lnSpc>
                <a:spcPct val="108000"/>
              </a:lnSpc>
              <a:tabLst/>
            </a:pPr>
            <a:endParaRPr lang="Arial" altLang="Arial" sz="900" dirty="0"/>
          </a:p>
          <a:p>
            <a:pPr marL="12700" indent="1270" algn="l" rtl="0" eaLnBrk="0">
              <a:lnSpc>
                <a:spcPct val="119000"/>
              </a:lnSpc>
              <a:spcBef>
                <a:spcPts val="6"/>
              </a:spcBef>
              <a:tabLst/>
            </a:pPr>
            <a:r>
              <a:rPr sz="1000" b="1" kern="0" spc="20" dirty="0">
                <a:solidFill>
                  <a:srgbClr val="000000">
                    <a:alpha val="100000"/>
                  </a:srgbClr>
                </a:solidFill>
                <a:latin typeface="SimSun"/>
                <a:ea typeface="SimSun"/>
                <a:cs typeface="SimSun"/>
              </a:rPr>
              <a:t>6.6.1</a:t>
            </a:r>
            <a:r>
              <a:rPr sz="1000" kern="0" spc="3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检查自动柜员机防盗保险柜的重锁装置的设置，结合抗破坏性能试验，判定结果是否符合5.6.1</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的要求。</a:t>
            </a:r>
            <a:endParaRPr lang="SimSun" altLang="SimSun" sz="1000" dirty="0"/>
          </a:p>
        </p:txBody>
      </p:sp>
      <p:sp>
        <p:nvSpPr>
          <p:cNvPr id="146" name="textbox 146"/>
          <p:cNvSpPr/>
          <p:nvPr/>
        </p:nvSpPr>
        <p:spPr>
          <a:xfrm>
            <a:off x="946144" y="9875048"/>
            <a:ext cx="104775" cy="109854"/>
          </a:xfrm>
          <a:prstGeom prst="rect">
            <a:avLst/>
          </a:prstGeom>
        </p:spPr>
        <p:txBody>
          <a:bodyPr vert="horz" wrap="square" lIns="0" tIns="0" rIns="0" bIns="0"/>
          <a:lstStyle/>
          <a:p>
            <a:pPr algn="l" rtl="0" eaLnBrk="0">
              <a:lnSpc>
                <a:spcPct val="81412"/>
              </a:lnSpc>
              <a:tabLst/>
            </a:pPr>
            <a:endParaRPr lang="Arial" altLang="Arial" sz="100" dirty="0"/>
          </a:p>
          <a:p>
            <a:pPr marL="12700" algn="l" rtl="0" eaLnBrk="0">
              <a:lnSpc>
                <a:spcPct val="79000"/>
              </a:lnSpc>
              <a:tabLst/>
            </a:pPr>
            <a:r>
              <a:rPr sz="700" kern="0" spc="-30" dirty="0">
                <a:solidFill>
                  <a:srgbClr val="000000">
                    <a:alpha val="100000"/>
                  </a:srgbClr>
                </a:solidFill>
                <a:latin typeface="SimSun"/>
                <a:ea typeface="SimSun"/>
                <a:cs typeface="SimSun"/>
              </a:rPr>
              <a:t>14</a:t>
            </a:r>
            <a:endParaRPr lang="SimSun" altLang="SimSun" sz="7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4"/>
          <p:cNvSpPr/>
          <p:nvPr/>
        </p:nvSpPr>
        <p:spPr>
          <a:xfrm>
            <a:off x="768339" y="913999"/>
            <a:ext cx="5865495" cy="8753475"/>
          </a:xfrm>
          <a:prstGeom prst="rect">
            <a:avLst/>
          </a:prstGeom>
        </p:spPr>
        <p:txBody>
          <a:bodyPr vert="horz" wrap="square" lIns="0" tIns="0" rIns="0" bIns="0"/>
          <a:lstStyle/>
          <a:p>
            <a:pPr algn="l" rtl="0" eaLnBrk="0">
              <a:lnSpc>
                <a:spcPct val="86211"/>
              </a:lnSpc>
              <a:tabLst/>
            </a:pPr>
            <a:endParaRPr lang="Arial" altLang="Arial" sz="100" dirty="0"/>
          </a:p>
          <a:p>
            <a:pPr marL="31115" algn="l" rtl="0" eaLnBrk="0">
              <a:lnSpc>
                <a:spcPct val="77000"/>
              </a:lnSpc>
              <a:tabLst/>
            </a:pPr>
            <a:r>
              <a:rPr sz="1000" b="1" kern="0" spc="-10" dirty="0">
                <a:solidFill>
                  <a:srgbClr val="000000">
                    <a:alpha val="100000"/>
                  </a:srgbClr>
                </a:solidFill>
                <a:latin typeface="Times New Roman"/>
                <a:ea typeface="Times New Roman"/>
                <a:cs typeface="Times New Roman"/>
              </a:rPr>
              <a:t>GB   10409—2019</a:t>
            </a:r>
            <a:endParaRPr lang="Times New Roman" altLang="Times New Roman" sz="1000" dirty="0"/>
          </a:p>
          <a:p>
            <a:pPr algn="l" rtl="0" eaLnBrk="0">
              <a:lnSpc>
                <a:spcPct val="104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marL="2586989" algn="l" rtl="0" eaLnBrk="0">
              <a:lnSpc>
                <a:spcPts val="1578"/>
              </a:lnSpc>
              <a:spcBef>
                <a:spcPts val="394"/>
              </a:spcBef>
              <a:tabLst/>
            </a:pPr>
            <a:r>
              <a:rPr sz="1300" b="1" kern="0" spc="-80" dirty="0">
                <a:solidFill>
                  <a:srgbClr val="000000">
                    <a:alpha val="100000"/>
                  </a:srgbClr>
                </a:solidFill>
                <a:latin typeface="SimSun"/>
                <a:ea typeface="SimSun"/>
                <a:cs typeface="SimSun"/>
              </a:rPr>
              <a:t>目</a:t>
            </a:r>
            <a:r>
              <a:rPr sz="1300" kern="0" spc="70" dirty="0">
                <a:solidFill>
                  <a:srgbClr val="000000">
                    <a:alpha val="100000"/>
                  </a:srgbClr>
                </a:solidFill>
                <a:latin typeface="SimSun"/>
                <a:ea typeface="SimSun"/>
                <a:cs typeface="SimSun"/>
              </a:rPr>
              <a:t>     </a:t>
            </a:r>
            <a:r>
              <a:rPr sz="1300" b="1" kern="0" spc="-80" dirty="0">
                <a:solidFill>
                  <a:srgbClr val="000000">
                    <a:alpha val="100000"/>
                  </a:srgbClr>
                </a:solidFill>
                <a:latin typeface="SimSun"/>
                <a:ea typeface="SimSun"/>
                <a:cs typeface="SimSun"/>
              </a:rPr>
              <a:t>次</a:t>
            </a:r>
            <a:endParaRPr lang="SimSun" altLang="SimSun" sz="1300" dirty="0"/>
          </a:p>
          <a:p>
            <a:pPr algn="l" rtl="0" eaLnBrk="0">
              <a:lnSpc>
                <a:spcPct val="128000"/>
              </a:lnSpc>
              <a:tabLst/>
            </a:pPr>
            <a:endParaRPr lang="Arial" altLang="Arial" sz="1000" dirty="0"/>
          </a:p>
          <a:p>
            <a:pPr algn="l" rtl="0" eaLnBrk="0">
              <a:lnSpc>
                <a:spcPct val="129000"/>
              </a:lnSpc>
              <a:tabLst/>
            </a:pPr>
            <a:endParaRPr lang="Arial" altLang="Arial" sz="1000" dirty="0"/>
          </a:p>
          <a:p>
            <a:pPr marL="12700" algn="l" rtl="0" eaLnBrk="0">
              <a:lnSpc>
                <a:spcPct val="95000"/>
              </a:lnSpc>
              <a:spcBef>
                <a:spcPts val="305"/>
              </a:spcBef>
              <a:tabLst/>
            </a:pPr>
            <a:r>
              <a:rPr sz="1000" kern="0" spc="0" dirty="0">
                <a:solidFill>
                  <a:srgbClr val="000000">
                    <a:alpha val="100000"/>
                  </a:srgbClr>
                </a:solidFill>
                <a:latin typeface="SimSun"/>
                <a:ea typeface="SimSun"/>
                <a:cs typeface="SimSun"/>
              </a:rPr>
              <a:t>前言 </a:t>
            </a:r>
            <a:r>
              <a:rPr sz="1000" kern="0" spc="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Times New Roman"/>
                <a:ea typeface="Times New Roman"/>
                <a:cs typeface="Times New Roman"/>
              </a:rPr>
              <a:t>………………………………………………………I</a:t>
            </a:r>
            <a:endParaRPr lang="Times New Roman" altLang="Times New Roman" sz="1000" dirty="0"/>
          </a:p>
          <a:p>
            <a:pPr algn="r" rtl="0" eaLnBrk="0">
              <a:lnSpc>
                <a:spcPct val="95000"/>
              </a:lnSpc>
              <a:spcBef>
                <a:spcPts val="660"/>
              </a:spcBef>
              <a:tabLst/>
            </a:pPr>
            <a:r>
              <a:rPr sz="1000" kern="0" spc="-10" dirty="0">
                <a:solidFill>
                  <a:srgbClr val="000000">
                    <a:alpha val="100000"/>
                  </a:srgbClr>
                </a:solidFill>
                <a:latin typeface="SimSun"/>
                <a:ea typeface="SimSun"/>
                <a:cs typeface="SimSun"/>
              </a:rPr>
              <a:t>引言</a:t>
            </a:r>
            <a:r>
              <a:rPr sz="1000" kern="0" spc="15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20" dirty="0">
                <a:solidFill>
                  <a:srgbClr val="000000">
                    <a:alpha val="100000"/>
                  </a:srgbClr>
                </a:solidFill>
                <a:latin typeface="Times New Roman"/>
                <a:ea typeface="Times New Roman"/>
                <a:cs typeface="Times New Roman"/>
              </a:rPr>
              <a:t>……………………………………………………Ⅲ</a:t>
            </a:r>
            <a:endParaRPr lang="Times New Roman" altLang="Times New Roman" sz="1000" dirty="0"/>
          </a:p>
          <a:p>
            <a:pPr marL="12700" algn="l" rtl="0" eaLnBrk="0">
              <a:lnSpc>
                <a:spcPct val="95000"/>
              </a:lnSpc>
              <a:spcBef>
                <a:spcPts val="702"/>
              </a:spcBef>
              <a:tabLst/>
            </a:pPr>
            <a:r>
              <a:rPr sz="1000" kern="0" spc="0" dirty="0">
                <a:solidFill>
                  <a:srgbClr val="000000">
                    <a:alpha val="100000"/>
                  </a:srgbClr>
                </a:solidFill>
                <a:latin typeface="Times New Roman"/>
                <a:ea typeface="Times New Roman"/>
                <a:cs typeface="Times New Roman"/>
              </a:rPr>
              <a:t>1    </a:t>
            </a:r>
            <a:r>
              <a:rPr sz="1000" kern="0" spc="0" dirty="0">
                <a:solidFill>
                  <a:srgbClr val="000000">
                    <a:alpha val="100000"/>
                  </a:srgbClr>
                </a:solidFill>
                <a:latin typeface="SimSun"/>
                <a:ea typeface="SimSun"/>
                <a:cs typeface="SimSun"/>
              </a:rPr>
              <a:t>范围</a:t>
            </a:r>
            <a:r>
              <a:rPr sz="1000" kern="0" spc="30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Times New Roman"/>
                <a:ea typeface="Times New Roman"/>
                <a:cs typeface="Times New Roman"/>
                <a:hlinkClick r:id="rId2"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a:t>
            </a:r>
            <a:endParaRPr lang="Times New Roman" altLang="Times New Roman" sz="1000" dirty="0"/>
          </a:p>
          <a:p>
            <a:pPr marL="12700" algn="l" rtl="0" eaLnBrk="0">
              <a:lnSpc>
                <a:spcPct val="95000"/>
              </a:lnSpc>
              <a:spcBef>
                <a:spcPts val="652"/>
              </a:spcBef>
              <a:tabLst/>
            </a:pPr>
            <a:r>
              <a:rPr sz="1000" kern="0" spc="10" dirty="0">
                <a:solidFill>
                  <a:srgbClr val="000000">
                    <a:alpha val="100000"/>
                  </a:srgbClr>
                </a:solidFill>
                <a:latin typeface="Times New Roman"/>
                <a:ea typeface="Times New Roman"/>
                <a:cs typeface="Times New Roman"/>
              </a:rPr>
              <a:t>2    </a:t>
            </a:r>
            <a:r>
              <a:rPr sz="1000" kern="0" spc="10" dirty="0">
                <a:solidFill>
                  <a:srgbClr val="000000">
                    <a:alpha val="100000"/>
                  </a:srgbClr>
                </a:solidFill>
                <a:latin typeface="SimSun"/>
                <a:ea typeface="SimSun"/>
                <a:cs typeface="SimSun"/>
              </a:rPr>
              <a:t>规范性引用文件</a:t>
            </a:r>
            <a:r>
              <a:rPr sz="1000" kern="0" spc="21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2"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a:t>
            </a:r>
            <a:endParaRPr lang="Times New Roman" altLang="Times New Roman" sz="1000" dirty="0"/>
          </a:p>
          <a:p>
            <a:pPr marL="12700" algn="l" rtl="0" eaLnBrk="0">
              <a:lnSpc>
                <a:spcPct val="95000"/>
              </a:lnSpc>
              <a:spcBef>
                <a:spcPts val="659"/>
              </a:spcBef>
              <a:tabLst/>
            </a:pPr>
            <a:r>
              <a:rPr sz="1000" kern="0" spc="10" dirty="0">
                <a:solidFill>
                  <a:srgbClr val="000000">
                    <a:alpha val="100000"/>
                  </a:srgbClr>
                </a:solidFill>
                <a:latin typeface="Times New Roman"/>
                <a:ea typeface="Times New Roman"/>
                <a:cs typeface="Times New Roman"/>
              </a:rPr>
              <a:t>3    </a:t>
            </a:r>
            <a:r>
              <a:rPr sz="1000" kern="0" spc="10" dirty="0">
                <a:solidFill>
                  <a:srgbClr val="000000">
                    <a:alpha val="100000"/>
                  </a:srgbClr>
                </a:solidFill>
                <a:latin typeface="SimSun"/>
                <a:ea typeface="SimSun"/>
                <a:cs typeface="SimSun"/>
              </a:rPr>
              <a:t>术语和定义</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2"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a:t>
            </a:r>
            <a:endParaRPr lang="Times New Roman" altLang="Times New Roman" sz="1000" dirty="0"/>
          </a:p>
          <a:p>
            <a:pPr marL="12700" algn="l" rtl="0" eaLnBrk="0">
              <a:lnSpc>
                <a:spcPct val="95000"/>
              </a:lnSpc>
              <a:spcBef>
                <a:spcPts val="711"/>
              </a:spcBef>
              <a:tabLst/>
            </a:pPr>
            <a:r>
              <a:rPr sz="1000" kern="0" spc="10" dirty="0">
                <a:solidFill>
                  <a:srgbClr val="000000">
                    <a:alpha val="100000"/>
                  </a:srgbClr>
                </a:solidFill>
                <a:latin typeface="Times New Roman"/>
                <a:ea typeface="Times New Roman"/>
                <a:cs typeface="Times New Roman"/>
              </a:rPr>
              <a:t>4</a:t>
            </a:r>
            <a:r>
              <a:rPr sz="1000" kern="0" spc="7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产品分类分级和标记</a:t>
            </a:r>
            <a:r>
              <a:rPr sz="1000" kern="0" spc="22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3"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4</a:t>
            </a:r>
            <a:endParaRPr lang="Times New Roman" altLang="Times New Roman" sz="1000" dirty="0"/>
          </a:p>
          <a:p>
            <a:pPr marL="146050" algn="l" rtl="0" eaLnBrk="0">
              <a:lnSpc>
                <a:spcPct val="95000"/>
              </a:lnSpc>
              <a:spcBef>
                <a:spcPts val="760"/>
              </a:spcBef>
              <a:tabLst/>
            </a:pPr>
            <a:r>
              <a:rPr sz="1000" kern="0" spc="10" dirty="0">
                <a:solidFill>
                  <a:srgbClr val="000000">
                    <a:alpha val="100000"/>
                  </a:srgbClr>
                </a:solidFill>
                <a:latin typeface="Times New Roman"/>
                <a:ea typeface="Times New Roman"/>
                <a:cs typeface="Times New Roman"/>
              </a:rPr>
              <a:t>4.1</a:t>
            </a:r>
            <a:r>
              <a:rPr sz="1000" kern="0" spc="7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产品分类与分级</a:t>
            </a:r>
            <a:r>
              <a:rPr sz="1000" kern="0" spc="25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3"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4</a:t>
            </a:r>
            <a:endParaRPr lang="Times New Roman" altLang="Times New Roman" sz="1000" dirty="0"/>
          </a:p>
          <a:p>
            <a:pPr marL="146050" algn="l" rtl="0" eaLnBrk="0">
              <a:lnSpc>
                <a:spcPct val="95000"/>
              </a:lnSpc>
              <a:spcBef>
                <a:spcPts val="410"/>
              </a:spcBef>
              <a:tabLst/>
            </a:pPr>
            <a:r>
              <a:rPr sz="1000" kern="0" spc="10" dirty="0">
                <a:solidFill>
                  <a:srgbClr val="000000">
                    <a:alpha val="100000"/>
                  </a:srgbClr>
                </a:solidFill>
                <a:latin typeface="Times New Roman"/>
                <a:ea typeface="Times New Roman"/>
                <a:cs typeface="Times New Roman"/>
              </a:rPr>
              <a:t>4.2   </a:t>
            </a:r>
            <a:r>
              <a:rPr sz="1000" kern="0" spc="10" dirty="0">
                <a:solidFill>
                  <a:srgbClr val="000000">
                    <a:alpha val="100000"/>
                  </a:srgbClr>
                </a:solidFill>
                <a:latin typeface="SimSun"/>
                <a:ea typeface="SimSun"/>
                <a:cs typeface="SimSun"/>
              </a:rPr>
              <a:t>产品标记</a:t>
            </a:r>
            <a:r>
              <a:rPr sz="1000" kern="0" spc="38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Times New Roman"/>
                <a:ea typeface="Times New Roman"/>
                <a:cs typeface="Times New Roman"/>
                <a:hlinkClick r:id="rId3"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4</a:t>
            </a:r>
            <a:endParaRPr lang="Times New Roman" altLang="Times New Roman" sz="1000" dirty="0"/>
          </a:p>
          <a:p>
            <a:pPr marL="12700" algn="l" rtl="0" eaLnBrk="0">
              <a:lnSpc>
                <a:spcPct val="95000"/>
              </a:lnSpc>
              <a:spcBef>
                <a:spcPts val="560"/>
              </a:spcBef>
              <a:tabLst/>
            </a:pPr>
            <a:r>
              <a:rPr sz="1000" kern="0" spc="10" dirty="0">
                <a:solidFill>
                  <a:srgbClr val="000000">
                    <a:alpha val="100000"/>
                  </a:srgbClr>
                </a:solidFill>
                <a:latin typeface="Times New Roman"/>
                <a:ea typeface="Times New Roman"/>
                <a:cs typeface="Times New Roman"/>
              </a:rPr>
              <a:t>5    </a:t>
            </a:r>
            <a:r>
              <a:rPr sz="1000" kern="0" spc="10" dirty="0">
                <a:solidFill>
                  <a:srgbClr val="000000">
                    <a:alpha val="100000"/>
                  </a:srgbClr>
                </a:solidFill>
                <a:latin typeface="SimSun"/>
                <a:ea typeface="SimSun"/>
                <a:cs typeface="SimSun"/>
              </a:rPr>
              <a:t>技术要求</a:t>
            </a:r>
            <a:r>
              <a:rPr sz="1000" kern="0" spc="25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4"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a:t>
            </a:r>
            <a:endParaRPr lang="Times New Roman" altLang="Times New Roman" sz="1000" dirty="0"/>
          </a:p>
          <a:p>
            <a:pPr marL="146050" algn="l" rtl="0" eaLnBrk="0">
              <a:lnSpc>
                <a:spcPct val="94000"/>
              </a:lnSpc>
              <a:spcBef>
                <a:spcPts val="516"/>
              </a:spcBef>
              <a:tabLst/>
            </a:pPr>
            <a:r>
              <a:rPr sz="1000" kern="0" spc="10" dirty="0">
                <a:solidFill>
                  <a:srgbClr val="000000">
                    <a:alpha val="100000"/>
                  </a:srgbClr>
                </a:solidFill>
                <a:latin typeface="Times New Roman"/>
                <a:ea typeface="Times New Roman"/>
                <a:cs typeface="Times New Roman"/>
              </a:rPr>
              <a:t>5.1    </a:t>
            </a:r>
            <a:r>
              <a:rPr sz="1000" kern="0" spc="10" dirty="0">
                <a:solidFill>
                  <a:srgbClr val="000000">
                    <a:alpha val="100000"/>
                  </a:srgbClr>
                </a:solidFill>
                <a:latin typeface="SimSun"/>
                <a:ea typeface="SimSun"/>
                <a:cs typeface="SimSun"/>
              </a:rPr>
              <a:t>基本要求</a:t>
            </a:r>
            <a:r>
              <a:rPr sz="1000" kern="0" spc="23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4"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a:t>
            </a:r>
            <a:endParaRPr lang="Times New Roman" altLang="Times New Roman" sz="1000" dirty="0"/>
          </a:p>
          <a:p>
            <a:pPr marL="146050" algn="l" rtl="0" eaLnBrk="0">
              <a:lnSpc>
                <a:spcPct val="95000"/>
              </a:lnSpc>
              <a:spcBef>
                <a:spcPts val="424"/>
              </a:spcBef>
              <a:tabLst/>
            </a:pPr>
            <a:r>
              <a:rPr sz="1000" kern="0" spc="10" dirty="0">
                <a:solidFill>
                  <a:srgbClr val="000000">
                    <a:alpha val="100000"/>
                  </a:srgbClr>
                </a:solidFill>
                <a:latin typeface="Times New Roman"/>
                <a:ea typeface="Times New Roman"/>
                <a:cs typeface="Times New Roman"/>
              </a:rPr>
              <a:t>5.2    </a:t>
            </a:r>
            <a:r>
              <a:rPr sz="1000" kern="0" spc="10" dirty="0">
                <a:solidFill>
                  <a:srgbClr val="000000">
                    <a:alpha val="100000"/>
                  </a:srgbClr>
                </a:solidFill>
                <a:latin typeface="SimSun"/>
                <a:ea typeface="SimSun"/>
                <a:cs typeface="SimSun"/>
              </a:rPr>
              <a:t>结构要求</a:t>
            </a:r>
            <a:r>
              <a:rPr sz="1000" kern="0" spc="26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5"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a:t>
            </a:r>
            <a:endParaRPr lang="Times New Roman" altLang="Times New Roman" sz="1000" dirty="0"/>
          </a:p>
          <a:p>
            <a:pPr marL="146050" algn="l" rtl="0" eaLnBrk="0">
              <a:lnSpc>
                <a:spcPct val="95000"/>
              </a:lnSpc>
              <a:spcBef>
                <a:spcPts val="461"/>
              </a:spcBef>
              <a:tabLst/>
            </a:pPr>
            <a:r>
              <a:rPr sz="1000" kern="0" spc="10" dirty="0">
                <a:solidFill>
                  <a:srgbClr val="000000">
                    <a:alpha val="100000"/>
                  </a:srgbClr>
                </a:solidFill>
                <a:latin typeface="Times New Roman"/>
                <a:ea typeface="Times New Roman"/>
                <a:cs typeface="Times New Roman"/>
              </a:rPr>
              <a:t>5.3    </a:t>
            </a:r>
            <a:r>
              <a:rPr sz="1000" kern="0" spc="10" dirty="0">
                <a:solidFill>
                  <a:srgbClr val="000000">
                    <a:alpha val="100000"/>
                  </a:srgbClr>
                </a:solidFill>
                <a:latin typeface="SimSun"/>
                <a:ea typeface="SimSun"/>
                <a:cs typeface="SimSun"/>
              </a:rPr>
              <a:t>防盗保险柜锁要求</a:t>
            </a:r>
            <a:r>
              <a:rPr sz="1000" kern="0" spc="23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5"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a:t>
            </a:r>
            <a:endParaRPr lang="Times New Roman" altLang="Times New Roman" sz="1000" dirty="0"/>
          </a:p>
          <a:p>
            <a:pPr marL="146050" algn="l" rtl="0" eaLnBrk="0">
              <a:lnSpc>
                <a:spcPct val="96000"/>
              </a:lnSpc>
              <a:spcBef>
                <a:spcPts val="422"/>
              </a:spcBef>
              <a:tabLst/>
            </a:pPr>
            <a:r>
              <a:rPr sz="1000" kern="0" spc="0" dirty="0">
                <a:solidFill>
                  <a:srgbClr val="000000">
                    <a:alpha val="100000"/>
                  </a:srgbClr>
                </a:solidFill>
                <a:latin typeface="Times New Roman"/>
                <a:ea typeface="Times New Roman"/>
                <a:cs typeface="Times New Roman"/>
              </a:rPr>
              <a:t>5.4    </a:t>
            </a:r>
            <a:r>
              <a:rPr sz="1000" kern="0" spc="0" dirty="0">
                <a:solidFill>
                  <a:srgbClr val="000000">
                    <a:alpha val="100000"/>
                  </a:srgbClr>
                </a:solidFill>
                <a:latin typeface="SimSun"/>
                <a:ea typeface="SimSun"/>
                <a:cs typeface="SimSun"/>
              </a:rPr>
              <a:t>电源  </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6"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7</a:t>
            </a:r>
            <a:endParaRPr lang="Times New Roman" altLang="Times New Roman" sz="1000" dirty="0"/>
          </a:p>
          <a:p>
            <a:pPr marL="146050" algn="l" rtl="0" eaLnBrk="0">
              <a:lnSpc>
                <a:spcPct val="95000"/>
              </a:lnSpc>
              <a:spcBef>
                <a:spcPts val="428"/>
              </a:spcBef>
              <a:tabLst/>
            </a:pPr>
            <a:r>
              <a:rPr sz="1000" kern="0" spc="10" dirty="0">
                <a:solidFill>
                  <a:srgbClr val="000000">
                    <a:alpha val="100000"/>
                  </a:srgbClr>
                </a:solidFill>
                <a:latin typeface="Times New Roman"/>
                <a:ea typeface="Times New Roman"/>
                <a:cs typeface="Times New Roman"/>
              </a:rPr>
              <a:t>5.5    </a:t>
            </a:r>
            <a:r>
              <a:rPr sz="1000" kern="0" spc="10" dirty="0">
                <a:solidFill>
                  <a:srgbClr val="000000">
                    <a:alpha val="100000"/>
                  </a:srgbClr>
                </a:solidFill>
                <a:latin typeface="SimSun"/>
                <a:ea typeface="SimSun"/>
                <a:cs typeface="SimSun"/>
              </a:rPr>
              <a:t>抗破坏性能要求</a:t>
            </a:r>
            <a:r>
              <a:rPr sz="1000" kern="0" spc="23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6"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7</a:t>
            </a:r>
            <a:endParaRPr lang="Times New Roman" altLang="Times New Roman" sz="1000" dirty="0"/>
          </a:p>
          <a:p>
            <a:pPr marL="146050" algn="l" rtl="0" eaLnBrk="0">
              <a:lnSpc>
                <a:spcPct val="94000"/>
              </a:lnSpc>
              <a:spcBef>
                <a:spcPts val="415"/>
              </a:spcBef>
              <a:tabLst/>
            </a:pPr>
            <a:r>
              <a:rPr sz="1000" kern="0" spc="10" dirty="0">
                <a:solidFill>
                  <a:srgbClr val="000000">
                    <a:alpha val="100000"/>
                  </a:srgbClr>
                </a:solidFill>
                <a:latin typeface="Times New Roman"/>
                <a:ea typeface="Times New Roman"/>
                <a:cs typeface="Times New Roman"/>
              </a:rPr>
              <a:t>5.6    </a:t>
            </a:r>
            <a:r>
              <a:rPr sz="1000" kern="0" spc="10" dirty="0">
                <a:solidFill>
                  <a:srgbClr val="000000">
                    <a:alpha val="100000"/>
                  </a:srgbClr>
                </a:solidFill>
                <a:latin typeface="SimSun"/>
                <a:ea typeface="SimSun"/>
                <a:cs typeface="SimSun"/>
              </a:rPr>
              <a:t>自动柜员机防盗保险柜附加要求</a:t>
            </a:r>
            <a:r>
              <a:rPr sz="1000" kern="0" spc="21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6"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7</a:t>
            </a:r>
            <a:endParaRPr lang="Times New Roman" altLang="Times New Roman" sz="1000" dirty="0"/>
          </a:p>
          <a:p>
            <a:pPr marL="146050" algn="l" rtl="0" eaLnBrk="0">
              <a:lnSpc>
                <a:spcPct val="94000"/>
              </a:lnSpc>
              <a:spcBef>
                <a:spcPts val="421"/>
              </a:spcBef>
              <a:tabLst/>
            </a:pPr>
            <a:r>
              <a:rPr sz="1000" kern="0" spc="10" dirty="0">
                <a:solidFill>
                  <a:srgbClr val="000000">
                    <a:alpha val="100000"/>
                  </a:srgbClr>
                </a:solidFill>
                <a:latin typeface="Times New Roman"/>
                <a:ea typeface="Times New Roman"/>
                <a:cs typeface="Times New Roman"/>
              </a:rPr>
              <a:t>5.7    </a:t>
            </a:r>
            <a:r>
              <a:rPr sz="1000" kern="0" spc="10" dirty="0">
                <a:solidFill>
                  <a:srgbClr val="000000">
                    <a:alpha val="100000"/>
                  </a:srgbClr>
                </a:solidFill>
                <a:latin typeface="SimSun"/>
                <a:ea typeface="SimSun"/>
                <a:cs typeface="SimSun"/>
              </a:rPr>
              <a:t>组装式防盗保险柜附加要求</a:t>
            </a:r>
            <a:r>
              <a:rPr sz="1000" kern="0" spc="22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7"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8</a:t>
            </a:r>
            <a:endParaRPr lang="Times New Roman" altLang="Times New Roman" sz="1000" dirty="0"/>
          </a:p>
          <a:p>
            <a:pPr marL="146050" algn="l" rtl="0" eaLnBrk="0">
              <a:lnSpc>
                <a:spcPct val="94000"/>
              </a:lnSpc>
              <a:spcBef>
                <a:spcPts val="473"/>
              </a:spcBef>
              <a:tabLst/>
            </a:pPr>
            <a:r>
              <a:rPr sz="1000" kern="0" spc="10" dirty="0">
                <a:solidFill>
                  <a:srgbClr val="000000">
                    <a:alpha val="100000"/>
                  </a:srgbClr>
                </a:solidFill>
                <a:latin typeface="Times New Roman"/>
                <a:ea typeface="Times New Roman"/>
                <a:cs typeface="Times New Roman"/>
              </a:rPr>
              <a:t>5.8    </a:t>
            </a:r>
            <a:r>
              <a:rPr sz="1000" kern="0" spc="10" dirty="0">
                <a:solidFill>
                  <a:srgbClr val="000000">
                    <a:alpha val="100000"/>
                  </a:srgbClr>
                </a:solidFill>
                <a:latin typeface="SimSun"/>
                <a:ea typeface="SimSun"/>
                <a:cs typeface="SimSun"/>
              </a:rPr>
              <a:t>投入式防盗保险柜附加要求</a:t>
            </a:r>
            <a:r>
              <a:rPr sz="1000" kern="0" spc="21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7"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8</a:t>
            </a:r>
            <a:endParaRPr lang="Times New Roman" altLang="Times New Roman" sz="1000" dirty="0"/>
          </a:p>
          <a:p>
            <a:pPr marL="12700" algn="l" rtl="0" eaLnBrk="0">
              <a:lnSpc>
                <a:spcPct val="95000"/>
              </a:lnSpc>
              <a:spcBef>
                <a:spcPts val="532"/>
              </a:spcBef>
              <a:tabLst/>
            </a:pPr>
            <a:r>
              <a:rPr sz="1000" kern="0" spc="0" dirty="0">
                <a:solidFill>
                  <a:srgbClr val="000000">
                    <a:alpha val="100000"/>
                  </a:srgbClr>
                </a:solidFill>
                <a:latin typeface="Times New Roman"/>
                <a:ea typeface="Times New Roman"/>
                <a:cs typeface="Times New Roman"/>
              </a:rPr>
              <a:t>6</a:t>
            </a:r>
            <a:r>
              <a:rPr sz="1000" kern="0" spc="8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SimSun"/>
                <a:ea typeface="SimSun"/>
                <a:cs typeface="SimSun"/>
              </a:rPr>
              <a:t>试验方法</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Times New Roman"/>
                <a:ea typeface="Times New Roman"/>
                <a:cs typeface="Times New Roman"/>
                <a:hlinkClick r:id="rId7"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8</a:t>
            </a:r>
            <a:endParaRPr lang="Times New Roman" altLang="Times New Roman" sz="1000" dirty="0"/>
          </a:p>
          <a:p>
            <a:pPr marL="146050" algn="l" rtl="0" eaLnBrk="0">
              <a:lnSpc>
                <a:spcPct val="94000"/>
              </a:lnSpc>
              <a:spcBef>
                <a:spcPts val="549"/>
              </a:spcBef>
              <a:tabLst/>
            </a:pPr>
            <a:r>
              <a:rPr sz="1000" kern="0" spc="10" dirty="0">
                <a:solidFill>
                  <a:srgbClr val="000000">
                    <a:alpha val="100000"/>
                  </a:srgbClr>
                </a:solidFill>
                <a:latin typeface="Times New Roman"/>
                <a:ea typeface="Times New Roman"/>
                <a:cs typeface="Times New Roman"/>
              </a:rPr>
              <a:t>6.1   </a:t>
            </a:r>
            <a:r>
              <a:rPr sz="1000" kern="0" spc="10" dirty="0">
                <a:solidFill>
                  <a:srgbClr val="000000">
                    <a:alpha val="100000"/>
                  </a:srgbClr>
                </a:solidFill>
                <a:latin typeface="SimSun"/>
                <a:ea typeface="SimSun"/>
                <a:cs typeface="SimSun"/>
              </a:rPr>
              <a:t>基本要求检验</a:t>
            </a:r>
            <a:r>
              <a:rPr sz="1000" kern="0" spc="29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Times New Roman"/>
                <a:ea typeface="Times New Roman"/>
                <a:cs typeface="Times New Roman"/>
                <a:hlinkClick r:id="rId7"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8</a:t>
            </a:r>
            <a:endParaRPr lang="Times New Roman" altLang="Times New Roman" sz="1000" dirty="0"/>
          </a:p>
          <a:p>
            <a:pPr marL="146050" algn="l" rtl="0" eaLnBrk="0">
              <a:lnSpc>
                <a:spcPct val="95000"/>
              </a:lnSpc>
              <a:spcBef>
                <a:spcPts val="417"/>
              </a:spcBef>
              <a:tabLst/>
            </a:pPr>
            <a:r>
              <a:rPr sz="1000" kern="0" spc="10" dirty="0">
                <a:solidFill>
                  <a:srgbClr val="000000">
                    <a:alpha val="100000"/>
                  </a:srgbClr>
                </a:solidFill>
                <a:latin typeface="Times New Roman"/>
                <a:ea typeface="Times New Roman"/>
                <a:cs typeface="Times New Roman"/>
              </a:rPr>
              <a:t>6.2    </a:t>
            </a:r>
            <a:r>
              <a:rPr sz="1000" kern="0" spc="10" dirty="0">
                <a:solidFill>
                  <a:srgbClr val="000000">
                    <a:alpha val="100000"/>
                  </a:srgbClr>
                </a:solidFill>
                <a:latin typeface="SimSun"/>
                <a:ea typeface="SimSun"/>
                <a:cs typeface="SimSun"/>
              </a:rPr>
              <a:t>结构要求检验</a:t>
            </a:r>
            <a:r>
              <a:rPr sz="1000" kern="0" spc="22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9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7"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8</a:t>
            </a:r>
            <a:endParaRPr lang="Times New Roman" altLang="Times New Roman" sz="1000" dirty="0"/>
          </a:p>
          <a:p>
            <a:pPr algn="r" rtl="0" eaLnBrk="0">
              <a:lnSpc>
                <a:spcPct val="95000"/>
              </a:lnSpc>
              <a:spcBef>
                <a:spcPts val="460"/>
              </a:spcBef>
              <a:tabLst/>
            </a:pPr>
            <a:r>
              <a:rPr sz="1000" kern="0" spc="10" dirty="0">
                <a:solidFill>
                  <a:srgbClr val="000000">
                    <a:alpha val="100000"/>
                  </a:srgbClr>
                </a:solidFill>
                <a:latin typeface="Times New Roman"/>
                <a:ea typeface="Times New Roman"/>
                <a:cs typeface="Times New Roman"/>
              </a:rPr>
              <a:t>6.3    </a:t>
            </a:r>
            <a:r>
              <a:rPr sz="1000" kern="0" spc="10" dirty="0">
                <a:solidFill>
                  <a:srgbClr val="000000">
                    <a:alpha val="100000"/>
                  </a:srgbClr>
                </a:solidFill>
                <a:latin typeface="SimSun"/>
                <a:ea typeface="SimSun"/>
                <a:cs typeface="SimSun"/>
              </a:rPr>
              <a:t>防盗保险柜锁检验</a:t>
            </a:r>
            <a:r>
              <a:rPr sz="1000" kern="0" spc="22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8"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9</a:t>
            </a:r>
            <a:endParaRPr lang="Times New Roman" altLang="Times New Roman" sz="1000" dirty="0"/>
          </a:p>
          <a:p>
            <a:pPr marL="146050" algn="l" rtl="0" eaLnBrk="0">
              <a:lnSpc>
                <a:spcPct val="95000"/>
              </a:lnSpc>
              <a:spcBef>
                <a:spcPts val="410"/>
              </a:spcBef>
              <a:tabLst/>
            </a:pPr>
            <a:r>
              <a:rPr sz="1000" kern="0" spc="10" dirty="0">
                <a:solidFill>
                  <a:srgbClr val="000000">
                    <a:alpha val="100000"/>
                  </a:srgbClr>
                </a:solidFill>
                <a:latin typeface="Times New Roman"/>
                <a:ea typeface="Times New Roman"/>
                <a:cs typeface="Times New Roman"/>
              </a:rPr>
              <a:t>6.4    </a:t>
            </a:r>
            <a:r>
              <a:rPr sz="1000" kern="0" spc="10" dirty="0">
                <a:solidFill>
                  <a:srgbClr val="000000">
                    <a:alpha val="100000"/>
                  </a:srgbClr>
                </a:solidFill>
                <a:latin typeface="SimSun"/>
                <a:ea typeface="SimSun"/>
                <a:cs typeface="SimSun"/>
              </a:rPr>
              <a:t>电源检验</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9"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12</a:t>
            </a:r>
            <a:endParaRPr lang="Times New Roman" altLang="Times New Roman" sz="1000" dirty="0"/>
          </a:p>
          <a:p>
            <a:pPr algn="r" rtl="0" eaLnBrk="0">
              <a:lnSpc>
                <a:spcPct val="95000"/>
              </a:lnSpc>
              <a:spcBef>
                <a:spcPts val="410"/>
              </a:spcBef>
              <a:tabLst/>
            </a:pPr>
            <a:r>
              <a:rPr sz="1000" kern="0" spc="10" dirty="0">
                <a:solidFill>
                  <a:srgbClr val="000000">
                    <a:alpha val="100000"/>
                  </a:srgbClr>
                </a:solidFill>
                <a:latin typeface="Times New Roman"/>
                <a:ea typeface="Times New Roman"/>
                <a:cs typeface="Times New Roman"/>
              </a:rPr>
              <a:t>6.5    </a:t>
            </a:r>
            <a:r>
              <a:rPr sz="1000" kern="0" spc="10" dirty="0">
                <a:solidFill>
                  <a:srgbClr val="000000">
                    <a:alpha val="100000"/>
                  </a:srgbClr>
                </a:solidFill>
                <a:latin typeface="SimSun"/>
                <a:ea typeface="SimSun"/>
                <a:cs typeface="SimSun"/>
              </a:rPr>
              <a:t>抗破坏试验</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16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9"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12</a:t>
            </a:r>
            <a:endParaRPr lang="Times New Roman" altLang="Times New Roman" sz="1000" dirty="0"/>
          </a:p>
          <a:p>
            <a:pPr algn="r" rtl="0" eaLnBrk="0">
              <a:lnSpc>
                <a:spcPct val="94000"/>
              </a:lnSpc>
              <a:spcBef>
                <a:spcPts val="465"/>
              </a:spcBef>
              <a:tabLst/>
            </a:pPr>
            <a:r>
              <a:rPr sz="1000" kern="0" spc="20" dirty="0">
                <a:solidFill>
                  <a:srgbClr val="000000">
                    <a:alpha val="100000"/>
                  </a:srgbClr>
                </a:solidFill>
                <a:latin typeface="Times New Roman"/>
                <a:ea typeface="Times New Roman"/>
                <a:cs typeface="Times New Roman"/>
              </a:rPr>
              <a:t>6.6    </a:t>
            </a:r>
            <a:r>
              <a:rPr sz="1000" kern="0" spc="20" dirty="0">
                <a:solidFill>
                  <a:srgbClr val="000000">
                    <a:alpha val="100000"/>
                  </a:srgbClr>
                </a:solidFill>
                <a:latin typeface="SimSun"/>
                <a:ea typeface="SimSun"/>
                <a:cs typeface="SimSun"/>
              </a:rPr>
              <a:t>自动柜员机防盗保险柜附加要求</a:t>
            </a:r>
            <a:r>
              <a:rPr sz="1000" kern="0" spc="10" dirty="0">
                <a:solidFill>
                  <a:srgbClr val="000000">
                    <a:alpha val="100000"/>
                  </a:srgbClr>
                </a:solidFill>
                <a:latin typeface="SimSun"/>
                <a:ea typeface="SimSun"/>
                <a:cs typeface="SimSun"/>
              </a:rPr>
              <a:t>检验</a:t>
            </a:r>
            <a:r>
              <a:rPr sz="1000" kern="0" spc="1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Times New Roman"/>
                <a:ea typeface="Times New Roman"/>
                <a:cs typeface="Times New Roman"/>
                <a:hlinkClick r:id="rId10"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14</a:t>
            </a:r>
            <a:endParaRPr lang="Times New Roman" altLang="Times New Roman" sz="1000" dirty="0"/>
          </a:p>
          <a:p>
            <a:pPr marL="146050" algn="l" rtl="0" eaLnBrk="0">
              <a:lnSpc>
                <a:spcPct val="94000"/>
              </a:lnSpc>
              <a:spcBef>
                <a:spcPts val="422"/>
              </a:spcBef>
              <a:tabLst/>
            </a:pPr>
            <a:r>
              <a:rPr sz="1000" kern="0" spc="10" dirty="0">
                <a:solidFill>
                  <a:srgbClr val="000000">
                    <a:alpha val="100000"/>
                  </a:srgbClr>
                </a:solidFill>
                <a:latin typeface="Times New Roman"/>
                <a:ea typeface="Times New Roman"/>
                <a:cs typeface="Times New Roman"/>
              </a:rPr>
              <a:t>6.7    </a:t>
            </a:r>
            <a:r>
              <a:rPr sz="1000" kern="0" spc="10" dirty="0">
                <a:solidFill>
                  <a:srgbClr val="000000">
                    <a:alpha val="100000"/>
                  </a:srgbClr>
                </a:solidFill>
                <a:latin typeface="SimSun"/>
                <a:ea typeface="SimSun"/>
                <a:cs typeface="SimSun"/>
              </a:rPr>
              <a:t>组装式防盗保险柜附加要求检验</a:t>
            </a:r>
            <a:r>
              <a:rPr sz="1000" kern="0" spc="1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Times New Roman"/>
                <a:ea typeface="Times New Roman"/>
                <a:cs typeface="Times New Roman"/>
                <a:hlinkClick r:id="rId11"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15</a:t>
            </a:r>
            <a:endParaRPr lang="Times New Roman" altLang="Times New Roman" sz="1000" dirty="0"/>
          </a:p>
          <a:p>
            <a:pPr marL="146050" algn="l" rtl="0" eaLnBrk="0">
              <a:lnSpc>
                <a:spcPct val="94000"/>
              </a:lnSpc>
              <a:spcBef>
                <a:spcPts val="472"/>
              </a:spcBef>
              <a:tabLst/>
            </a:pPr>
            <a:r>
              <a:rPr sz="1000" kern="0" spc="10" dirty="0">
                <a:solidFill>
                  <a:srgbClr val="000000">
                    <a:alpha val="100000"/>
                  </a:srgbClr>
                </a:solidFill>
                <a:latin typeface="Times New Roman"/>
                <a:ea typeface="Times New Roman"/>
                <a:cs typeface="Times New Roman"/>
              </a:rPr>
              <a:t>6.8    </a:t>
            </a:r>
            <a:r>
              <a:rPr sz="1000" kern="0" spc="10" dirty="0">
                <a:solidFill>
                  <a:srgbClr val="000000">
                    <a:alpha val="100000"/>
                  </a:srgbClr>
                </a:solidFill>
                <a:latin typeface="SimSun"/>
                <a:ea typeface="SimSun"/>
                <a:cs typeface="SimSun"/>
              </a:rPr>
              <a:t>投入式防盗保险柜附加要求检验</a:t>
            </a:r>
            <a:r>
              <a:rPr sz="1000" kern="0" spc="1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Times New Roman"/>
                <a:ea typeface="Times New Roman"/>
                <a:cs typeface="Times New Roman"/>
                <a:hlinkClick r:id="rId11"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15</a:t>
            </a:r>
            <a:endParaRPr lang="Times New Roman" altLang="Times New Roman" sz="1000" dirty="0"/>
          </a:p>
          <a:p>
            <a:pPr marL="12700" algn="l" rtl="0" eaLnBrk="0">
              <a:lnSpc>
                <a:spcPct val="95000"/>
              </a:lnSpc>
              <a:spcBef>
                <a:spcPts val="517"/>
              </a:spcBef>
              <a:tabLst/>
            </a:pPr>
            <a:r>
              <a:rPr sz="1000" kern="0" spc="10" dirty="0">
                <a:solidFill>
                  <a:srgbClr val="000000">
                    <a:alpha val="100000"/>
                  </a:srgbClr>
                </a:solidFill>
                <a:latin typeface="Times New Roman"/>
                <a:ea typeface="Times New Roman"/>
                <a:cs typeface="Times New Roman"/>
              </a:rPr>
              <a:t>7    </a:t>
            </a:r>
            <a:r>
              <a:rPr sz="1000" kern="0" spc="10" dirty="0">
                <a:solidFill>
                  <a:srgbClr val="000000">
                    <a:alpha val="100000"/>
                  </a:srgbClr>
                </a:solidFill>
                <a:latin typeface="SimSun"/>
                <a:ea typeface="SimSun"/>
                <a:cs typeface="SimSun"/>
              </a:rPr>
              <a:t>检验规则</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11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11"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15</a:t>
            </a:r>
            <a:endParaRPr lang="Times New Roman" altLang="Times New Roman" sz="1000" dirty="0"/>
          </a:p>
          <a:p>
            <a:pPr marL="146050" algn="l" rtl="0" eaLnBrk="0">
              <a:lnSpc>
                <a:spcPct val="95000"/>
              </a:lnSpc>
              <a:spcBef>
                <a:spcPts val="560"/>
              </a:spcBef>
              <a:tabLst/>
            </a:pPr>
            <a:r>
              <a:rPr sz="1000" kern="0" spc="10" dirty="0">
                <a:solidFill>
                  <a:srgbClr val="000000">
                    <a:alpha val="100000"/>
                  </a:srgbClr>
                </a:solidFill>
                <a:latin typeface="Times New Roman"/>
                <a:ea typeface="Times New Roman"/>
                <a:cs typeface="Times New Roman"/>
              </a:rPr>
              <a:t>7.1    </a:t>
            </a:r>
            <a:r>
              <a:rPr sz="1000" kern="0" spc="10" dirty="0">
                <a:solidFill>
                  <a:srgbClr val="000000">
                    <a:alpha val="100000"/>
                  </a:srgbClr>
                </a:solidFill>
                <a:latin typeface="SimSun"/>
                <a:ea typeface="SimSun"/>
                <a:cs typeface="SimSun"/>
              </a:rPr>
              <a:t>型式检验</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11"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15</a:t>
            </a:r>
            <a:endParaRPr lang="Times New Roman" altLang="Times New Roman" sz="1000" dirty="0"/>
          </a:p>
          <a:p>
            <a:pPr marL="146050" algn="l" rtl="0" eaLnBrk="0">
              <a:lnSpc>
                <a:spcPct val="95000"/>
              </a:lnSpc>
              <a:spcBef>
                <a:spcPts val="410"/>
              </a:spcBef>
              <a:tabLst/>
            </a:pPr>
            <a:r>
              <a:rPr sz="1000" kern="0" spc="10" dirty="0">
                <a:solidFill>
                  <a:srgbClr val="000000">
                    <a:alpha val="100000"/>
                  </a:srgbClr>
                </a:solidFill>
                <a:latin typeface="Times New Roman"/>
                <a:ea typeface="Times New Roman"/>
                <a:cs typeface="Times New Roman"/>
              </a:rPr>
              <a:t>7.2    </a:t>
            </a:r>
            <a:r>
              <a:rPr sz="1000" kern="0" spc="10" dirty="0">
                <a:solidFill>
                  <a:srgbClr val="000000">
                    <a:alpha val="100000"/>
                  </a:srgbClr>
                </a:solidFill>
                <a:latin typeface="SimSun"/>
                <a:ea typeface="SimSun"/>
                <a:cs typeface="SimSun"/>
              </a:rPr>
              <a:t>出厂检验</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11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11"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15</a:t>
            </a:r>
            <a:endParaRPr lang="Times New Roman" altLang="Times New Roman" sz="1000" dirty="0"/>
          </a:p>
          <a:p>
            <a:pPr marL="146050" algn="l" rtl="0" eaLnBrk="0">
              <a:lnSpc>
                <a:spcPct val="95000"/>
              </a:lnSpc>
              <a:spcBef>
                <a:spcPts val="410"/>
              </a:spcBef>
              <a:tabLst/>
            </a:pPr>
            <a:r>
              <a:rPr sz="1000" kern="0" spc="10" dirty="0">
                <a:solidFill>
                  <a:srgbClr val="000000">
                    <a:alpha val="100000"/>
                  </a:srgbClr>
                </a:solidFill>
                <a:latin typeface="Times New Roman"/>
                <a:ea typeface="Times New Roman"/>
                <a:cs typeface="Times New Roman"/>
              </a:rPr>
              <a:t>7.3    </a:t>
            </a:r>
            <a:r>
              <a:rPr sz="1000" kern="0" spc="10" dirty="0">
                <a:solidFill>
                  <a:srgbClr val="000000">
                    <a:alpha val="100000"/>
                  </a:srgbClr>
                </a:solidFill>
                <a:latin typeface="SimSun"/>
                <a:ea typeface="SimSun"/>
                <a:cs typeface="SimSun"/>
              </a:rPr>
              <a:t>检验项目</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16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12"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16</a:t>
            </a:r>
            <a:endParaRPr lang="Times New Roman" altLang="Times New Roman" sz="1000" dirty="0"/>
          </a:p>
          <a:p>
            <a:pPr algn="r" rtl="0" eaLnBrk="0">
              <a:lnSpc>
                <a:spcPct val="95000"/>
              </a:lnSpc>
              <a:spcBef>
                <a:spcPts val="468"/>
              </a:spcBef>
              <a:tabLst/>
            </a:pPr>
            <a:r>
              <a:rPr sz="1000" kern="0" spc="10" dirty="0">
                <a:solidFill>
                  <a:srgbClr val="000000">
                    <a:alpha val="100000"/>
                  </a:srgbClr>
                </a:solidFill>
                <a:latin typeface="Times New Roman"/>
                <a:ea typeface="Times New Roman"/>
                <a:cs typeface="Times New Roman"/>
              </a:rPr>
              <a:t>7.4    </a:t>
            </a:r>
            <a:r>
              <a:rPr sz="1000" kern="0" spc="10" dirty="0">
                <a:solidFill>
                  <a:srgbClr val="000000">
                    <a:alpha val="100000"/>
                  </a:srgbClr>
                </a:solidFill>
                <a:latin typeface="SimSun"/>
                <a:ea typeface="SimSun"/>
                <a:cs typeface="SimSun"/>
              </a:rPr>
              <a:t>判定规则</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16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12"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16</a:t>
            </a:r>
            <a:endParaRPr lang="Times New Roman" altLang="Times New Roman" sz="1000" dirty="0"/>
          </a:p>
          <a:p>
            <a:pPr marL="12700" algn="l" rtl="0" eaLnBrk="0">
              <a:lnSpc>
                <a:spcPct val="95000"/>
              </a:lnSpc>
              <a:spcBef>
                <a:spcPts val="460"/>
              </a:spcBef>
              <a:tabLst/>
            </a:pPr>
            <a:r>
              <a:rPr sz="1000" kern="0" spc="0" dirty="0">
                <a:solidFill>
                  <a:srgbClr val="000000">
                    <a:alpha val="100000"/>
                  </a:srgbClr>
                </a:solidFill>
                <a:latin typeface="Times New Roman"/>
                <a:ea typeface="Times New Roman"/>
                <a:cs typeface="Times New Roman"/>
              </a:rPr>
              <a:t>8    </a:t>
            </a:r>
            <a:r>
              <a:rPr sz="1000" kern="0" spc="0" dirty="0">
                <a:solidFill>
                  <a:srgbClr val="000000">
                    <a:alpha val="100000"/>
                  </a:srgbClr>
                </a:solidFill>
                <a:latin typeface="SimSun"/>
                <a:ea typeface="SimSun"/>
                <a:cs typeface="SimSun"/>
              </a:rPr>
              <a:t>标</a:t>
            </a:r>
            <a:r>
              <a:rPr sz="1000" kern="0" spc="-18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志</a:t>
            </a:r>
            <a:r>
              <a:rPr sz="1000" kern="0" spc="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Times New Roman"/>
                <a:ea typeface="Times New Roman"/>
                <a:cs typeface="Times New Roman"/>
                <a:hlinkClick r:id="rId13"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18</a:t>
            </a:r>
            <a:endParaRPr lang="Times New Roman" altLang="Times New Roman" sz="1000" dirty="0"/>
          </a:p>
          <a:p>
            <a:pPr marL="12700" algn="l" rtl="0" eaLnBrk="0">
              <a:lnSpc>
                <a:spcPct val="95000"/>
              </a:lnSpc>
              <a:spcBef>
                <a:spcPts val="552"/>
              </a:spcBef>
              <a:tabLst/>
            </a:pPr>
            <a:r>
              <a:rPr sz="1000" kern="0" spc="0" dirty="0">
                <a:solidFill>
                  <a:srgbClr val="000000">
                    <a:alpha val="100000"/>
                  </a:srgbClr>
                </a:solidFill>
                <a:latin typeface="Times New Roman"/>
                <a:ea typeface="Times New Roman"/>
                <a:cs typeface="Times New Roman"/>
              </a:rPr>
              <a:t>9    </a:t>
            </a:r>
            <a:r>
              <a:rPr sz="1000" kern="0" spc="0" dirty="0">
                <a:solidFill>
                  <a:srgbClr val="000000">
                    <a:alpha val="100000"/>
                  </a:srgbClr>
                </a:solidFill>
                <a:latin typeface="SimSun"/>
                <a:ea typeface="SimSun"/>
                <a:cs typeface="SimSun"/>
              </a:rPr>
              <a:t>包装、运输和贮存</a:t>
            </a:r>
            <a:r>
              <a:rPr sz="1000" kern="0" spc="18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Times New Roman"/>
                <a:ea typeface="Times New Roman"/>
                <a:cs typeface="Times New Roman"/>
                <a:hlinkClick r:id="rId13"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18</a:t>
            </a:r>
            <a:endParaRPr lang="Times New Roman" altLang="Times New Roman" sz="1000" dirty="0"/>
          </a:p>
          <a:p>
            <a:pPr marL="146050" algn="l" rtl="0" eaLnBrk="0">
              <a:lnSpc>
                <a:spcPct val="95000"/>
              </a:lnSpc>
              <a:spcBef>
                <a:spcPts val="568"/>
              </a:spcBef>
              <a:tabLst/>
            </a:pPr>
            <a:r>
              <a:rPr sz="1000" kern="0" spc="-10" dirty="0">
                <a:solidFill>
                  <a:srgbClr val="000000">
                    <a:alpha val="100000"/>
                  </a:srgbClr>
                </a:solidFill>
                <a:latin typeface="Times New Roman"/>
                <a:ea typeface="Times New Roman"/>
                <a:cs typeface="Times New Roman"/>
              </a:rPr>
              <a:t>9.1    </a:t>
            </a:r>
            <a:r>
              <a:rPr sz="1000" kern="0" spc="-10" dirty="0">
                <a:solidFill>
                  <a:srgbClr val="000000">
                    <a:alpha val="100000"/>
                  </a:srgbClr>
                </a:solidFill>
                <a:latin typeface="SimSun"/>
                <a:ea typeface="SimSun"/>
                <a:cs typeface="SimSun"/>
              </a:rPr>
              <a:t>包装</a:t>
            </a:r>
            <a:r>
              <a:rPr sz="1000" kern="0" spc="-1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Times New Roman"/>
                <a:ea typeface="Times New Roman"/>
                <a:cs typeface="Times New Roman"/>
                <a:hlinkClick r:id="rId13"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18</a:t>
            </a:r>
            <a:endParaRPr lang="Times New Roman" altLang="Times New Roman" sz="1000" dirty="0"/>
          </a:p>
          <a:p>
            <a:pPr marL="146050" algn="l" rtl="0" eaLnBrk="0">
              <a:lnSpc>
                <a:spcPct val="95000"/>
              </a:lnSpc>
              <a:spcBef>
                <a:spcPts val="402"/>
              </a:spcBef>
              <a:tabLst/>
            </a:pPr>
            <a:r>
              <a:rPr sz="1000" kern="0" spc="10" dirty="0">
                <a:solidFill>
                  <a:srgbClr val="000000">
                    <a:alpha val="100000"/>
                  </a:srgbClr>
                </a:solidFill>
                <a:latin typeface="Times New Roman"/>
                <a:ea typeface="Times New Roman"/>
                <a:cs typeface="Times New Roman"/>
              </a:rPr>
              <a:t>9.2    </a:t>
            </a:r>
            <a:r>
              <a:rPr sz="1000" kern="0" spc="10" dirty="0">
                <a:solidFill>
                  <a:srgbClr val="000000">
                    <a:alpha val="100000"/>
                  </a:srgbClr>
                </a:solidFill>
                <a:latin typeface="SimSun"/>
                <a:ea typeface="SimSun"/>
                <a:cs typeface="SimSun"/>
              </a:rPr>
              <a:t>运输和贮存</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13"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18</a:t>
            </a:r>
            <a:endParaRPr lang="Times New Roman" altLang="Times New Roman" sz="1000" dirty="0"/>
          </a:p>
          <a:p>
            <a:pPr algn="l" rtl="0" eaLnBrk="0">
              <a:lnSpc>
                <a:spcPct val="117000"/>
              </a:lnSpc>
              <a:tabLst/>
            </a:pPr>
            <a:endParaRPr lang="Arial" altLang="Arial" sz="400" dirty="0"/>
          </a:p>
          <a:p>
            <a:pPr marL="12700" algn="l" rtl="0" eaLnBrk="0">
              <a:lnSpc>
                <a:spcPct val="94000"/>
              </a:lnSpc>
              <a:spcBef>
                <a:spcPts val="4"/>
              </a:spcBef>
              <a:tabLst/>
            </a:pPr>
            <a:r>
              <a:rPr sz="1000" kern="0" spc="40" dirty="0">
                <a:solidFill>
                  <a:srgbClr val="000000">
                    <a:alpha val="100000"/>
                  </a:srgbClr>
                </a:solidFill>
                <a:latin typeface="SimSun"/>
                <a:ea typeface="SimSun"/>
                <a:cs typeface="SimSun"/>
              </a:rPr>
              <a:t>附录</a:t>
            </a:r>
            <a:r>
              <a:rPr sz="1000" kern="0" spc="-300" dirty="0">
                <a:solidFill>
                  <a:srgbClr val="000000">
                    <a:alpha val="100000"/>
                  </a:srgbClr>
                </a:solidFill>
                <a:latin typeface="SimSun"/>
                <a:ea typeface="SimSun"/>
                <a:cs typeface="SimSun"/>
              </a:rPr>
              <a:t> </a:t>
            </a:r>
            <a:r>
              <a:rPr sz="1000" kern="0" spc="40" dirty="0">
                <a:solidFill>
                  <a:srgbClr val="000000">
                    <a:alpha val="100000"/>
                  </a:srgbClr>
                </a:solidFill>
                <a:latin typeface="Times New Roman"/>
                <a:ea typeface="Times New Roman"/>
                <a:cs typeface="Times New Roman"/>
              </a:rPr>
              <a:t>A</a:t>
            </a:r>
            <a:r>
              <a:rPr sz="1000" kern="0" spc="24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(资料性附录)防盗保险柜产</a:t>
            </a:r>
            <a:r>
              <a:rPr sz="1000" kern="0" spc="30" dirty="0">
                <a:solidFill>
                  <a:srgbClr val="000000">
                    <a:alpha val="100000"/>
                  </a:srgbClr>
                </a:solidFill>
                <a:latin typeface="SimSun"/>
                <a:ea typeface="SimSun"/>
                <a:cs typeface="SimSun"/>
              </a:rPr>
              <a:t>品安全级别标识</a:t>
            </a:r>
            <a:r>
              <a:rPr sz="1000" kern="0" spc="30" dirty="0">
                <a:solidFill>
                  <a:srgbClr val="000000">
                    <a:alpha val="100000"/>
                  </a:srgbClr>
                </a:solidFill>
                <a:latin typeface="Times New Roman"/>
                <a:ea typeface="Times New Roman"/>
                <a:cs typeface="Times New Roman"/>
              </a:rPr>
              <a:t>………………………………………………………</a:t>
            </a:r>
            <a:r>
              <a:rPr sz="1000" kern="0" spc="30" dirty="0">
                <a:solidFill>
                  <a:srgbClr val="000000">
                    <a:alpha val="100000"/>
                  </a:srgbClr>
                </a:solidFill>
                <a:latin typeface="Times New Roman"/>
                <a:ea typeface="Times New Roman"/>
                <a:cs typeface="Times New Roman"/>
                <a:hlinkClick r:id="rId14"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19</a:t>
            </a:r>
            <a:endParaRPr lang="Times New Roman" altLang="Times New Roman" sz="1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textbox 148"/>
          <p:cNvSpPr/>
          <p:nvPr/>
        </p:nvSpPr>
        <p:spPr>
          <a:xfrm>
            <a:off x="857279" y="907362"/>
            <a:ext cx="5898515" cy="8900159"/>
          </a:xfrm>
          <a:prstGeom prst="rect">
            <a:avLst/>
          </a:prstGeom>
        </p:spPr>
        <p:txBody>
          <a:bodyPr vert="horz" wrap="square" lIns="0" tIns="0" rIns="0" bIns="0"/>
          <a:lstStyle/>
          <a:p>
            <a:pPr algn="l" rtl="0" eaLnBrk="0">
              <a:lnSpc>
                <a:spcPct val="79789"/>
              </a:lnSpc>
              <a:tabLst/>
            </a:pPr>
            <a:endParaRPr lang="Arial" altLang="Arial" sz="100" dirty="0"/>
          </a:p>
          <a:p>
            <a:pPr algn="r" rtl="0" eaLnBrk="0">
              <a:lnSpc>
                <a:spcPct val="82000"/>
              </a:lnSpc>
              <a:tabLst/>
            </a:pPr>
            <a:r>
              <a:rPr sz="1000" b="1" kern="0" spc="0" dirty="0">
                <a:solidFill>
                  <a:srgbClr val="000000">
                    <a:alpha val="100000"/>
                  </a:srgbClr>
                </a:solidFill>
                <a:latin typeface="SimSun"/>
                <a:ea typeface="SimSun"/>
                <a:cs typeface="SimSun"/>
              </a:rPr>
              <a:t>GB</a:t>
            </a:r>
            <a:r>
              <a:rPr sz="1000" kern="0" spc="40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10409—2019</a:t>
            </a:r>
            <a:endParaRPr lang="SimSun" altLang="SimSun" sz="1000" dirty="0"/>
          </a:p>
          <a:p>
            <a:pPr algn="l" rtl="0" eaLnBrk="0">
              <a:lnSpc>
                <a:spcPct val="113000"/>
              </a:lnSpc>
              <a:tabLst/>
            </a:pPr>
            <a:endParaRPr lang="Arial" altLang="Arial" sz="1000" dirty="0"/>
          </a:p>
          <a:p>
            <a:pPr marL="13970" algn="l" rtl="0" eaLnBrk="0">
              <a:lnSpc>
                <a:spcPct val="99000"/>
              </a:lnSpc>
              <a:spcBef>
                <a:spcPts val="304"/>
              </a:spcBef>
              <a:tabLst/>
            </a:pPr>
            <a:r>
              <a:rPr sz="1000" b="1" kern="0" spc="0" dirty="0">
                <a:solidFill>
                  <a:srgbClr val="000000">
                    <a:alpha val="100000"/>
                  </a:srgbClr>
                </a:solidFill>
                <a:latin typeface="SimSun"/>
                <a:ea typeface="SimSun"/>
                <a:cs typeface="SimSun"/>
              </a:rPr>
              <a:t>6.6.2</a:t>
            </a:r>
            <a:r>
              <a:rPr sz="1000" kern="0" spc="0" dirty="0">
                <a:solidFill>
                  <a:srgbClr val="000000">
                    <a:alpha val="100000"/>
                  </a:srgbClr>
                </a:solidFill>
                <a:latin typeface="SimSun"/>
                <a:ea typeface="SimSun"/>
                <a:cs typeface="SimSun"/>
              </a:rPr>
              <a:t>  检查自动柜员机防盗保险柜的门栓机构盖板，判定结果是否符合5.6.2</a:t>
            </a:r>
            <a:r>
              <a:rPr sz="1000" kern="0" spc="-12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的要求。</a:t>
            </a:r>
            <a:endParaRPr lang="SimSun" altLang="SimSun" sz="1000" dirty="0"/>
          </a:p>
          <a:p>
            <a:pPr marL="12700" algn="l" rtl="0" eaLnBrk="0">
              <a:lnSpc>
                <a:spcPct val="122000"/>
              </a:lnSpc>
              <a:spcBef>
                <a:spcPts val="382"/>
              </a:spcBef>
              <a:tabLst/>
            </a:pPr>
            <a:r>
              <a:rPr sz="1000" kern="0" spc="30" dirty="0">
                <a:solidFill>
                  <a:srgbClr val="000000">
                    <a:alpha val="100000"/>
                  </a:srgbClr>
                </a:solidFill>
                <a:latin typeface="SimSun"/>
                <a:ea typeface="SimSun"/>
                <a:cs typeface="SimSun"/>
              </a:rPr>
              <a:t>6.6.3</a:t>
            </a:r>
            <a:r>
              <a:rPr sz="1000" kern="0" spc="4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使用测试体在自动柜员机防盗保险柜的功能性开口上进行进入试验，任意一测试体能否通过其</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中任意一个功能开口，对于结构符合要求的开口，其抗破坏性能试验见</a:t>
            </a:r>
            <a:r>
              <a:rPr sz="1000" kern="0" spc="10" dirty="0">
                <a:solidFill>
                  <a:srgbClr val="000000">
                    <a:alpha val="100000"/>
                  </a:srgbClr>
                </a:solidFill>
                <a:latin typeface="SimSun"/>
                <a:ea typeface="SimSun"/>
                <a:cs typeface="SimSun"/>
                <a:hlinkClick xmlns:r="http://schemas.openxmlformats.org/officeDocument/2006/relationships" r:id="rId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6.5.2.2</a:t>
            </a:r>
            <a:r>
              <a:rPr sz="1000" kern="0" spc="10" dirty="0">
                <a:solidFill>
                  <a:srgbClr val="000000">
                    <a:alpha val="100000"/>
                  </a:srgbClr>
                </a:solidFill>
                <a:latin typeface="SimSun"/>
                <a:ea typeface="SimSun"/>
                <a:cs typeface="SimSun"/>
              </a:rPr>
              <a:t>,判</a:t>
            </a:r>
            <a:r>
              <a:rPr sz="1000" kern="0" spc="0" dirty="0">
                <a:solidFill>
                  <a:srgbClr val="000000">
                    <a:alpha val="100000"/>
                  </a:srgbClr>
                </a:solidFill>
                <a:latin typeface="SimSun"/>
                <a:ea typeface="SimSun"/>
                <a:cs typeface="SimSun"/>
              </a:rPr>
              <a:t>定结果是否符合5.6.3</a:t>
            </a:r>
            <a:r>
              <a:rPr sz="1000" kern="0" spc="-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的要求。</a:t>
            </a:r>
            <a:endParaRPr lang="SimSun" altLang="SimSun" sz="1000" dirty="0"/>
          </a:p>
          <a:p>
            <a:pPr marL="12700" algn="l" rtl="0" eaLnBrk="0">
              <a:lnSpc>
                <a:spcPct val="116000"/>
              </a:lnSpc>
              <a:spcBef>
                <a:spcPts val="450"/>
              </a:spcBef>
              <a:tabLst/>
            </a:pPr>
            <a:r>
              <a:rPr sz="1000" kern="0" spc="30" dirty="0">
                <a:solidFill>
                  <a:srgbClr val="000000">
                    <a:alpha val="100000"/>
                  </a:srgbClr>
                </a:solidFill>
                <a:latin typeface="SimSun"/>
                <a:ea typeface="SimSun"/>
                <a:cs typeface="SimSun"/>
              </a:rPr>
              <a:t>6.6.4</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检查自动柜员机防盗保险柜上未使用的开孔的封堵措施，尝试从外侧拆除堵塞件，判定结果</a:t>
            </a:r>
            <a:r>
              <a:rPr sz="1000" kern="0" spc="20" dirty="0">
                <a:solidFill>
                  <a:srgbClr val="000000">
                    <a:alpha val="100000"/>
                  </a:srgbClr>
                </a:solidFill>
                <a:latin typeface="SimSun"/>
                <a:ea typeface="SimSun"/>
                <a:cs typeface="SimSun"/>
              </a:rPr>
              <a:t>是</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否符合5.6.4的</a:t>
            </a:r>
            <a:r>
              <a:rPr sz="1000" kern="0" spc="10" dirty="0">
                <a:solidFill>
                  <a:srgbClr val="000000">
                    <a:alpha val="100000"/>
                  </a:srgbClr>
                </a:solidFill>
                <a:latin typeface="SimSun"/>
                <a:ea typeface="SimSun"/>
                <a:cs typeface="SimSun"/>
              </a:rPr>
              <a:t>要求。</a:t>
            </a:r>
            <a:endParaRPr lang="SimSun" altLang="SimSun" sz="1000" dirty="0"/>
          </a:p>
          <a:p>
            <a:pPr marL="12700" algn="l" rtl="0" eaLnBrk="0">
              <a:lnSpc>
                <a:spcPct val="99000"/>
              </a:lnSpc>
              <a:spcBef>
                <a:spcPts val="405"/>
              </a:spcBef>
              <a:tabLst/>
            </a:pPr>
            <a:r>
              <a:rPr sz="1000" kern="0" spc="10" dirty="0">
                <a:solidFill>
                  <a:srgbClr val="000000">
                    <a:alpha val="100000"/>
                  </a:srgbClr>
                </a:solidFill>
                <a:latin typeface="SimSun"/>
                <a:ea typeface="SimSun"/>
                <a:cs typeface="SimSun"/>
              </a:rPr>
              <a:t>6.6.5</a:t>
            </a:r>
            <a:r>
              <a:rPr sz="1000" kern="0" spc="49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按照随机产品图纸，测定每一个功能孔的位置与</a:t>
            </a:r>
            <a:r>
              <a:rPr sz="1000" kern="0" spc="0" dirty="0">
                <a:solidFill>
                  <a:srgbClr val="000000">
                    <a:alpha val="100000"/>
                  </a:srgbClr>
                </a:solidFill>
                <a:latin typeface="SimSun"/>
                <a:ea typeface="SimSun"/>
                <a:cs typeface="SimSun"/>
              </a:rPr>
              <a:t>尺寸偏差，判定结果是否符合5.6.5的要求。</a:t>
            </a:r>
            <a:endParaRPr lang="SimSun" altLang="SimSun" sz="1000" dirty="0"/>
          </a:p>
          <a:p>
            <a:pPr marL="13970" algn="l" rtl="0" eaLnBrk="0">
              <a:lnSpc>
                <a:spcPct val="100000"/>
              </a:lnSpc>
              <a:spcBef>
                <a:spcPts val="1193"/>
              </a:spcBef>
              <a:tabLst/>
            </a:pPr>
            <a:r>
              <a:rPr sz="1000" b="1" kern="0" spc="20" dirty="0">
                <a:solidFill>
                  <a:srgbClr val="000000">
                    <a:alpha val="100000"/>
                  </a:srgbClr>
                </a:solidFill>
                <a:latin typeface="SimHei"/>
                <a:ea typeface="SimHei"/>
                <a:cs typeface="SimHei"/>
              </a:rPr>
              <a:t>6.7</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组装式防盗保险柜附加要求检验</a:t>
            </a:r>
            <a:endParaRPr lang="SimHei" altLang="SimHei" sz="1000" dirty="0"/>
          </a:p>
          <a:p>
            <a:pPr marL="13970" algn="l" rtl="0" eaLnBrk="0">
              <a:lnSpc>
                <a:spcPct val="99000"/>
              </a:lnSpc>
              <a:spcBef>
                <a:spcPts val="1226"/>
              </a:spcBef>
              <a:tabLst/>
            </a:pPr>
            <a:r>
              <a:rPr sz="1000" b="1" kern="0" spc="0" dirty="0">
                <a:solidFill>
                  <a:srgbClr val="000000">
                    <a:alpha val="100000"/>
                  </a:srgbClr>
                </a:solidFill>
                <a:latin typeface="SimSun"/>
                <a:ea typeface="SimSun"/>
                <a:cs typeface="SimSun"/>
              </a:rPr>
              <a:t>6.7.1</a:t>
            </a:r>
            <a:r>
              <a:rPr sz="1000" kern="0" spc="0" dirty="0">
                <a:solidFill>
                  <a:srgbClr val="000000">
                    <a:alpha val="100000"/>
                  </a:srgbClr>
                </a:solidFill>
                <a:latin typeface="SimSun"/>
                <a:ea typeface="SimSun"/>
                <a:cs typeface="SimSun"/>
              </a:rPr>
              <a:t>  对照组装式防盗保险柜的图纸，检查产品的结构，判定结果是否符合5.7.1的要求。</a:t>
            </a:r>
            <a:endParaRPr lang="SimSun" altLang="SimSun" sz="1000" dirty="0"/>
          </a:p>
          <a:p>
            <a:pPr marL="12700" algn="l" rtl="0" eaLnBrk="0">
              <a:lnSpc>
                <a:spcPct val="98000"/>
              </a:lnSpc>
              <a:spcBef>
                <a:spcPts val="393"/>
              </a:spcBef>
              <a:tabLst/>
            </a:pPr>
            <a:r>
              <a:rPr sz="1000" kern="0" spc="10" dirty="0">
                <a:solidFill>
                  <a:srgbClr val="000000">
                    <a:alpha val="100000"/>
                  </a:srgbClr>
                </a:solidFill>
                <a:latin typeface="SimSun"/>
                <a:ea typeface="SimSun"/>
                <a:cs typeface="SimSun"/>
              </a:rPr>
              <a:t>6.7.2</a:t>
            </a:r>
            <a:r>
              <a:rPr sz="1000" kern="0" spc="49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抗破坏性能试验见</a:t>
            </a:r>
            <a:r>
              <a:rPr sz="1000" kern="0" spc="10" dirty="0">
                <a:solidFill>
                  <a:srgbClr val="000000">
                    <a:alpha val="100000"/>
                  </a:srgbClr>
                </a:solidFill>
                <a:latin typeface="SimSun"/>
                <a:ea typeface="SimSun"/>
                <a:cs typeface="SimSun"/>
                <a:hlinkClick xmlns:r="http://schemas.openxmlformats.org/officeDocument/2006/relationships" r:id="rId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6.5.2.3</a:t>
            </a:r>
            <a:r>
              <a:rPr sz="1000" kern="0" spc="10" dirty="0">
                <a:solidFill>
                  <a:srgbClr val="000000">
                    <a:alpha val="100000"/>
                  </a:srgbClr>
                </a:solidFill>
                <a:latin typeface="SimSun"/>
                <a:ea typeface="SimSun"/>
                <a:cs typeface="SimSun"/>
              </a:rPr>
              <a:t>,判定结</a:t>
            </a:r>
            <a:r>
              <a:rPr sz="1000" kern="0" spc="0" dirty="0">
                <a:solidFill>
                  <a:srgbClr val="000000">
                    <a:alpha val="100000"/>
                  </a:srgbClr>
                </a:solidFill>
                <a:latin typeface="SimSun"/>
                <a:ea typeface="SimSun"/>
                <a:cs typeface="SimSun"/>
              </a:rPr>
              <a:t>果是否符合5.7.2的要求。</a:t>
            </a:r>
            <a:endParaRPr lang="SimSun" altLang="SimSun" sz="1000" dirty="0"/>
          </a:p>
          <a:p>
            <a:pPr marL="13970" algn="l" rtl="0" eaLnBrk="0">
              <a:lnSpc>
                <a:spcPct val="100000"/>
              </a:lnSpc>
              <a:spcBef>
                <a:spcPts val="1218"/>
              </a:spcBef>
              <a:tabLst/>
            </a:pPr>
            <a:r>
              <a:rPr sz="1000" b="1" kern="0" spc="20" dirty="0">
                <a:solidFill>
                  <a:srgbClr val="000000">
                    <a:alpha val="100000"/>
                  </a:srgbClr>
                </a:solidFill>
                <a:latin typeface="SimHei"/>
                <a:ea typeface="SimHei"/>
                <a:cs typeface="SimHei"/>
              </a:rPr>
              <a:t>6.8</a:t>
            </a:r>
            <a:r>
              <a:rPr sz="1000" kern="0" spc="5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投入式防盗保险柜附加要求检验</a:t>
            </a:r>
            <a:endParaRPr lang="SimHei" altLang="SimHei" sz="1000" dirty="0"/>
          </a:p>
          <a:p>
            <a:pPr marL="12700" indent="291465" algn="l" rtl="0" eaLnBrk="0">
              <a:lnSpc>
                <a:spcPct val="122000"/>
              </a:lnSpc>
              <a:spcBef>
                <a:spcPts val="1240"/>
              </a:spcBef>
              <a:tabLst/>
            </a:pPr>
            <a:r>
              <a:rPr sz="1000" kern="0" spc="30" dirty="0">
                <a:solidFill>
                  <a:srgbClr val="000000">
                    <a:alpha val="100000"/>
                  </a:srgbClr>
                </a:solidFill>
                <a:latin typeface="SimSun"/>
                <a:ea typeface="SimSun"/>
                <a:cs typeface="SimSun"/>
              </a:rPr>
              <a:t>对照图纸，检查产品开口部位的结构，并在柜内装散装有100元钞票尺寸相同的点钞钞票10张，用</a:t>
            </a:r>
            <a:r>
              <a:rPr sz="1000" kern="0" spc="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规定的工具进行钩、夹、粘试验，在相应级别的规定时间内应不能取到钞票；同时，抗破坏性能试验</a:t>
            </a:r>
            <a:r>
              <a:rPr sz="1000" kern="0" spc="10" dirty="0">
                <a:solidFill>
                  <a:srgbClr val="000000">
                    <a:alpha val="100000"/>
                  </a:srgbClr>
                </a:solidFill>
                <a:latin typeface="SimSun"/>
                <a:ea typeface="SimSun"/>
                <a:cs typeface="SimSun"/>
              </a:rPr>
              <a:t>见</a:t>
            </a:r>
            <a:r>
              <a:rPr sz="1000" kern="0" spc="-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hlinkClick xmlns:r="http://schemas.openxmlformats.org/officeDocument/2006/relationships" r:id="rId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6.5.2.4</a:t>
            </a:r>
            <a:r>
              <a:rPr sz="1000" kern="0" spc="10" dirty="0">
                <a:solidFill>
                  <a:srgbClr val="000000">
                    <a:alpha val="100000"/>
                  </a:srgbClr>
                </a:solidFill>
                <a:latin typeface="SimSun"/>
                <a:ea typeface="SimSun"/>
                <a:cs typeface="SimSun"/>
              </a:rPr>
              <a:t>,判定结果是否符合5.8的要求。</a:t>
            </a:r>
            <a:endParaRPr lang="SimSun" altLang="SimSun" sz="1000" dirty="0"/>
          </a:p>
          <a:p>
            <a:pPr algn="l" rtl="0" eaLnBrk="0">
              <a:lnSpc>
                <a:spcPct val="139000"/>
              </a:lnSpc>
              <a:tabLst/>
            </a:pPr>
            <a:endParaRPr lang="Arial" altLang="Arial" sz="1000" dirty="0"/>
          </a:p>
          <a:p>
            <a:pPr marL="14604" algn="l" rtl="0" eaLnBrk="0">
              <a:lnSpc>
                <a:spcPct val="100000"/>
              </a:lnSpc>
              <a:spcBef>
                <a:spcPts val="308"/>
              </a:spcBef>
              <a:tabLst/>
            </a:pPr>
            <a:r>
              <a:rPr sz="1000" b="1" kern="0" spc="-20" dirty="0">
                <a:solidFill>
                  <a:srgbClr val="000000">
                    <a:alpha val="100000"/>
                  </a:srgbClr>
                </a:solidFill>
                <a:latin typeface="SimHei"/>
                <a:ea typeface="SimHei"/>
                <a:cs typeface="SimHei"/>
              </a:rPr>
              <a:t>7</a:t>
            </a:r>
            <a:r>
              <a:rPr sz="1000" kern="0" spc="9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检验规则</a:t>
            </a:r>
            <a:endParaRPr lang="SimHei" altLang="SimHei" sz="1000" dirty="0"/>
          </a:p>
          <a:p>
            <a:pPr algn="l" rtl="0" eaLnBrk="0">
              <a:lnSpc>
                <a:spcPct val="112000"/>
              </a:lnSpc>
              <a:tabLst/>
            </a:pPr>
            <a:endParaRPr lang="Arial" altLang="Arial" sz="1000" dirty="0"/>
          </a:p>
          <a:p>
            <a:pPr marL="14604" algn="l" rtl="0" eaLnBrk="0">
              <a:lnSpc>
                <a:spcPct val="100000"/>
              </a:lnSpc>
              <a:spcBef>
                <a:spcPts val="306"/>
              </a:spcBef>
              <a:tabLst/>
            </a:pPr>
            <a:r>
              <a:rPr sz="1000" b="1" kern="0" spc="10" dirty="0">
                <a:solidFill>
                  <a:srgbClr val="000000">
                    <a:alpha val="100000"/>
                  </a:srgbClr>
                </a:solidFill>
                <a:latin typeface="SimHei"/>
                <a:ea typeface="SimHei"/>
                <a:cs typeface="SimHei"/>
              </a:rPr>
              <a:t>7.1</a:t>
            </a:r>
            <a:r>
              <a:rPr sz="1000" kern="0" spc="3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型式检验</a:t>
            </a:r>
            <a:endParaRPr lang="SimHei" altLang="SimHei" sz="1000" dirty="0"/>
          </a:p>
          <a:p>
            <a:pPr marL="12700" algn="l" rtl="0" eaLnBrk="0">
              <a:lnSpc>
                <a:spcPct val="99000"/>
              </a:lnSpc>
              <a:spcBef>
                <a:spcPts val="1218"/>
              </a:spcBef>
              <a:tabLst/>
            </a:pPr>
            <a:r>
              <a:rPr sz="1000" kern="0" spc="10" dirty="0">
                <a:solidFill>
                  <a:srgbClr val="000000">
                    <a:alpha val="100000"/>
                  </a:srgbClr>
                </a:solidFill>
                <a:latin typeface="SimSun"/>
                <a:ea typeface="SimSun"/>
                <a:cs typeface="SimSun"/>
              </a:rPr>
              <a:t>7.1.1  型式检验抽样按</a:t>
            </a:r>
            <a:r>
              <a:rPr sz="1000" kern="0" spc="-18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10" dirty="0">
                <a:solidFill>
                  <a:srgbClr val="000000">
                    <a:alpha val="100000"/>
                  </a:srgbClr>
                </a:solidFill>
                <a:latin typeface="SimSun"/>
                <a:ea typeface="SimSun"/>
                <a:cs typeface="SimSun"/>
              </a:rPr>
              <a:t>/T2828</a:t>
            </a:r>
            <a:r>
              <a:rPr sz="1000" kern="0" spc="0" dirty="0">
                <a:solidFill>
                  <a:srgbClr val="000000">
                    <a:alpha val="100000"/>
                  </a:srgbClr>
                </a:solidFill>
                <a:latin typeface="SimSun"/>
                <a:ea typeface="SimSun"/>
                <a:cs typeface="SimSun"/>
              </a:rPr>
              <a:t>.1—2012  中有关规定执行。</a:t>
            </a:r>
            <a:endParaRPr lang="SimSun" altLang="SimSun" sz="1000" dirty="0"/>
          </a:p>
          <a:p>
            <a:pPr marL="12700" algn="l" rtl="0" eaLnBrk="0">
              <a:lnSpc>
                <a:spcPct val="99000"/>
              </a:lnSpc>
              <a:spcBef>
                <a:spcPts val="462"/>
              </a:spcBef>
              <a:tabLst/>
            </a:pPr>
            <a:r>
              <a:rPr sz="1000" kern="0" spc="0" dirty="0">
                <a:solidFill>
                  <a:srgbClr val="000000">
                    <a:alpha val="100000"/>
                  </a:srgbClr>
                </a:solidFill>
                <a:latin typeface="SimSun"/>
                <a:ea typeface="SimSun"/>
                <a:cs typeface="SimSun"/>
              </a:rPr>
              <a:t>7.1.2  型式检验</a:t>
            </a:r>
            <a:r>
              <a:rPr sz="1000" kern="0" spc="-10" dirty="0">
                <a:solidFill>
                  <a:srgbClr val="000000">
                    <a:alpha val="100000"/>
                  </a:srgbClr>
                </a:solidFill>
                <a:latin typeface="SimSun"/>
                <a:ea typeface="SimSun"/>
                <a:cs typeface="SimSun"/>
              </a:rPr>
              <a:t>为全项检验，检验项目按表5。</a:t>
            </a:r>
            <a:endParaRPr lang="SimSun" altLang="SimSun" sz="1000" dirty="0"/>
          </a:p>
          <a:p>
            <a:pPr marL="304165" indent="-291465" algn="l" rtl="0" eaLnBrk="0">
              <a:lnSpc>
                <a:spcPct val="108000"/>
              </a:lnSpc>
              <a:spcBef>
                <a:spcPts val="405"/>
              </a:spcBef>
              <a:tabLst/>
            </a:pPr>
            <a:r>
              <a:rPr sz="1000" kern="0" spc="-10" dirty="0">
                <a:solidFill>
                  <a:srgbClr val="000000">
                    <a:alpha val="100000"/>
                  </a:srgbClr>
                </a:solidFill>
                <a:latin typeface="SimSun"/>
                <a:ea typeface="SimSun"/>
                <a:cs typeface="SimSun"/>
              </a:rPr>
              <a:t>7.1.3  产品有下列情况之一时，应进行型式检验：                   </a:t>
            </a:r>
            <a:r>
              <a:rPr sz="1000" kern="0" spc="-20" dirty="0">
                <a:solidFill>
                  <a:srgbClr val="000000">
                    <a:alpha val="100000"/>
                  </a:srgbClr>
                </a:solidFill>
                <a:latin typeface="SimSun"/>
                <a:ea typeface="SimSun"/>
                <a:cs typeface="SimSun"/>
              </a:rPr>
              <a:t>                               </a:t>
            </a:r>
            <a:r>
              <a:rPr sz="1000" kern="0" spc="30" dirty="0">
                <a:solidFill>
                  <a:srgbClr val="000000">
                    <a:alpha val="100000"/>
                  </a:srgbClr>
                </a:solidFill>
                <a:latin typeface="Times New Roman"/>
                <a:ea typeface="Times New Roman"/>
                <a:cs typeface="Times New Roman"/>
              </a:rPr>
              <a:t>a)</a:t>
            </a:r>
            <a:r>
              <a:rPr sz="1000" kern="0" spc="5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新产品的试制定型鉴定；</a:t>
            </a:r>
            <a:endParaRPr lang="SimSun" altLang="SimSun" sz="1000" dirty="0"/>
          </a:p>
          <a:p>
            <a:pPr marL="557530" indent="-253365" algn="l" rtl="0" eaLnBrk="0">
              <a:lnSpc>
                <a:spcPct val="123000"/>
              </a:lnSpc>
              <a:spcBef>
                <a:spcPts val="402"/>
              </a:spcBef>
              <a:tabLst/>
            </a:pPr>
            <a:r>
              <a:rPr sz="1000" kern="0" spc="20" dirty="0">
                <a:solidFill>
                  <a:srgbClr val="000000">
                    <a:alpha val="100000"/>
                  </a:srgbClr>
                </a:solidFill>
                <a:latin typeface="Times New Roman"/>
                <a:ea typeface="Times New Roman"/>
                <a:cs typeface="Times New Roman"/>
              </a:rPr>
              <a:t>b)    </a:t>
            </a:r>
            <a:r>
              <a:rPr sz="1000" kern="0" spc="20" dirty="0">
                <a:solidFill>
                  <a:srgbClr val="000000">
                    <a:alpha val="100000"/>
                  </a:srgbClr>
                </a:solidFill>
                <a:latin typeface="SimSun"/>
                <a:ea typeface="SimSun"/>
                <a:cs typeface="SimSun"/>
              </a:rPr>
              <a:t>产品的设计、工艺、生产设备、管理等方面有较大的改变(包括人员素质的较大改变)而可</a:t>
            </a:r>
            <a:r>
              <a:rPr sz="1000" kern="0" spc="10" dirty="0">
                <a:solidFill>
                  <a:srgbClr val="000000">
                    <a:alpha val="100000"/>
                  </a:srgbClr>
                </a:solidFill>
                <a:latin typeface="SimSun"/>
                <a:ea typeface="SimSun"/>
                <a:cs typeface="SimSun"/>
              </a:rPr>
              <a:t>能影</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响产品的使用性能；</a:t>
            </a:r>
            <a:endParaRPr lang="SimSun" altLang="SimSun" sz="1000" dirty="0"/>
          </a:p>
          <a:p>
            <a:pPr marL="304165" algn="l" rtl="0" eaLnBrk="0">
              <a:lnSpc>
                <a:spcPct val="96000"/>
              </a:lnSpc>
              <a:spcBef>
                <a:spcPts val="295"/>
              </a:spcBef>
              <a:tabLst/>
            </a:pPr>
            <a:r>
              <a:rPr sz="1000" kern="0" spc="10" dirty="0">
                <a:solidFill>
                  <a:srgbClr val="000000">
                    <a:alpha val="100000"/>
                  </a:srgbClr>
                </a:solidFill>
                <a:latin typeface="Times New Roman"/>
                <a:ea typeface="Times New Roman"/>
                <a:cs typeface="Times New Roman"/>
              </a:rPr>
              <a:t>c)</a:t>
            </a:r>
            <a:r>
              <a:rPr sz="1000" kern="0" spc="4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产品达到一定数</a:t>
            </a:r>
            <a:r>
              <a:rPr sz="1000" kern="0" spc="0" dirty="0">
                <a:solidFill>
                  <a:srgbClr val="000000">
                    <a:alpha val="100000"/>
                  </a:srgbClr>
                </a:solidFill>
                <a:latin typeface="SimSun"/>
                <a:ea typeface="SimSun"/>
                <a:cs typeface="SimSun"/>
              </a:rPr>
              <a:t>量后的周期性试验；</a:t>
            </a:r>
            <a:endParaRPr lang="SimSun" altLang="SimSun" sz="1000" dirty="0"/>
          </a:p>
          <a:p>
            <a:pPr marL="304165" algn="l" rtl="0" eaLnBrk="0">
              <a:lnSpc>
                <a:spcPct val="94000"/>
              </a:lnSpc>
              <a:spcBef>
                <a:spcPts val="446"/>
              </a:spcBef>
              <a:tabLst/>
            </a:pPr>
            <a:r>
              <a:rPr sz="1000" kern="0" spc="10" dirty="0">
                <a:solidFill>
                  <a:srgbClr val="000000">
                    <a:alpha val="100000"/>
                  </a:srgbClr>
                </a:solidFill>
                <a:latin typeface="Times New Roman"/>
                <a:ea typeface="Times New Roman"/>
                <a:cs typeface="Times New Roman"/>
              </a:rPr>
              <a:t>d)    </a:t>
            </a:r>
            <a:r>
              <a:rPr sz="1000" kern="0" spc="10" dirty="0">
                <a:solidFill>
                  <a:srgbClr val="000000">
                    <a:alpha val="100000"/>
                  </a:srgbClr>
                </a:solidFill>
                <a:latin typeface="SimSun"/>
                <a:ea typeface="SimSun"/>
                <a:cs typeface="SimSun"/>
              </a:rPr>
              <a:t>出厂检验结果与上次型式检验有较大差异；</a:t>
            </a:r>
            <a:endParaRPr lang="SimSun" altLang="SimSun" sz="1000" dirty="0"/>
          </a:p>
          <a:p>
            <a:pPr marL="304165" algn="l" rtl="0" eaLnBrk="0">
              <a:lnSpc>
                <a:spcPts val="1599"/>
              </a:lnSpc>
              <a:tabLst/>
            </a:pPr>
            <a:r>
              <a:rPr sz="1000" kern="0" spc="0" dirty="0">
                <a:solidFill>
                  <a:srgbClr val="000000">
                    <a:alpha val="100000"/>
                  </a:srgbClr>
                </a:solidFill>
                <a:latin typeface="Times New Roman"/>
                <a:ea typeface="Times New Roman"/>
                <a:cs typeface="Times New Roman"/>
              </a:rPr>
              <a:t>e)</a:t>
            </a:r>
            <a:r>
              <a:rPr sz="1000" kern="0" spc="6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SimSun"/>
                <a:ea typeface="SimSun"/>
                <a:cs typeface="SimSun"/>
              </a:rPr>
              <a:t>国家质量技术监督机构提出的检验要求。</a:t>
            </a:r>
            <a:endParaRPr lang="SimSun" altLang="SimSun" sz="1000" dirty="0"/>
          </a:p>
          <a:p>
            <a:pPr marL="12700" algn="l" rtl="0" eaLnBrk="0">
              <a:lnSpc>
                <a:spcPct val="118000"/>
              </a:lnSpc>
              <a:spcBef>
                <a:spcPts val="548"/>
              </a:spcBef>
              <a:tabLst/>
            </a:pPr>
            <a:r>
              <a:rPr sz="1000" kern="0" spc="40" dirty="0">
                <a:solidFill>
                  <a:srgbClr val="000000">
                    <a:alpha val="100000"/>
                  </a:srgbClr>
                </a:solidFill>
                <a:latin typeface="SimSun"/>
                <a:ea typeface="SimSun"/>
                <a:cs typeface="SimSun"/>
              </a:rPr>
              <a:t>7.1.4  型式检验中应由</a:t>
            </a:r>
            <a:r>
              <a:rPr sz="1000" kern="0" spc="30" dirty="0">
                <a:solidFill>
                  <a:srgbClr val="000000">
                    <a:alpha val="100000"/>
                  </a:srgbClr>
                </a:solidFill>
                <a:latin typeface="SimSun"/>
                <a:ea typeface="SimSun"/>
                <a:cs typeface="SimSun"/>
              </a:rPr>
              <a:t>生产厂制造试验样件。试验样件应按与产品的整体或部件相同的工艺制作，并</a:t>
            </a:r>
            <a:r>
              <a:rPr sz="1000" kern="0" spc="-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有同等的功能。</a:t>
            </a:r>
            <a:endParaRPr lang="SimSun" altLang="SimSun" sz="1000" dirty="0"/>
          </a:p>
          <a:p>
            <a:pPr marL="12700" algn="l" rtl="0" eaLnBrk="0">
              <a:lnSpc>
                <a:spcPct val="114000"/>
              </a:lnSpc>
              <a:spcBef>
                <a:spcPts val="414"/>
              </a:spcBef>
              <a:tabLst/>
            </a:pPr>
            <a:r>
              <a:rPr sz="1000" kern="0" spc="10" dirty="0">
                <a:solidFill>
                  <a:srgbClr val="000000">
                    <a:alpha val="100000"/>
                  </a:srgbClr>
                </a:solidFill>
                <a:latin typeface="SimSun"/>
                <a:ea typeface="SimSun"/>
                <a:cs typeface="SimSun"/>
              </a:rPr>
              <a:t>7.1.5</a:t>
            </a:r>
            <a:r>
              <a:rPr sz="1000" kern="0" spc="49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型式检验可在由同样材料、元件、工艺制作的、仅外形尺寸不同的系列产品</a:t>
            </a:r>
            <a:r>
              <a:rPr sz="1000" kern="0" spc="0" dirty="0">
                <a:solidFill>
                  <a:srgbClr val="000000">
                    <a:alpha val="100000"/>
                  </a:srgbClr>
                </a:solidFill>
                <a:latin typeface="SimSun"/>
                <a:ea typeface="SimSun"/>
                <a:cs typeface="SimSun"/>
              </a:rPr>
              <a:t>中，选取最薄弱的规  </a:t>
            </a:r>
            <a:r>
              <a:rPr sz="1000" kern="0" spc="20" dirty="0">
                <a:solidFill>
                  <a:srgbClr val="000000">
                    <a:alpha val="100000"/>
                  </a:srgbClr>
                </a:solidFill>
                <a:latin typeface="SimSun"/>
                <a:ea typeface="SimSun"/>
                <a:cs typeface="SimSun"/>
              </a:rPr>
              <a:t>格产品进行抽样。</a:t>
            </a:r>
            <a:endParaRPr lang="SimSun" altLang="SimSun" sz="1000" dirty="0"/>
          </a:p>
          <a:p>
            <a:pPr marL="13970" algn="l" rtl="0" eaLnBrk="0">
              <a:lnSpc>
                <a:spcPct val="100000"/>
              </a:lnSpc>
              <a:spcBef>
                <a:spcPts val="1195"/>
              </a:spcBef>
              <a:tabLst/>
            </a:pPr>
            <a:r>
              <a:rPr sz="1000" b="1" kern="0" spc="-20" dirty="0">
                <a:solidFill>
                  <a:srgbClr val="000000">
                    <a:alpha val="100000"/>
                  </a:srgbClr>
                </a:solidFill>
                <a:latin typeface="SimHei"/>
                <a:ea typeface="SimHei"/>
                <a:cs typeface="SimHei"/>
              </a:rPr>
              <a:t>7.2</a:t>
            </a:r>
            <a:r>
              <a:rPr sz="1000" kern="0" spc="6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出厂检验</a:t>
            </a:r>
            <a:endParaRPr lang="SimHei" altLang="SimHei" sz="1000" dirty="0"/>
          </a:p>
          <a:p>
            <a:pPr marL="304165" algn="l" rtl="0" eaLnBrk="0">
              <a:lnSpc>
                <a:spcPct val="99000"/>
              </a:lnSpc>
              <a:spcBef>
                <a:spcPts val="1218"/>
              </a:spcBef>
              <a:tabLst/>
            </a:pPr>
            <a:r>
              <a:rPr sz="1000" kern="0" spc="-50" dirty="0">
                <a:solidFill>
                  <a:srgbClr val="000000">
                    <a:alpha val="100000"/>
                  </a:srgbClr>
                </a:solidFill>
                <a:latin typeface="SimSun"/>
                <a:ea typeface="SimSun"/>
                <a:cs typeface="SimSun"/>
              </a:rPr>
              <a:t>出厂检验分为四类：</a:t>
            </a:r>
            <a:endParaRPr lang="SimSun" altLang="SimSun" sz="1000" dirty="0"/>
          </a:p>
          <a:p>
            <a:pPr marL="304165" algn="l" rtl="0" eaLnBrk="0">
              <a:lnSpc>
                <a:spcPct val="94000"/>
              </a:lnSpc>
              <a:spcBef>
                <a:spcPts val="342"/>
              </a:spcBef>
              <a:tabLst/>
            </a:pPr>
            <a:r>
              <a:rPr sz="1000" kern="0" spc="-10" dirty="0">
                <a:solidFill>
                  <a:srgbClr val="000000">
                    <a:alpha val="100000"/>
                  </a:srgbClr>
                </a:solidFill>
                <a:latin typeface="Times New Roman"/>
                <a:ea typeface="Times New Roman"/>
                <a:cs typeface="Times New Roman"/>
              </a:rPr>
              <a:t>a)</a:t>
            </a:r>
            <a:r>
              <a:rPr sz="1000" kern="0" spc="5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Times New Roman"/>
                <a:ea typeface="Times New Roman"/>
                <a:cs typeface="Times New Roman"/>
              </a:rPr>
              <a:t>A </a:t>
            </a:r>
            <a:r>
              <a:rPr sz="1000" kern="0" spc="-10" dirty="0">
                <a:solidFill>
                  <a:srgbClr val="000000">
                    <a:alpha val="100000"/>
                  </a:srgbClr>
                </a:solidFill>
                <a:latin typeface="SimSun"/>
                <a:ea typeface="SimSun"/>
                <a:cs typeface="SimSun"/>
              </a:rPr>
              <a:t>组检验(逐批):交</a:t>
            </a:r>
            <a:r>
              <a:rPr sz="1000" kern="0" spc="-20" dirty="0">
                <a:solidFill>
                  <a:srgbClr val="000000">
                    <a:alpha val="100000"/>
                  </a:srgbClr>
                </a:solidFill>
                <a:latin typeface="SimSun"/>
                <a:ea typeface="SimSun"/>
                <a:cs typeface="SimSun"/>
              </a:rPr>
              <a:t>收产品时，全数检验；</a:t>
            </a:r>
            <a:endParaRPr lang="SimSun" altLang="SimSun" sz="1000" dirty="0"/>
          </a:p>
          <a:p>
            <a:pPr marL="304165" algn="l" rtl="0" eaLnBrk="0">
              <a:lnSpc>
                <a:spcPts val="1600"/>
              </a:lnSpc>
              <a:tabLst/>
            </a:pPr>
            <a:r>
              <a:rPr sz="1000" kern="0" spc="-10" dirty="0">
                <a:solidFill>
                  <a:srgbClr val="000000">
                    <a:alpha val="100000"/>
                  </a:srgbClr>
                </a:solidFill>
                <a:latin typeface="Times New Roman"/>
                <a:ea typeface="Times New Roman"/>
                <a:cs typeface="Times New Roman"/>
              </a:rPr>
              <a:t>b)B</a:t>
            </a:r>
            <a:r>
              <a:rPr sz="1000" kern="0" spc="5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组检验(逐批):交收产品时，抽样检验</a:t>
            </a:r>
            <a:r>
              <a:rPr sz="1000" kern="0" spc="-20" dirty="0">
                <a:solidFill>
                  <a:srgbClr val="000000">
                    <a:alpha val="100000"/>
                  </a:srgbClr>
                </a:solidFill>
                <a:latin typeface="SimSun"/>
                <a:ea typeface="SimSun"/>
                <a:cs typeface="SimSun"/>
              </a:rPr>
              <a:t>；</a:t>
            </a:r>
            <a:endParaRPr lang="SimSun" altLang="SimSun" sz="1000" dirty="0"/>
          </a:p>
          <a:p>
            <a:pPr marL="304165" algn="l" rtl="0" eaLnBrk="0">
              <a:lnSpc>
                <a:spcPct val="94000"/>
              </a:lnSpc>
              <a:spcBef>
                <a:spcPts val="421"/>
              </a:spcBef>
              <a:tabLst/>
            </a:pPr>
            <a:r>
              <a:rPr sz="1000" kern="0" spc="20" dirty="0">
                <a:solidFill>
                  <a:srgbClr val="000000">
                    <a:alpha val="100000"/>
                  </a:srgbClr>
                </a:solidFill>
                <a:latin typeface="Times New Roman"/>
                <a:ea typeface="Times New Roman"/>
                <a:cs typeface="Times New Roman"/>
              </a:rPr>
              <a:t>c)    C </a:t>
            </a:r>
            <a:r>
              <a:rPr sz="1000" kern="0" spc="20" dirty="0">
                <a:solidFill>
                  <a:srgbClr val="000000">
                    <a:alpha val="100000"/>
                  </a:srgbClr>
                </a:solidFill>
                <a:latin typeface="SimSun"/>
                <a:ea typeface="SimSun"/>
                <a:cs typeface="SimSun"/>
              </a:rPr>
              <a:t>组检验(周期):半年进行一次；</a:t>
            </a:r>
            <a:endParaRPr lang="SimSun" altLang="SimSun" sz="1000" dirty="0"/>
          </a:p>
          <a:p>
            <a:pPr marL="304165" algn="l" rtl="0" eaLnBrk="0">
              <a:lnSpc>
                <a:spcPts val="1650"/>
              </a:lnSpc>
              <a:tabLst/>
            </a:pPr>
            <a:r>
              <a:rPr sz="1000" kern="0" spc="20" dirty="0">
                <a:solidFill>
                  <a:srgbClr val="000000">
                    <a:alpha val="100000"/>
                  </a:srgbClr>
                </a:solidFill>
                <a:latin typeface="Times New Roman"/>
                <a:ea typeface="Times New Roman"/>
                <a:cs typeface="Times New Roman"/>
              </a:rPr>
              <a:t>d)    D </a:t>
            </a:r>
            <a:r>
              <a:rPr sz="1000" kern="0" spc="20" dirty="0">
                <a:solidFill>
                  <a:srgbClr val="000000">
                    <a:alpha val="100000"/>
                  </a:srgbClr>
                </a:solidFill>
                <a:latin typeface="SimSun"/>
                <a:ea typeface="SimSun"/>
                <a:cs typeface="SimSun"/>
              </a:rPr>
              <a:t>组检验(周期):每</a:t>
            </a:r>
            <a:r>
              <a:rPr sz="1000" kern="0" spc="10" dirty="0">
                <a:solidFill>
                  <a:srgbClr val="000000">
                    <a:alpha val="100000"/>
                  </a:srgbClr>
                </a:solidFill>
                <a:latin typeface="SimSun"/>
                <a:ea typeface="SimSun"/>
                <a:cs typeface="SimSun"/>
              </a:rPr>
              <a:t>年进行一次。</a:t>
            </a:r>
            <a:endParaRPr lang="SimSun" altLang="SimSun" sz="1000" dirty="0"/>
          </a:p>
          <a:p>
            <a:pPr algn="l" rtl="0" eaLnBrk="0">
              <a:lnSpc>
                <a:spcPct val="122000"/>
              </a:lnSpc>
              <a:tabLst/>
            </a:pPr>
            <a:endParaRPr lang="Arial" altLang="Arial" sz="400" dirty="0"/>
          </a:p>
          <a:p>
            <a:pPr marL="12700" indent="291465" algn="l" rtl="0" eaLnBrk="0">
              <a:lnSpc>
                <a:spcPct val="116000"/>
              </a:lnSpc>
              <a:spcBef>
                <a:spcPts val="3"/>
              </a:spcBef>
              <a:tabLst/>
            </a:pPr>
            <a:r>
              <a:rPr sz="1000" kern="0" spc="50" dirty="0">
                <a:solidFill>
                  <a:srgbClr val="000000">
                    <a:alpha val="100000"/>
                  </a:srgbClr>
                </a:solidFill>
                <a:latin typeface="SimSun"/>
                <a:ea typeface="SimSun"/>
                <a:cs typeface="SimSun"/>
              </a:rPr>
              <a:t>出厂检验只对</a:t>
            </a:r>
            <a:r>
              <a:rPr sz="1000" kern="0" spc="-270" dirty="0">
                <a:solidFill>
                  <a:srgbClr val="000000">
                    <a:alpha val="100000"/>
                  </a:srgbClr>
                </a:solidFill>
                <a:latin typeface="SimSun"/>
                <a:ea typeface="SimSun"/>
                <a:cs typeface="SimSun"/>
              </a:rPr>
              <a:t> </a:t>
            </a:r>
            <a:r>
              <a:rPr sz="1000" kern="0" spc="50" dirty="0">
                <a:solidFill>
                  <a:srgbClr val="000000">
                    <a:alpha val="100000"/>
                  </a:srgbClr>
                </a:solidFill>
                <a:latin typeface="Times New Roman"/>
                <a:ea typeface="Times New Roman"/>
                <a:cs typeface="Times New Roman"/>
              </a:rPr>
              <a:t>B </a:t>
            </a:r>
            <a:r>
              <a:rPr sz="1000" kern="0" spc="50" dirty="0">
                <a:solidFill>
                  <a:srgbClr val="000000">
                    <a:alpha val="100000"/>
                  </a:srgbClr>
                </a:solidFill>
                <a:latin typeface="SimSun"/>
                <a:ea typeface="SimSun"/>
                <a:cs typeface="SimSun"/>
              </a:rPr>
              <a:t>组</a:t>
            </a:r>
            <a:r>
              <a:rPr sz="1000" kern="0" spc="40" dirty="0">
                <a:solidFill>
                  <a:srgbClr val="000000">
                    <a:alpha val="100000"/>
                  </a:srgbClr>
                </a:solidFill>
                <a:latin typeface="SimSun"/>
                <a:ea typeface="SimSun"/>
                <a:cs typeface="SimSun"/>
              </a:rPr>
              <a:t>检验进行组批抽样。样品在</a:t>
            </a:r>
            <a:r>
              <a:rPr sz="1000" kern="0" spc="-250" dirty="0">
                <a:solidFill>
                  <a:srgbClr val="000000">
                    <a:alpha val="100000"/>
                  </a:srgbClr>
                </a:solidFill>
                <a:latin typeface="SimSun"/>
                <a:ea typeface="SimSun"/>
                <a:cs typeface="SimSun"/>
              </a:rPr>
              <a:t> </a:t>
            </a:r>
            <a:r>
              <a:rPr sz="1000" kern="0" spc="40" dirty="0">
                <a:solidFill>
                  <a:srgbClr val="000000">
                    <a:alpha val="100000"/>
                  </a:srgbClr>
                </a:solidFill>
                <a:latin typeface="Times New Roman"/>
                <a:ea typeface="Times New Roman"/>
                <a:cs typeface="Times New Roman"/>
              </a:rPr>
              <a:t>A </a:t>
            </a:r>
            <a:r>
              <a:rPr sz="1000" kern="0" spc="40" dirty="0">
                <a:solidFill>
                  <a:srgbClr val="000000">
                    <a:alpha val="100000"/>
                  </a:srgbClr>
                </a:solidFill>
                <a:latin typeface="SimSun"/>
                <a:ea typeface="SimSun"/>
                <a:cs typeface="SimSun"/>
              </a:rPr>
              <a:t>组检验合格品中抽取，抽样数按表6规定。</a:t>
            </a:r>
            <a:r>
              <a:rPr sz="1000" kern="0" spc="40" dirty="0">
                <a:solidFill>
                  <a:srgbClr val="000000">
                    <a:alpha val="100000"/>
                  </a:srgbClr>
                </a:solidFill>
                <a:latin typeface="Times New Roman"/>
                <a:ea typeface="Times New Roman"/>
                <a:cs typeface="Times New Roman"/>
              </a:rPr>
              <a:t>C</a:t>
            </a:r>
            <a:r>
              <a:rPr sz="1000" kern="0" spc="9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组</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和</a:t>
            </a:r>
            <a:r>
              <a:rPr sz="1000" kern="0" spc="-260" dirty="0">
                <a:solidFill>
                  <a:srgbClr val="000000">
                    <a:alpha val="100000"/>
                  </a:srgbClr>
                </a:solidFill>
                <a:latin typeface="SimSun"/>
                <a:ea typeface="SimSun"/>
                <a:cs typeface="SimSun"/>
              </a:rPr>
              <a:t> </a:t>
            </a:r>
            <a:r>
              <a:rPr sz="1000" kern="0" spc="50" dirty="0">
                <a:solidFill>
                  <a:srgbClr val="000000">
                    <a:alpha val="100000"/>
                  </a:srgbClr>
                </a:solidFill>
                <a:latin typeface="Times New Roman"/>
                <a:ea typeface="Times New Roman"/>
                <a:cs typeface="Times New Roman"/>
              </a:rPr>
              <a:t>D</a:t>
            </a:r>
            <a:r>
              <a:rPr sz="1000" kern="0" spc="-9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组检验的样品数量，应在</a:t>
            </a:r>
            <a:r>
              <a:rPr sz="1000" kern="0" spc="-150" dirty="0">
                <a:solidFill>
                  <a:srgbClr val="000000">
                    <a:alpha val="100000"/>
                  </a:srgbClr>
                </a:solidFill>
                <a:latin typeface="SimSun"/>
                <a:ea typeface="SimSun"/>
                <a:cs typeface="SimSun"/>
              </a:rPr>
              <a:t> </a:t>
            </a:r>
            <a:r>
              <a:rPr sz="1000" kern="0" spc="50" dirty="0">
                <a:solidFill>
                  <a:srgbClr val="000000">
                    <a:alpha val="100000"/>
                  </a:srgbClr>
                </a:solidFill>
                <a:latin typeface="Times New Roman"/>
                <a:ea typeface="Times New Roman"/>
                <a:cs typeface="Times New Roman"/>
              </a:rPr>
              <a:t>A</a:t>
            </a:r>
            <a:r>
              <a:rPr sz="1000" kern="0" spc="-5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组和</a:t>
            </a:r>
            <a:r>
              <a:rPr sz="1000" kern="0" spc="50" dirty="0">
                <a:solidFill>
                  <a:srgbClr val="000000">
                    <a:alpha val="100000"/>
                  </a:srgbClr>
                </a:solidFill>
                <a:latin typeface="Times New Roman"/>
                <a:ea typeface="Times New Roman"/>
                <a:cs typeface="Times New Roman"/>
              </a:rPr>
              <a:t>B</a:t>
            </a:r>
            <a:r>
              <a:rPr sz="1000" kern="0" spc="-4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组检验的合格批中随机抽取2台进行检验。</a:t>
            </a:r>
            <a:endParaRPr lang="SimSun" altLang="SimSun" sz="1000" dirty="0"/>
          </a:p>
        </p:txBody>
      </p:sp>
      <p:sp>
        <p:nvSpPr>
          <p:cNvPr id="150" name="textbox 150"/>
          <p:cNvSpPr/>
          <p:nvPr/>
        </p:nvSpPr>
        <p:spPr>
          <a:xfrm>
            <a:off x="6438888" y="9875048"/>
            <a:ext cx="104775" cy="109854"/>
          </a:xfrm>
          <a:prstGeom prst="rect">
            <a:avLst/>
          </a:prstGeom>
        </p:spPr>
        <p:txBody>
          <a:bodyPr vert="horz" wrap="square" lIns="0" tIns="0" rIns="0" bIns="0"/>
          <a:lstStyle/>
          <a:p>
            <a:pPr algn="l" rtl="0" eaLnBrk="0">
              <a:lnSpc>
                <a:spcPct val="81521"/>
              </a:lnSpc>
              <a:tabLst/>
            </a:pPr>
            <a:endParaRPr lang="Arial" altLang="Arial" sz="100" dirty="0"/>
          </a:p>
          <a:p>
            <a:pPr marL="12700" algn="l" rtl="0" eaLnBrk="0">
              <a:lnSpc>
                <a:spcPct val="79000"/>
              </a:lnSpc>
              <a:tabLst/>
            </a:pPr>
            <a:r>
              <a:rPr sz="700" kern="0" spc="-30" dirty="0">
                <a:solidFill>
                  <a:srgbClr val="000000">
                    <a:alpha val="100000"/>
                  </a:srgbClr>
                </a:solidFill>
                <a:latin typeface="SimSun"/>
                <a:ea typeface="SimSun"/>
                <a:cs typeface="SimSun"/>
              </a:rPr>
              <a:t>15</a:t>
            </a:r>
            <a:endParaRPr lang="SimSun" altLang="SimSun" sz="7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2" name="table 152"/>
          <p:cNvGraphicFramePr>
            <a:graphicFrameLocks noGrp="1"/>
          </p:cNvGraphicFramePr>
          <p:nvPr/>
        </p:nvGraphicFramePr>
        <p:xfrm>
          <a:off x="790559" y="3927504"/>
          <a:ext cx="5848350" cy="5841365"/>
        </p:xfrm>
        <a:graphic>
          <a:graphicData uri="http://schemas.openxmlformats.org/drawingml/2006/table">
            <a:tbl>
              <a:tblPr/>
              <a:tblGrid>
                <a:gridCol w="339725"/>
                <a:gridCol w="2520950"/>
                <a:gridCol w="920750"/>
                <a:gridCol w="457200"/>
                <a:gridCol w="342900"/>
                <a:gridCol w="342900"/>
                <a:gridCol w="228600"/>
                <a:gridCol w="222250"/>
                <a:gridCol w="234950"/>
                <a:gridCol w="238125"/>
              </a:tblGrid>
              <a:tr h="282575">
                <a:tc rowSpan="2">
                  <a:txBody>
                    <a:bodyPr/>
                    <a:lstStyle/>
                    <a:p>
                      <a:pPr algn="l" rtl="0" eaLnBrk="0">
                        <a:lnSpc>
                          <a:spcPct val="155000"/>
                        </a:lnSpc>
                        <a:tabLst/>
                      </a:pPr>
                      <a:endParaRPr lang="Arial" altLang="Arial" sz="1000" dirty="0"/>
                    </a:p>
                    <a:p>
                      <a:pPr marL="60325" algn="l" rtl="0" eaLnBrk="0">
                        <a:lnSpc>
                          <a:spcPts val="966"/>
                        </a:lnSpc>
                        <a:spcBef>
                          <a:spcPts val="6"/>
                        </a:spcBef>
                        <a:tabLst/>
                      </a:pPr>
                      <a:r>
                        <a:rPr sz="800" kern="0" spc="30" dirty="0">
                          <a:solidFill>
                            <a:srgbClr val="000000">
                              <a:alpha val="100000"/>
                            </a:srgbClr>
                          </a:solidFill>
                          <a:latin typeface="SimSun"/>
                          <a:ea typeface="SimSun"/>
                          <a:cs typeface="SimSun"/>
                        </a:rPr>
                        <a:t>序号</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55000"/>
                        </a:lnSpc>
                        <a:tabLst/>
                      </a:pPr>
                      <a:endParaRPr lang="Arial" altLang="Arial" sz="1000" dirty="0"/>
                    </a:p>
                    <a:p>
                      <a:pPr marL="1085850" algn="l" rtl="0" eaLnBrk="0">
                        <a:lnSpc>
                          <a:spcPct val="100000"/>
                        </a:lnSpc>
                        <a:spcBef>
                          <a:spcPts val="5"/>
                        </a:spcBef>
                        <a:tabLst/>
                      </a:pPr>
                      <a:r>
                        <a:rPr sz="800" kern="0" spc="-10" dirty="0">
                          <a:solidFill>
                            <a:srgbClr val="000000">
                              <a:alpha val="100000"/>
                            </a:srgbClr>
                          </a:solidFill>
                          <a:latin typeface="SimSun"/>
                          <a:ea typeface="SimSun"/>
                          <a:cs typeface="SimSun"/>
                        </a:rPr>
                        <a:t>项</a:t>
                      </a:r>
                      <a:r>
                        <a:rPr sz="800" kern="0" spc="20" dirty="0">
                          <a:solidFill>
                            <a:srgbClr val="000000">
                              <a:alpha val="100000"/>
                            </a:srgbClr>
                          </a:solidFill>
                          <a:latin typeface="SimSun"/>
                          <a:ea typeface="SimSun"/>
                          <a:cs typeface="SimSun"/>
                        </a:rPr>
                        <a:t>   </a:t>
                      </a:r>
                      <a:r>
                        <a:rPr sz="800" kern="0" spc="-10" dirty="0">
                          <a:solidFill>
                            <a:srgbClr val="000000">
                              <a:alpha val="100000"/>
                            </a:srgbClr>
                          </a:solidFill>
                          <a:latin typeface="SimSun"/>
                          <a:ea typeface="SimSun"/>
                          <a:cs typeface="SimSun"/>
                        </a:rPr>
                        <a:t>目</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54000"/>
                        </a:lnSpc>
                        <a:tabLst/>
                      </a:pPr>
                      <a:endParaRPr lang="Arial" altLang="Arial" sz="1000" dirty="0"/>
                    </a:p>
                    <a:p>
                      <a:pPr algn="l" rtl="0" eaLnBrk="0">
                        <a:lnSpc>
                          <a:spcPct val="9109"/>
                        </a:lnSpc>
                        <a:tabLst/>
                      </a:pPr>
                      <a:endParaRPr lang="Arial" altLang="Arial" sz="100" dirty="0"/>
                    </a:p>
                    <a:p>
                      <a:pPr marL="234950" algn="l" rtl="0" eaLnBrk="0">
                        <a:lnSpc>
                          <a:spcPct val="100000"/>
                        </a:lnSpc>
                        <a:tabLst/>
                      </a:pPr>
                      <a:r>
                        <a:rPr sz="800" kern="0" spc="30" dirty="0">
                          <a:solidFill>
                            <a:srgbClr val="000000">
                              <a:alpha val="100000"/>
                            </a:srgbClr>
                          </a:solidFill>
                          <a:latin typeface="SimSun"/>
                          <a:ea typeface="SimSun"/>
                          <a:cs typeface="SimSun"/>
                        </a:rPr>
                        <a:t>技术要求</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03000"/>
                        </a:lnSpc>
                        <a:tabLst/>
                      </a:pPr>
                      <a:endParaRPr lang="Arial" altLang="Arial" sz="900" dirty="0"/>
                    </a:p>
                    <a:p>
                      <a:pPr algn="l" rtl="0" eaLnBrk="0">
                        <a:lnSpc>
                          <a:spcPct val="6235"/>
                        </a:lnSpc>
                        <a:tabLst/>
                      </a:pPr>
                      <a:endParaRPr lang="Arial" altLang="Arial" sz="100" dirty="0"/>
                    </a:p>
                    <a:p>
                      <a:pPr marL="120650" algn="l" rtl="0" eaLnBrk="0">
                        <a:lnSpc>
                          <a:spcPct val="88000"/>
                        </a:lnSpc>
                        <a:tabLst/>
                      </a:pPr>
                      <a:r>
                        <a:rPr sz="800" kern="0" spc="20" dirty="0">
                          <a:solidFill>
                            <a:srgbClr val="000000">
                              <a:alpha val="100000"/>
                            </a:srgbClr>
                          </a:solidFill>
                          <a:latin typeface="SimSun"/>
                          <a:ea typeface="SimSun"/>
                          <a:cs typeface="SimSun"/>
                        </a:rPr>
                        <a:t>试验</a:t>
                      </a:r>
                      <a:endParaRPr lang="SimSun" altLang="SimSun" sz="800" dirty="0"/>
                    </a:p>
                    <a:p>
                      <a:pPr marL="120650" algn="l" rtl="0" eaLnBrk="0">
                        <a:lnSpc>
                          <a:spcPts val="1449"/>
                        </a:lnSpc>
                        <a:tabLst/>
                      </a:pPr>
                      <a:r>
                        <a:rPr sz="800" kern="0" spc="20" dirty="0">
                          <a:solidFill>
                            <a:srgbClr val="000000">
                              <a:alpha val="100000"/>
                            </a:srgbClr>
                          </a:solidFill>
                          <a:latin typeface="SimSun"/>
                          <a:ea typeface="SimSun"/>
                          <a:cs typeface="SimSun"/>
                        </a:rPr>
                        <a:t>方法</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00000"/>
                        </a:lnSpc>
                        <a:tabLst/>
                      </a:pPr>
                      <a:endParaRPr lang="Arial" altLang="Arial" sz="300" dirty="0"/>
                    </a:p>
                    <a:p>
                      <a:pPr marL="63500" algn="l" rtl="0" eaLnBrk="0">
                        <a:lnSpc>
                          <a:spcPct val="134000"/>
                        </a:lnSpc>
                        <a:tabLst/>
                      </a:pPr>
                      <a:r>
                        <a:rPr sz="800" kern="0" spc="20" dirty="0">
                          <a:solidFill>
                            <a:srgbClr val="000000">
                              <a:alpha val="100000"/>
                            </a:srgbClr>
                          </a:solidFill>
                          <a:latin typeface="SimSun"/>
                          <a:ea typeface="SimSun"/>
                          <a:cs typeface="SimSun"/>
                        </a:rPr>
                        <a:t>不合</a:t>
                      </a:r>
                      <a:r>
                        <a:rPr sz="800" kern="0" spc="-10" dirty="0">
                          <a:solidFill>
                            <a:srgbClr val="000000">
                              <a:alpha val="100000"/>
                            </a:srgbClr>
                          </a:solidFill>
                          <a:latin typeface="SimSun"/>
                          <a:ea typeface="SimSun"/>
                          <a:cs typeface="SimSun"/>
                        </a:rPr>
                        <a:t>  </a:t>
                      </a:r>
                      <a:r>
                        <a:rPr sz="800" kern="0" spc="20" dirty="0">
                          <a:solidFill>
                            <a:srgbClr val="000000">
                              <a:alpha val="100000"/>
                            </a:srgbClr>
                          </a:solidFill>
                          <a:latin typeface="SimSun"/>
                          <a:ea typeface="SimSun"/>
                          <a:cs typeface="SimSun"/>
                        </a:rPr>
                        <a:t>格分</a:t>
                      </a:r>
                      <a:r>
                        <a:rPr sz="800" kern="0" spc="0" dirty="0">
                          <a:solidFill>
                            <a:srgbClr val="000000">
                              <a:alpha val="100000"/>
                            </a:srgbClr>
                          </a:solidFill>
                          <a:latin typeface="SimSun"/>
                          <a:ea typeface="SimSun"/>
                          <a:cs typeface="SimSun"/>
                        </a:rPr>
                        <a:t>  </a:t>
                      </a:r>
                      <a:r>
                        <a:rPr sz="800" kern="0" spc="400" dirty="0">
                          <a:solidFill>
                            <a:srgbClr val="000000">
                              <a:alpha val="100000"/>
                            </a:srgbClr>
                          </a:solidFill>
                          <a:latin typeface="SimSun"/>
                          <a:ea typeface="SimSun"/>
                          <a:cs typeface="SimSun"/>
                        </a:rPr>
                        <a:t>类</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03000"/>
                        </a:lnSpc>
                        <a:tabLst/>
                      </a:pPr>
                      <a:endParaRPr lang="Arial" altLang="Arial" sz="900" dirty="0"/>
                    </a:p>
                    <a:p>
                      <a:pPr marL="63500" algn="l" rtl="0" eaLnBrk="0">
                        <a:lnSpc>
                          <a:spcPct val="120000"/>
                        </a:lnSpc>
                        <a:spcBef>
                          <a:spcPts val="3"/>
                        </a:spcBef>
                        <a:tabLst/>
                      </a:pPr>
                      <a:r>
                        <a:rPr sz="800" kern="0" spc="10" dirty="0">
                          <a:solidFill>
                            <a:srgbClr val="000000">
                              <a:alpha val="100000"/>
                            </a:srgbClr>
                          </a:solidFill>
                          <a:latin typeface="SimSun"/>
                          <a:ea typeface="SimSun"/>
                          <a:cs typeface="SimSun"/>
                        </a:rPr>
                        <a:t>型式</a:t>
                      </a:r>
                      <a:r>
                        <a:rPr sz="800" kern="0" spc="0" dirty="0">
                          <a:solidFill>
                            <a:srgbClr val="000000">
                              <a:alpha val="100000"/>
                            </a:srgbClr>
                          </a:solidFill>
                          <a:latin typeface="SimSun"/>
                          <a:ea typeface="SimSun"/>
                          <a:cs typeface="SimSun"/>
                        </a:rPr>
                        <a:t>  </a:t>
                      </a:r>
                      <a:r>
                        <a:rPr sz="800" kern="0" spc="20" dirty="0">
                          <a:solidFill>
                            <a:srgbClr val="000000">
                              <a:alpha val="100000"/>
                            </a:srgbClr>
                          </a:solidFill>
                          <a:latin typeface="SimSun"/>
                          <a:ea typeface="SimSun"/>
                          <a:cs typeface="SimSun"/>
                        </a:rPr>
                        <a:t>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rtl="0" eaLnBrk="0">
                        <a:lnSpc>
                          <a:spcPct val="118000"/>
                        </a:lnSpc>
                        <a:tabLst/>
                      </a:pPr>
                      <a:endParaRPr lang="Arial" altLang="Arial" sz="500" dirty="0"/>
                    </a:p>
                    <a:p>
                      <a:pPr marL="241300" algn="l" rtl="0" eaLnBrk="0">
                        <a:lnSpc>
                          <a:spcPct val="100000"/>
                        </a:lnSpc>
                        <a:spcBef>
                          <a:spcPts val="1"/>
                        </a:spcBef>
                        <a:tabLst/>
                      </a:pPr>
                      <a:r>
                        <a:rPr sz="800" kern="0" spc="50" dirty="0">
                          <a:solidFill>
                            <a:srgbClr val="000000">
                              <a:alpha val="100000"/>
                            </a:srgbClr>
                          </a:solidFill>
                          <a:latin typeface="SimSun"/>
                          <a:ea typeface="SimSun"/>
                          <a:cs typeface="SimSun"/>
                        </a:rPr>
                        <a:t>出厂检验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5750">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700" dirty="0"/>
                    </a:p>
                    <a:p>
                      <a:pPr marL="82550"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9000"/>
                        </a:lnSpc>
                        <a:tabLst/>
                      </a:pPr>
                      <a:endParaRPr lang="Arial" altLang="Arial" sz="700" dirty="0"/>
                    </a:p>
                    <a:p>
                      <a:pPr algn="l" rtl="0" eaLnBrk="0">
                        <a:lnSpc>
                          <a:spcPct val="6031"/>
                        </a:lnSpc>
                        <a:tabLst/>
                      </a:pPr>
                      <a:endParaRPr lang="Arial" altLang="Arial" sz="100" dirty="0"/>
                    </a:p>
                    <a:p>
                      <a:pPr marL="82550" algn="l" rtl="0" eaLnBrk="0">
                        <a:lnSpc>
                          <a:spcPct val="78000"/>
                        </a:lnSpc>
                        <a:tabLst/>
                      </a:pPr>
                      <a:r>
                        <a:rPr sz="900" kern="0" spc="-10" dirty="0">
                          <a:solidFill>
                            <a:srgbClr val="000000">
                              <a:alpha val="100000"/>
                            </a:srgbClr>
                          </a:solidFill>
                          <a:latin typeface="SimSun"/>
                          <a:ea typeface="SimSun"/>
                          <a:cs typeface="SimSun"/>
                        </a:rPr>
                        <a:t>B</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9000"/>
                        </a:lnSpc>
                        <a:tabLst/>
                      </a:pPr>
                      <a:endParaRPr lang="Arial" altLang="Arial" sz="700" dirty="0"/>
                    </a:p>
                    <a:p>
                      <a:pPr algn="l" rtl="0" eaLnBrk="0">
                        <a:lnSpc>
                          <a:spcPct val="6174"/>
                        </a:lnSpc>
                        <a:tabLst/>
                      </a:pPr>
                      <a:endParaRPr lang="Arial" altLang="Arial" sz="100" dirty="0"/>
                    </a:p>
                    <a:p>
                      <a:pPr marL="88900" algn="l" rtl="0" eaLnBrk="0">
                        <a:lnSpc>
                          <a:spcPct val="78000"/>
                        </a:lnSpc>
                        <a:tabLst/>
                      </a:pPr>
                      <a:r>
                        <a:rPr sz="900" kern="0" spc="-10" dirty="0">
                          <a:solidFill>
                            <a:srgbClr val="000000">
                              <a:alpha val="100000"/>
                            </a:srgbClr>
                          </a:solidFill>
                          <a:latin typeface="SimSun"/>
                          <a:ea typeface="SimSun"/>
                          <a:cs typeface="SimSun"/>
                        </a:rPr>
                        <a:t>C</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800" dirty="0"/>
                    </a:p>
                    <a:p>
                      <a:pPr marL="88264" algn="l" rtl="0" eaLnBrk="0">
                        <a:lnSpc>
                          <a:spcPct val="81000"/>
                        </a:lnSpc>
                        <a:spcBef>
                          <a:spcPts val="3"/>
                        </a:spcBef>
                        <a:tabLst/>
                      </a:pPr>
                      <a:r>
                        <a:rPr sz="800" kern="0" spc="-10" dirty="0">
                          <a:solidFill>
                            <a:srgbClr val="000000">
                              <a:alpha val="100000"/>
                            </a:srgbClr>
                          </a:solidFill>
                          <a:latin typeface="SimSun"/>
                          <a:ea typeface="SimSun"/>
                          <a:cs typeface="SimSun"/>
                        </a:rPr>
                        <a:t>D</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4000"/>
                        </a:lnSpc>
                        <a:tabLst/>
                      </a:pPr>
                      <a:endParaRPr lang="Arial" altLang="Arial" sz="600" dirty="0"/>
                    </a:p>
                    <a:p>
                      <a:pPr marL="142875" algn="l" rtl="0" eaLnBrk="0">
                        <a:lnSpc>
                          <a:spcPct val="82000"/>
                        </a:lnSpc>
                        <a:spcBef>
                          <a:spcPts val="5"/>
                        </a:spcBef>
                        <a:tabLst/>
                      </a:pPr>
                      <a:r>
                        <a:rPr sz="800" kern="0" spc="-10" dirty="0">
                          <a:solidFill>
                            <a:srgbClr val="000000">
                              <a:alpha val="100000"/>
                            </a:srgbClr>
                          </a:solidFill>
                          <a:latin typeface="SimSun"/>
                          <a:ea typeface="SimSun"/>
                          <a:cs typeface="SimSun"/>
                        </a:rPr>
                        <a:t>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400" dirty="0"/>
                    </a:p>
                    <a:p>
                      <a:pPr marL="81914" algn="l" rtl="0" eaLnBrk="0">
                        <a:lnSpc>
                          <a:spcPct val="100000"/>
                        </a:lnSpc>
                        <a:spcBef>
                          <a:spcPts val="1"/>
                        </a:spcBef>
                        <a:tabLst/>
                      </a:pPr>
                      <a:r>
                        <a:rPr sz="800" kern="0" spc="30" dirty="0">
                          <a:solidFill>
                            <a:srgbClr val="000000">
                              <a:alpha val="100000"/>
                            </a:srgbClr>
                          </a:solidFill>
                          <a:latin typeface="SimSun"/>
                          <a:ea typeface="SimSun"/>
                          <a:cs typeface="SimSun"/>
                        </a:rPr>
                        <a:t>产品标记</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500" dirty="0"/>
                    </a:p>
                    <a:p>
                      <a:pPr marL="76200" algn="l" rtl="0" eaLnBrk="0">
                        <a:lnSpc>
                          <a:spcPct val="83000"/>
                        </a:lnSpc>
                        <a:spcBef>
                          <a:spcPts val="3"/>
                        </a:spcBef>
                        <a:tabLst/>
                      </a:pPr>
                      <a:r>
                        <a:rPr sz="800" kern="0" spc="10" dirty="0">
                          <a:solidFill>
                            <a:srgbClr val="000000">
                              <a:alpha val="100000"/>
                            </a:srgbClr>
                          </a:solidFill>
                          <a:latin typeface="SimSun"/>
                          <a:ea typeface="SimSun"/>
                          <a:cs typeface="SimSun"/>
                        </a:rPr>
                        <a:t>4.2,8</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88900" algn="l" rtl="0" eaLnBrk="0">
                        <a:lnSpc>
                          <a:spcPct val="82000"/>
                        </a:lnSpc>
                        <a:spcBef>
                          <a:spcPts val="6"/>
                        </a:spcBef>
                        <a:tabLst/>
                      </a:pPr>
                      <a:r>
                        <a:rPr sz="800" kern="0" spc="10" dirty="0">
                          <a:solidFill>
                            <a:srgbClr val="000000">
                              <a:alpha val="100000"/>
                            </a:srgbClr>
                          </a:solidFill>
                          <a:latin typeface="SimSun"/>
                          <a:ea typeface="SimSun"/>
                          <a:cs typeface="SimSun"/>
                        </a:rPr>
                        <a:t>6.1.4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139064" algn="l" rtl="0" eaLnBrk="0">
                        <a:lnSpc>
                          <a:spcPct val="81000"/>
                        </a:lnSpc>
                        <a:spcBef>
                          <a:spcPts val="7"/>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11430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5715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5715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6350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62864"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7000"/>
                        </a:lnSpc>
                        <a:tabLst/>
                      </a:pPr>
                      <a:endParaRPr lang="Arial" altLang="Arial" sz="500" dirty="0"/>
                    </a:p>
                    <a:p>
                      <a:pPr marL="142875" algn="l" rtl="0" eaLnBrk="0">
                        <a:lnSpc>
                          <a:spcPct val="82000"/>
                        </a:lnSpc>
                        <a:spcBef>
                          <a:spcPts val="2"/>
                        </a:spcBef>
                        <a:tabLst/>
                      </a:pPr>
                      <a:r>
                        <a:rPr sz="800" kern="0" spc="-10" dirty="0">
                          <a:solidFill>
                            <a:srgbClr val="000000">
                              <a:alpha val="100000"/>
                            </a:srgbClr>
                          </a:solidFill>
                          <a:latin typeface="SimSun"/>
                          <a:ea typeface="SimSun"/>
                          <a:cs typeface="SimSun"/>
                        </a:rPr>
                        <a:t>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81914" algn="l" rtl="0" eaLnBrk="0">
                        <a:lnSpc>
                          <a:spcPct val="100000"/>
                        </a:lnSpc>
                        <a:spcBef>
                          <a:spcPts val="4"/>
                        </a:spcBef>
                        <a:tabLst/>
                      </a:pPr>
                      <a:r>
                        <a:rPr sz="800" kern="0" spc="50" dirty="0">
                          <a:solidFill>
                            <a:srgbClr val="000000">
                              <a:alpha val="100000"/>
                            </a:srgbClr>
                          </a:solidFill>
                          <a:latin typeface="SimSun"/>
                          <a:ea typeface="SimSun"/>
                          <a:cs typeface="SimSun"/>
                        </a:rPr>
                        <a:t>防腐措施检查</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76200" algn="l" rtl="0" eaLnBrk="0">
                        <a:lnSpc>
                          <a:spcPct val="82000"/>
                        </a:lnSpc>
                        <a:spcBef>
                          <a:spcPts val="3"/>
                        </a:spcBef>
                        <a:tabLst/>
                      </a:pPr>
                      <a:r>
                        <a:rPr sz="800" kern="0" spc="10" dirty="0">
                          <a:solidFill>
                            <a:srgbClr val="000000">
                              <a:alpha val="100000"/>
                            </a:srgbClr>
                          </a:solidFill>
                          <a:latin typeface="SimSun"/>
                          <a:ea typeface="SimSun"/>
                          <a:cs typeface="SimSun"/>
                        </a:rPr>
                        <a:t>5.1.1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88900" algn="l" rtl="0" eaLnBrk="0">
                        <a:lnSpc>
                          <a:spcPct val="82000"/>
                        </a:lnSpc>
                        <a:spcBef>
                          <a:spcPts val="3"/>
                        </a:spcBef>
                        <a:tabLst/>
                      </a:pPr>
                      <a:r>
                        <a:rPr sz="800" kern="0" spc="10" dirty="0">
                          <a:solidFill>
                            <a:srgbClr val="000000">
                              <a:alpha val="100000"/>
                            </a:srgbClr>
                          </a:solidFill>
                          <a:latin typeface="SimSun"/>
                          <a:ea typeface="SimSun"/>
                          <a:cs typeface="SimSun"/>
                        </a:rPr>
                        <a:t>6.1.1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139064" algn="l" rtl="0" eaLnBrk="0">
                        <a:lnSpc>
                          <a:spcPct val="82000"/>
                        </a:lnSpc>
                        <a:spcBef>
                          <a:spcPts val="2"/>
                        </a:spcBef>
                        <a:tabLst/>
                      </a:pPr>
                      <a:r>
                        <a:rPr sz="800" kern="0" spc="-10" dirty="0">
                          <a:solidFill>
                            <a:srgbClr val="000000">
                              <a:alpha val="100000"/>
                            </a:srgbClr>
                          </a:solidFill>
                          <a:latin typeface="SimSun"/>
                          <a:ea typeface="SimSun"/>
                          <a:cs typeface="SimSun"/>
                        </a:rPr>
                        <a:t>C</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11430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95250" algn="l" rtl="0" eaLnBrk="0">
                        <a:lnSpc>
                          <a:spcPts val="188"/>
                        </a:lnSpc>
                        <a:spcBef>
                          <a:spcPts val="2"/>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5715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4000"/>
                        </a:lnSpc>
                        <a:tabLst/>
                      </a:pPr>
                      <a:endParaRPr lang="Arial" altLang="Arial" sz="600" dirty="0"/>
                    </a:p>
                    <a:p>
                      <a:pPr marL="142875" algn="l" rtl="0" eaLnBrk="0">
                        <a:lnSpc>
                          <a:spcPct val="82000"/>
                        </a:lnSpc>
                        <a:spcBef>
                          <a:spcPts val="6"/>
                        </a:spcBef>
                        <a:tabLst/>
                      </a:pPr>
                      <a:r>
                        <a:rPr sz="800" kern="0" spc="-10" dirty="0">
                          <a:solidFill>
                            <a:srgbClr val="000000">
                              <a:alpha val="100000"/>
                            </a:srgbClr>
                          </a:solidFill>
                          <a:latin typeface="SimSun"/>
                          <a:ea typeface="SimSun"/>
                          <a:cs typeface="SimSun"/>
                        </a:rPr>
                        <a:t>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400" dirty="0"/>
                    </a:p>
                    <a:p>
                      <a:pPr marL="81914" algn="l" rtl="0" eaLnBrk="0">
                        <a:lnSpc>
                          <a:spcPct val="100000"/>
                        </a:lnSpc>
                        <a:spcBef>
                          <a:spcPts val="1"/>
                        </a:spcBef>
                        <a:tabLst/>
                      </a:pPr>
                      <a:r>
                        <a:rPr sz="800" kern="0" spc="40" dirty="0">
                          <a:solidFill>
                            <a:srgbClr val="000000">
                              <a:alpha val="100000"/>
                            </a:srgbClr>
                          </a:solidFill>
                          <a:latin typeface="SimSun"/>
                          <a:ea typeface="SimSun"/>
                          <a:cs typeface="SimSun"/>
                        </a:rPr>
                        <a:t>表面质量检查</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76200" algn="l" rtl="0" eaLnBrk="0">
                        <a:lnSpc>
                          <a:spcPct val="82000"/>
                        </a:lnSpc>
                        <a:spcBef>
                          <a:spcPts val="6"/>
                        </a:spcBef>
                        <a:tabLst/>
                      </a:pPr>
                      <a:r>
                        <a:rPr sz="800" kern="0" spc="10" dirty="0">
                          <a:solidFill>
                            <a:srgbClr val="000000">
                              <a:alpha val="100000"/>
                            </a:srgbClr>
                          </a:solidFill>
                          <a:latin typeface="SimSun"/>
                          <a:ea typeface="SimSun"/>
                          <a:cs typeface="SimSun"/>
                        </a:rPr>
                        <a:t>5.1.2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88900" algn="l" rtl="0" eaLnBrk="0">
                        <a:lnSpc>
                          <a:spcPct val="82000"/>
                        </a:lnSpc>
                        <a:spcBef>
                          <a:spcPts val="6"/>
                        </a:spcBef>
                        <a:tabLst/>
                      </a:pPr>
                      <a:r>
                        <a:rPr sz="800" kern="0" spc="10" dirty="0">
                          <a:solidFill>
                            <a:srgbClr val="000000">
                              <a:alpha val="100000"/>
                            </a:srgbClr>
                          </a:solidFill>
                          <a:latin typeface="SimSun"/>
                          <a:ea typeface="SimSun"/>
                          <a:cs typeface="SimSun"/>
                        </a:rPr>
                        <a:t>6.1.2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600" dirty="0"/>
                    </a:p>
                    <a:p>
                      <a:pPr marL="139064" algn="l" rtl="0" eaLnBrk="0">
                        <a:lnSpc>
                          <a:spcPct val="81000"/>
                        </a:lnSpc>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11430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5715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7000"/>
                        </a:lnSpc>
                        <a:tabLst/>
                      </a:pPr>
                      <a:endParaRPr lang="Arial" altLang="Arial" sz="500" dirty="0"/>
                    </a:p>
                    <a:p>
                      <a:pPr marL="142875" algn="l" rtl="0" eaLnBrk="0">
                        <a:lnSpc>
                          <a:spcPct val="82000"/>
                        </a:lnSpc>
                        <a:spcBef>
                          <a:spcPts val="1"/>
                        </a:spcBef>
                        <a:tabLst/>
                      </a:pPr>
                      <a:r>
                        <a:rPr sz="800" kern="0" spc="-10" dirty="0">
                          <a:solidFill>
                            <a:srgbClr val="000000">
                              <a:alpha val="100000"/>
                            </a:srgbClr>
                          </a:solidFill>
                          <a:latin typeface="SimSun"/>
                          <a:ea typeface="SimSun"/>
                          <a:cs typeface="SimSun"/>
                        </a:rPr>
                        <a:t>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32000"/>
                        </a:lnSpc>
                        <a:tabLst/>
                      </a:pPr>
                      <a:endParaRPr lang="Arial" altLang="Arial" sz="300" dirty="0"/>
                    </a:p>
                    <a:p>
                      <a:pPr marL="81914" algn="l" rtl="0" eaLnBrk="0">
                        <a:lnSpc>
                          <a:spcPct val="100000"/>
                        </a:lnSpc>
                        <a:spcBef>
                          <a:spcPts val="3"/>
                        </a:spcBef>
                        <a:tabLst/>
                      </a:pPr>
                      <a:r>
                        <a:rPr sz="800" kern="0" spc="40" dirty="0">
                          <a:solidFill>
                            <a:srgbClr val="000000">
                              <a:alpha val="100000"/>
                            </a:srgbClr>
                          </a:solidFill>
                          <a:latin typeface="SimSun"/>
                          <a:ea typeface="SimSun"/>
                          <a:cs typeface="SimSun"/>
                        </a:rPr>
                        <a:t>表面镀(涂)层检验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500" dirty="0"/>
                    </a:p>
                    <a:p>
                      <a:pPr marL="76200" algn="l" rtl="0" eaLnBrk="0">
                        <a:lnSpc>
                          <a:spcPct val="83000"/>
                        </a:lnSpc>
                        <a:spcBef>
                          <a:spcPts val="1"/>
                        </a:spcBef>
                        <a:tabLst/>
                      </a:pPr>
                      <a:r>
                        <a:rPr sz="800" kern="0" spc="20" dirty="0">
                          <a:solidFill>
                            <a:srgbClr val="000000">
                              <a:alpha val="100000"/>
                            </a:srgbClr>
                          </a:solidFill>
                          <a:latin typeface="SimSun"/>
                          <a:ea typeface="SimSun"/>
                          <a:cs typeface="SimSun"/>
                        </a:rPr>
                        <a:t>5.1.2,5.1.</a:t>
                      </a:r>
                      <a:r>
                        <a:rPr sz="800" kern="0" spc="10" dirty="0">
                          <a:solidFill>
                            <a:srgbClr val="000000">
                              <a:alpha val="100000"/>
                            </a:srgbClr>
                          </a:solidFill>
                          <a:latin typeface="SimSun"/>
                          <a:ea typeface="SimSun"/>
                          <a:cs typeface="SimSun"/>
                        </a:rPr>
                        <a:t>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88900" algn="l" rtl="0" eaLnBrk="0">
                        <a:lnSpc>
                          <a:spcPct val="82000"/>
                        </a:lnSpc>
                        <a:spcBef>
                          <a:spcPts val="2"/>
                        </a:spcBef>
                        <a:tabLst/>
                      </a:pPr>
                      <a:r>
                        <a:rPr sz="800" kern="0" spc="10" dirty="0">
                          <a:solidFill>
                            <a:srgbClr val="000000">
                              <a:alpha val="100000"/>
                            </a:srgbClr>
                          </a:solidFill>
                          <a:latin typeface="SimSun"/>
                          <a:ea typeface="SimSun"/>
                          <a:cs typeface="SimSun"/>
                        </a:rPr>
                        <a:t>6.1.3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139064" algn="l" rtl="0" eaLnBrk="0">
                        <a:lnSpc>
                          <a:spcPct val="82000"/>
                        </a:lnSpc>
                        <a:spcBef>
                          <a:spcPts val="2"/>
                        </a:spcBef>
                        <a:tabLst/>
                      </a:pPr>
                      <a:r>
                        <a:rPr sz="800" kern="0" spc="-10" dirty="0">
                          <a:solidFill>
                            <a:srgbClr val="000000">
                              <a:alpha val="100000"/>
                            </a:srgbClr>
                          </a:solidFill>
                          <a:latin typeface="SimSun"/>
                          <a:ea typeface="SimSun"/>
                          <a:cs typeface="SimSun"/>
                        </a:rPr>
                        <a:t>C</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11430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5250" algn="l" rtl="0" eaLnBrk="0">
                        <a:lnSpc>
                          <a:spcPts val="1112"/>
                        </a:lnSpc>
                        <a:tabLst>
                          <a:tab pos="132079" algn="l"/>
                        </a:tabLst>
                      </a:pPr>
                      <a:r>
                        <a:rPr sz="1000" u="sng" kern="0" spc="0" dirty="0">
                          <a:solidFill>
                            <a:srgbClr val="000000">
                              <a:alpha val="100000"/>
                            </a:srgbClr>
                          </a:solidFill>
                          <a:latin typeface="Arial"/>
                          <a:ea typeface="Arial"/>
                          <a:cs typeface="Arial"/>
                        </a:rPr>
                        <a:t>	</a:t>
                      </a: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88900" algn="l" rtl="0" eaLnBrk="0">
                        <a:lnSpc>
                          <a:spcPts val="1112"/>
                        </a:lnSpc>
                        <a:tabLst>
                          <a:tab pos="125729" algn="l"/>
                        </a:tabLst>
                      </a:pPr>
                      <a:r>
                        <a:rPr sz="1000" u="sng" kern="0" spc="0" dirty="0">
                          <a:solidFill>
                            <a:srgbClr val="000000">
                              <a:alpha val="100000"/>
                            </a:srgbClr>
                          </a:solidFill>
                          <a:latin typeface="Arial"/>
                          <a:ea typeface="Arial"/>
                          <a:cs typeface="Arial"/>
                        </a:rPr>
                        <a:t>	</a:t>
                      </a: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5250" algn="l" rtl="0" eaLnBrk="0">
                        <a:lnSpc>
                          <a:spcPts val="1112"/>
                        </a:lnSpc>
                        <a:tabLst>
                          <a:tab pos="132079" algn="l"/>
                        </a:tabLst>
                      </a:pPr>
                      <a:r>
                        <a:rPr sz="1000" u="sng" kern="0" spc="0" dirty="0">
                          <a:solidFill>
                            <a:srgbClr val="000000">
                              <a:alpha val="100000"/>
                            </a:srgbClr>
                          </a:solidFill>
                          <a:latin typeface="Arial"/>
                          <a:ea typeface="Arial"/>
                          <a:cs typeface="Arial"/>
                        </a:rPr>
                        <a:t>	</a:t>
                      </a: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62864"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18000"/>
                        </a:lnSpc>
                        <a:tabLst/>
                      </a:pPr>
                      <a:endParaRPr lang="Arial" altLang="Arial" sz="500" dirty="0"/>
                    </a:p>
                    <a:p>
                      <a:pPr marL="142875" algn="l" rtl="0" eaLnBrk="0">
                        <a:lnSpc>
                          <a:spcPct val="81000"/>
                        </a:lnSpc>
                        <a:spcBef>
                          <a:spcPts val="6"/>
                        </a:spcBef>
                        <a:tabLst/>
                      </a:pPr>
                      <a:r>
                        <a:rPr sz="800" kern="0" spc="-10" dirty="0">
                          <a:solidFill>
                            <a:srgbClr val="000000">
                              <a:alpha val="100000"/>
                            </a:srgbClr>
                          </a:solidFill>
                          <a:latin typeface="SimSun"/>
                          <a:ea typeface="SimSun"/>
                          <a:cs typeface="SimSun"/>
                        </a:rPr>
                        <a:t>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81914" algn="l" rtl="0" eaLnBrk="0">
                        <a:lnSpc>
                          <a:spcPct val="100000"/>
                        </a:lnSpc>
                        <a:spcBef>
                          <a:spcPts val="4"/>
                        </a:spcBef>
                        <a:tabLst/>
                      </a:pPr>
                      <a:r>
                        <a:rPr sz="800" kern="0" spc="30" dirty="0">
                          <a:solidFill>
                            <a:srgbClr val="000000">
                              <a:alpha val="100000"/>
                            </a:srgbClr>
                          </a:solidFill>
                          <a:latin typeface="SimSun"/>
                          <a:ea typeface="SimSun"/>
                          <a:cs typeface="SimSun"/>
                        </a:rPr>
                        <a:t>文件检查</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76200" algn="l" rtl="0" eaLnBrk="0">
                        <a:lnSpc>
                          <a:spcPct val="82000"/>
                        </a:lnSpc>
                        <a:spcBef>
                          <a:spcPts val="3"/>
                        </a:spcBef>
                        <a:tabLst/>
                      </a:pPr>
                      <a:r>
                        <a:rPr sz="800" kern="0" spc="10" dirty="0">
                          <a:solidFill>
                            <a:srgbClr val="000000">
                              <a:alpha val="100000"/>
                            </a:srgbClr>
                          </a:solidFill>
                          <a:latin typeface="SimSun"/>
                          <a:ea typeface="SimSun"/>
                          <a:cs typeface="SimSun"/>
                        </a:rPr>
                        <a:t>5.1.4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88900" algn="l" rtl="0" eaLnBrk="0">
                        <a:lnSpc>
                          <a:spcPct val="82000"/>
                        </a:lnSpc>
                        <a:spcBef>
                          <a:spcPts val="3"/>
                        </a:spcBef>
                        <a:tabLst/>
                      </a:pPr>
                      <a:r>
                        <a:rPr sz="800" kern="0" spc="10" dirty="0">
                          <a:solidFill>
                            <a:srgbClr val="000000">
                              <a:alpha val="100000"/>
                            </a:srgbClr>
                          </a:solidFill>
                          <a:latin typeface="SimSun"/>
                          <a:ea typeface="SimSun"/>
                          <a:cs typeface="SimSun"/>
                        </a:rPr>
                        <a:t>6.1.4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139064" algn="l" rtl="0" eaLnBrk="0">
                        <a:lnSpc>
                          <a:spcPct val="82000"/>
                        </a:lnSpc>
                        <a:spcBef>
                          <a:spcPts val="2"/>
                        </a:spcBef>
                        <a:tabLst/>
                      </a:pPr>
                      <a:r>
                        <a:rPr sz="800" kern="0" spc="-10" dirty="0">
                          <a:solidFill>
                            <a:srgbClr val="000000">
                              <a:alpha val="100000"/>
                            </a:srgbClr>
                          </a:solidFill>
                          <a:latin typeface="SimSun"/>
                          <a:ea typeface="SimSun"/>
                          <a:cs typeface="SimSun"/>
                        </a:rPr>
                        <a:t>C</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11430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5715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5715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4000"/>
                        </a:lnSpc>
                        <a:tabLst/>
                      </a:pPr>
                      <a:endParaRPr lang="Arial" altLang="Arial" sz="600" dirty="0"/>
                    </a:p>
                    <a:p>
                      <a:pPr marL="142875" algn="l" rtl="0" eaLnBrk="0">
                        <a:lnSpc>
                          <a:spcPct val="82000"/>
                        </a:lnSpc>
                        <a:spcBef>
                          <a:spcPts val="5"/>
                        </a:spcBef>
                        <a:tabLst/>
                      </a:pPr>
                      <a:r>
                        <a:rPr sz="800" kern="0" spc="-10" dirty="0">
                          <a:solidFill>
                            <a:srgbClr val="000000">
                              <a:alpha val="100000"/>
                            </a:srgbClr>
                          </a:solidFill>
                          <a:latin typeface="SimSun"/>
                          <a:ea typeface="SimSun"/>
                          <a:cs typeface="SimSun"/>
                        </a:rPr>
                        <a:t>6</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400" dirty="0"/>
                    </a:p>
                    <a:p>
                      <a:pPr marL="81914" algn="l" rtl="0" eaLnBrk="0">
                        <a:lnSpc>
                          <a:spcPts val="966"/>
                        </a:lnSpc>
                        <a:spcBef>
                          <a:spcPts val="3"/>
                        </a:spcBef>
                        <a:tabLst/>
                      </a:pPr>
                      <a:r>
                        <a:rPr sz="800" kern="0" spc="30" dirty="0">
                          <a:solidFill>
                            <a:srgbClr val="000000">
                              <a:alpha val="100000"/>
                            </a:srgbClr>
                          </a:solidFill>
                          <a:latin typeface="SimSun"/>
                          <a:ea typeface="SimSun"/>
                          <a:cs typeface="SimSun"/>
                        </a:rPr>
                        <a:t>功能试验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76200" algn="l" rtl="0" eaLnBrk="0">
                        <a:lnSpc>
                          <a:spcPct val="82000"/>
                        </a:lnSpc>
                        <a:spcBef>
                          <a:spcPts val="6"/>
                        </a:spcBef>
                        <a:tabLst/>
                      </a:pPr>
                      <a:r>
                        <a:rPr sz="800" kern="0" spc="10" dirty="0">
                          <a:solidFill>
                            <a:srgbClr val="000000">
                              <a:alpha val="100000"/>
                            </a:srgbClr>
                          </a:solidFill>
                          <a:latin typeface="SimSun"/>
                          <a:ea typeface="SimSun"/>
                          <a:cs typeface="SimSun"/>
                        </a:rPr>
                        <a:t>5.1.5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88900" algn="l" rtl="0" eaLnBrk="0">
                        <a:lnSpc>
                          <a:spcPct val="82000"/>
                        </a:lnSpc>
                        <a:spcBef>
                          <a:spcPts val="6"/>
                        </a:spcBef>
                        <a:tabLst/>
                      </a:pPr>
                      <a:r>
                        <a:rPr sz="800" kern="0" spc="10" dirty="0">
                          <a:solidFill>
                            <a:srgbClr val="000000">
                              <a:alpha val="100000"/>
                            </a:srgbClr>
                          </a:solidFill>
                          <a:latin typeface="SimSun"/>
                          <a:ea typeface="SimSun"/>
                          <a:cs typeface="SimSun"/>
                        </a:rPr>
                        <a:t>6.1.5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600" dirty="0"/>
                    </a:p>
                    <a:p>
                      <a:pPr marL="139064" algn="l" rtl="0" eaLnBrk="0">
                        <a:lnSpc>
                          <a:spcPct val="83000"/>
                        </a:lnSpc>
                        <a:spcBef>
                          <a:spcPts val="2"/>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11430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5715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1615">
                <a:tc>
                  <a:txBody>
                    <a:bodyPr/>
                    <a:lstStyle/>
                    <a:p>
                      <a:pPr algn="l" rtl="0" eaLnBrk="0">
                        <a:lnSpc>
                          <a:spcPct val="119000"/>
                        </a:lnSpc>
                        <a:tabLst/>
                      </a:pPr>
                      <a:endParaRPr lang="Arial" altLang="Arial" sz="500" dirty="0"/>
                    </a:p>
                    <a:p>
                      <a:pPr marL="142875" algn="l" rtl="0" eaLnBrk="0">
                        <a:lnSpc>
                          <a:spcPct val="81000"/>
                        </a:lnSpc>
                        <a:tabLst/>
                      </a:pPr>
                      <a:r>
                        <a:rPr sz="800" kern="0" spc="-10" dirty="0">
                          <a:solidFill>
                            <a:srgbClr val="000000">
                              <a:alpha val="100000"/>
                            </a:srgbClr>
                          </a:solidFill>
                          <a:latin typeface="SimSun"/>
                          <a:ea typeface="SimSun"/>
                          <a:cs typeface="SimSun"/>
                        </a:rPr>
                        <a:t>7</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32000"/>
                        </a:lnSpc>
                        <a:tabLst/>
                      </a:pPr>
                      <a:endParaRPr lang="Arial" altLang="Arial" sz="300" dirty="0"/>
                    </a:p>
                    <a:p>
                      <a:pPr marL="81914" algn="l" rtl="0" eaLnBrk="0">
                        <a:lnSpc>
                          <a:spcPct val="100000"/>
                        </a:lnSpc>
                        <a:spcBef>
                          <a:spcPts val="3"/>
                        </a:spcBef>
                        <a:tabLst/>
                      </a:pPr>
                      <a:r>
                        <a:rPr sz="800" kern="0" spc="40" dirty="0">
                          <a:solidFill>
                            <a:srgbClr val="000000">
                              <a:alpha val="100000"/>
                            </a:srgbClr>
                          </a:solidFill>
                          <a:latin typeface="SimSun"/>
                          <a:ea typeface="SimSun"/>
                          <a:cs typeface="SimSun"/>
                        </a:rPr>
                        <a:t>尺寸偏差检验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76200" algn="l" rtl="0" eaLnBrk="0">
                        <a:lnSpc>
                          <a:spcPct val="82000"/>
                        </a:lnSpc>
                        <a:spcBef>
                          <a:spcPts val="3"/>
                        </a:spcBef>
                        <a:tabLst/>
                      </a:pPr>
                      <a:r>
                        <a:rPr sz="800" kern="0" spc="10" dirty="0">
                          <a:solidFill>
                            <a:srgbClr val="000000">
                              <a:alpha val="100000"/>
                            </a:srgbClr>
                          </a:solidFill>
                          <a:latin typeface="SimSun"/>
                          <a:ea typeface="SimSun"/>
                          <a:cs typeface="SimSun"/>
                        </a:rPr>
                        <a:t>5.1.6</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88900" algn="l" rtl="0" eaLnBrk="0">
                        <a:lnSpc>
                          <a:spcPct val="82000"/>
                        </a:lnSpc>
                        <a:spcBef>
                          <a:spcPts val="3"/>
                        </a:spcBef>
                        <a:tabLst/>
                      </a:pPr>
                      <a:r>
                        <a:rPr sz="800" kern="0" spc="10" dirty="0">
                          <a:solidFill>
                            <a:srgbClr val="000000">
                              <a:alpha val="100000"/>
                            </a:srgbClr>
                          </a:solidFill>
                          <a:latin typeface="SimSun"/>
                          <a:ea typeface="SimSun"/>
                          <a:cs typeface="SimSun"/>
                        </a:rPr>
                        <a:t>6.1.6</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139064" algn="l" rtl="0" eaLnBrk="0">
                        <a:lnSpc>
                          <a:spcPct val="82000"/>
                        </a:lnSpc>
                        <a:spcBef>
                          <a:spcPts val="2"/>
                        </a:spcBef>
                        <a:tabLst/>
                      </a:pPr>
                      <a:r>
                        <a:rPr sz="800" kern="0" spc="-10" dirty="0">
                          <a:solidFill>
                            <a:srgbClr val="000000">
                              <a:alpha val="100000"/>
                            </a:srgbClr>
                          </a:solidFill>
                          <a:latin typeface="SimSun"/>
                          <a:ea typeface="SimSun"/>
                          <a:cs typeface="SimSun"/>
                        </a:rPr>
                        <a:t>C</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114300"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57150"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57150"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5250" algn="l" rtl="0" eaLnBrk="0">
                        <a:lnSpc>
                          <a:spcPts val="1112"/>
                        </a:lnSpc>
                        <a:tabLst>
                          <a:tab pos="132079" algn="l"/>
                        </a:tabLst>
                      </a:pPr>
                      <a:r>
                        <a:rPr sz="1000" u="sng" kern="0" spc="0" dirty="0">
                          <a:solidFill>
                            <a:srgbClr val="000000">
                              <a:alpha val="100000"/>
                            </a:srgbClr>
                          </a:solidFill>
                          <a:latin typeface="Arial"/>
                          <a:ea typeface="Arial"/>
                          <a:cs typeface="Arial"/>
                        </a:rPr>
                        <a:t>	</a:t>
                      </a: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4614" algn="l" rtl="0" eaLnBrk="0">
                        <a:lnSpc>
                          <a:spcPts val="1112"/>
                        </a:lnSpc>
                        <a:tabLst>
                          <a:tab pos="132079" algn="l"/>
                        </a:tabLst>
                      </a:pPr>
                      <a:r>
                        <a:rPr sz="1000" u="sng" kern="0" spc="0" dirty="0">
                          <a:solidFill>
                            <a:srgbClr val="000000">
                              <a:alpha val="100000"/>
                            </a:srgbClr>
                          </a:solidFill>
                          <a:latin typeface="Arial"/>
                          <a:ea typeface="Arial"/>
                          <a:cs typeface="Arial"/>
                        </a:rPr>
                        <a:t>	</a:t>
                      </a: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300">
                <a:tc>
                  <a:txBody>
                    <a:bodyPr/>
                    <a:lstStyle/>
                    <a:p>
                      <a:pPr algn="l" rtl="0" eaLnBrk="0">
                        <a:lnSpc>
                          <a:spcPct val="105000"/>
                        </a:lnSpc>
                        <a:tabLst/>
                      </a:pPr>
                      <a:endParaRPr lang="Arial" altLang="Arial" sz="600" dirty="0"/>
                    </a:p>
                    <a:p>
                      <a:pPr marL="142875" algn="l" rtl="0" eaLnBrk="0">
                        <a:lnSpc>
                          <a:spcPct val="82000"/>
                        </a:lnSpc>
                        <a:spcBef>
                          <a:spcPts val="3"/>
                        </a:spcBef>
                        <a:tabLst/>
                      </a:pPr>
                      <a:r>
                        <a:rPr sz="800" kern="0" spc="-10" dirty="0">
                          <a:solidFill>
                            <a:srgbClr val="000000">
                              <a:alpha val="100000"/>
                            </a:srgbClr>
                          </a:solidFill>
                          <a:latin typeface="SimSun"/>
                          <a:ea typeface="SimSun"/>
                          <a:cs typeface="SimSun"/>
                        </a:rPr>
                        <a:t>8</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400" dirty="0"/>
                    </a:p>
                    <a:p>
                      <a:pPr marL="81914" algn="l" rtl="0" eaLnBrk="0">
                        <a:lnSpc>
                          <a:spcPct val="100000"/>
                        </a:lnSpc>
                        <a:spcBef>
                          <a:spcPts val="1"/>
                        </a:spcBef>
                        <a:tabLst/>
                      </a:pPr>
                      <a:r>
                        <a:rPr sz="800" kern="0" spc="40" dirty="0">
                          <a:solidFill>
                            <a:srgbClr val="000000">
                              <a:alpha val="100000"/>
                            </a:srgbClr>
                          </a:solidFill>
                          <a:latin typeface="SimSun"/>
                          <a:ea typeface="SimSun"/>
                          <a:cs typeface="SimSun"/>
                        </a:rPr>
                        <a:t>锁具配置检验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76200" algn="l" rtl="0" eaLnBrk="0">
                        <a:lnSpc>
                          <a:spcPct val="82000"/>
                        </a:lnSpc>
                        <a:spcBef>
                          <a:spcPts val="3"/>
                        </a:spcBef>
                        <a:tabLst/>
                      </a:pPr>
                      <a:r>
                        <a:rPr sz="800" kern="0" spc="10" dirty="0">
                          <a:solidFill>
                            <a:srgbClr val="000000">
                              <a:alpha val="100000"/>
                            </a:srgbClr>
                          </a:solidFill>
                          <a:latin typeface="SimSun"/>
                          <a:ea typeface="SimSun"/>
                          <a:cs typeface="SimSun"/>
                        </a:rPr>
                        <a:t>5.2.1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88900" algn="l" rtl="0" eaLnBrk="0">
                        <a:lnSpc>
                          <a:spcPct val="82000"/>
                        </a:lnSpc>
                        <a:spcBef>
                          <a:spcPts val="3"/>
                        </a:spcBef>
                        <a:tabLst/>
                      </a:pPr>
                      <a:r>
                        <a:rPr sz="800" kern="0" spc="10" dirty="0">
                          <a:solidFill>
                            <a:srgbClr val="000000">
                              <a:alpha val="100000"/>
                            </a:srgbClr>
                          </a:solidFill>
                          <a:latin typeface="SimSun"/>
                          <a:ea typeface="SimSun"/>
                          <a:cs typeface="SimSun"/>
                        </a:rPr>
                        <a:t>6.2.1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600" dirty="0"/>
                    </a:p>
                    <a:p>
                      <a:pPr marL="139064" algn="l" rtl="0" eaLnBrk="0">
                        <a:lnSpc>
                          <a:spcPct val="83000"/>
                        </a:lnSpc>
                        <a:spcBef>
                          <a:spcPts val="7"/>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114300" algn="l" rtl="0" eaLnBrk="0">
                        <a:lnSpc>
                          <a:spcPts val="1041"/>
                        </a:lnSpc>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57150" algn="l" rtl="0" eaLnBrk="0">
                        <a:lnSpc>
                          <a:spcPts val="1041"/>
                        </a:lnSpc>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800" dirty="0"/>
                    </a:p>
                    <a:p>
                      <a:pPr marL="88900" algn="l" rtl="0" eaLnBrk="0">
                        <a:lnSpc>
                          <a:spcPts val="188"/>
                        </a:lnSpc>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8000"/>
                        </a:lnSpc>
                        <a:tabLst/>
                      </a:pPr>
                      <a:endParaRPr lang="Arial" altLang="Arial" sz="500" dirty="0"/>
                    </a:p>
                    <a:p>
                      <a:pPr marL="142875" algn="l" rtl="0" eaLnBrk="0">
                        <a:lnSpc>
                          <a:spcPct val="82000"/>
                        </a:lnSpc>
                        <a:spcBef>
                          <a:spcPts val="1"/>
                        </a:spcBef>
                        <a:tabLst/>
                      </a:pPr>
                      <a:r>
                        <a:rPr sz="800" kern="0" spc="-10" dirty="0">
                          <a:solidFill>
                            <a:srgbClr val="000000">
                              <a:alpha val="100000"/>
                            </a:srgbClr>
                          </a:solidFill>
                          <a:latin typeface="SimSun"/>
                          <a:ea typeface="SimSun"/>
                          <a:cs typeface="SimSun"/>
                        </a:rPr>
                        <a:t>9</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400" dirty="0"/>
                    </a:p>
                    <a:p>
                      <a:pPr marL="81914" algn="l" rtl="0" eaLnBrk="0">
                        <a:lnSpc>
                          <a:spcPct val="100000"/>
                        </a:lnSpc>
                        <a:spcBef>
                          <a:spcPts val="4"/>
                        </a:spcBef>
                        <a:tabLst/>
                      </a:pPr>
                      <a:r>
                        <a:rPr sz="800" kern="0" spc="50" dirty="0">
                          <a:solidFill>
                            <a:srgbClr val="000000">
                              <a:alpha val="100000"/>
                            </a:srgbClr>
                          </a:solidFill>
                          <a:latin typeface="SimSun"/>
                          <a:ea typeface="SimSun"/>
                          <a:cs typeface="SimSun"/>
                        </a:rPr>
                        <a:t>固定件检验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76200" algn="l" rtl="0" eaLnBrk="0">
                        <a:lnSpc>
                          <a:spcPct val="82000"/>
                        </a:lnSpc>
                        <a:spcBef>
                          <a:spcPts val="2"/>
                        </a:spcBef>
                        <a:tabLst/>
                      </a:pPr>
                      <a:r>
                        <a:rPr sz="800" kern="0" spc="10" dirty="0">
                          <a:solidFill>
                            <a:srgbClr val="000000">
                              <a:alpha val="100000"/>
                            </a:srgbClr>
                          </a:solidFill>
                          <a:latin typeface="SimSun"/>
                          <a:ea typeface="SimSun"/>
                          <a:cs typeface="SimSun"/>
                        </a:rPr>
                        <a:t>5.2.2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88900" algn="l" rtl="0" eaLnBrk="0">
                        <a:lnSpc>
                          <a:spcPct val="82000"/>
                        </a:lnSpc>
                        <a:spcBef>
                          <a:spcPts val="2"/>
                        </a:spcBef>
                        <a:tabLst/>
                      </a:pPr>
                      <a:r>
                        <a:rPr sz="800" kern="0" spc="10" dirty="0">
                          <a:solidFill>
                            <a:srgbClr val="000000">
                              <a:alpha val="100000"/>
                            </a:srgbClr>
                          </a:solidFill>
                          <a:latin typeface="SimSun"/>
                          <a:ea typeface="SimSun"/>
                          <a:cs typeface="SimSun"/>
                        </a:rPr>
                        <a:t>6.2.2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139064" algn="l" rtl="0" eaLnBrk="0">
                        <a:lnSpc>
                          <a:spcPct val="82000"/>
                        </a:lnSpc>
                        <a:spcBef>
                          <a:spcPts val="1"/>
                        </a:spcBef>
                        <a:tabLst/>
                      </a:pPr>
                      <a:r>
                        <a:rPr sz="800" kern="0" spc="-10" dirty="0">
                          <a:solidFill>
                            <a:srgbClr val="000000">
                              <a:alpha val="100000"/>
                            </a:srgbClr>
                          </a:solidFill>
                          <a:latin typeface="SimSun"/>
                          <a:ea typeface="SimSun"/>
                          <a:cs typeface="SimSun"/>
                        </a:rPr>
                        <a:t>C</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114300"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57150"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62864"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8000"/>
                        </a:lnSpc>
                        <a:tabLst/>
                      </a:pPr>
                      <a:endParaRPr lang="Arial" altLang="Arial" sz="500" dirty="0"/>
                    </a:p>
                    <a:p>
                      <a:pPr marL="117475" algn="l" rtl="0" eaLnBrk="0">
                        <a:lnSpc>
                          <a:spcPct val="82000"/>
                        </a:lnSpc>
                        <a:spcBef>
                          <a:spcPts val="1"/>
                        </a:spcBef>
                        <a:tabLst/>
                      </a:pPr>
                      <a:r>
                        <a:rPr sz="800" kern="0" spc="-20" dirty="0">
                          <a:solidFill>
                            <a:srgbClr val="000000">
                              <a:alpha val="100000"/>
                            </a:srgbClr>
                          </a:solidFill>
                          <a:latin typeface="SimSun"/>
                          <a:ea typeface="SimSun"/>
                          <a:cs typeface="SimSun"/>
                        </a:rPr>
                        <a:t>10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400" dirty="0"/>
                    </a:p>
                    <a:p>
                      <a:pPr marL="81914" algn="l" rtl="0" eaLnBrk="0">
                        <a:lnSpc>
                          <a:spcPct val="100000"/>
                        </a:lnSpc>
                        <a:spcBef>
                          <a:spcPts val="4"/>
                        </a:spcBef>
                        <a:tabLst/>
                      </a:pPr>
                      <a:r>
                        <a:rPr sz="800" kern="0" spc="50" dirty="0">
                          <a:solidFill>
                            <a:srgbClr val="000000">
                              <a:alpha val="100000"/>
                            </a:srgbClr>
                          </a:solidFill>
                          <a:latin typeface="SimSun"/>
                          <a:ea typeface="SimSun"/>
                          <a:cs typeface="SimSun"/>
                        </a:rPr>
                        <a:t>隙缝及孔检验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76200" algn="l" rtl="0" eaLnBrk="0">
                        <a:lnSpc>
                          <a:spcPct val="82000"/>
                        </a:lnSpc>
                        <a:spcBef>
                          <a:spcPts val="1"/>
                        </a:spcBef>
                        <a:tabLst/>
                      </a:pPr>
                      <a:r>
                        <a:rPr sz="800" kern="0" spc="10" dirty="0">
                          <a:solidFill>
                            <a:srgbClr val="000000">
                              <a:alpha val="100000"/>
                            </a:srgbClr>
                          </a:solidFill>
                          <a:latin typeface="SimSun"/>
                          <a:ea typeface="SimSun"/>
                          <a:cs typeface="SimSun"/>
                        </a:rPr>
                        <a:t>5.2.3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88900" algn="l" rtl="0" eaLnBrk="0">
                        <a:lnSpc>
                          <a:spcPct val="82000"/>
                        </a:lnSpc>
                        <a:spcBef>
                          <a:spcPts val="1"/>
                        </a:spcBef>
                        <a:tabLst/>
                      </a:pPr>
                      <a:r>
                        <a:rPr sz="800" kern="0" spc="10" dirty="0">
                          <a:solidFill>
                            <a:srgbClr val="000000">
                              <a:alpha val="100000"/>
                            </a:srgbClr>
                          </a:solidFill>
                          <a:latin typeface="SimSun"/>
                          <a:ea typeface="SimSun"/>
                          <a:cs typeface="SimSun"/>
                        </a:rPr>
                        <a:t>6.2.3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139064" algn="l" rtl="0" eaLnBrk="0">
                        <a:lnSpc>
                          <a:spcPct val="82000"/>
                        </a:lnSpc>
                        <a:spcBef>
                          <a:spcPts val="1"/>
                        </a:spcBef>
                        <a:tabLst/>
                      </a:pPr>
                      <a:r>
                        <a:rPr sz="800" kern="0" spc="-10" dirty="0">
                          <a:solidFill>
                            <a:srgbClr val="000000">
                              <a:alpha val="100000"/>
                            </a:srgbClr>
                          </a:solidFill>
                          <a:latin typeface="SimSun"/>
                          <a:ea typeface="SimSun"/>
                          <a:cs typeface="SimSun"/>
                        </a:rPr>
                        <a:t>C</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11430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5715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700" dirty="0"/>
                    </a:p>
                    <a:p>
                      <a:pPr marL="107314" algn="l" rtl="0" eaLnBrk="0">
                        <a:lnSpc>
                          <a:spcPts val="64"/>
                        </a:lnSpc>
                        <a:spcBef>
                          <a:spcPts val="6"/>
                        </a:spcBef>
                        <a:tabLst/>
                      </a:pPr>
                      <a:r>
                        <a:rPr sz="100" kern="0" spc="30" dirty="0">
                          <a:solidFill>
                            <a:srgbClr val="000000">
                              <a:alpha val="100000"/>
                            </a:srgbClr>
                          </a:solidFill>
                          <a:latin typeface="SimSun"/>
                          <a:ea typeface="SimSun"/>
                          <a:cs typeface="SimSun"/>
                        </a:rPr>
                        <a:t>—</a:t>
                      </a:r>
                      <a:endParaRPr lang="SimSun" altLang="SimSun" sz="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300">
                <a:tc>
                  <a:txBody>
                    <a:bodyPr/>
                    <a:lstStyle/>
                    <a:p>
                      <a:pPr algn="l" rtl="0" eaLnBrk="0">
                        <a:lnSpc>
                          <a:spcPct val="105000"/>
                        </a:lnSpc>
                        <a:tabLst/>
                      </a:pPr>
                      <a:endParaRPr lang="Arial" altLang="Arial" sz="600" dirty="0"/>
                    </a:p>
                    <a:p>
                      <a:pPr marL="117475" algn="l" rtl="0" eaLnBrk="0">
                        <a:lnSpc>
                          <a:spcPct val="82000"/>
                        </a:lnSpc>
                        <a:spcBef>
                          <a:spcPts val="3"/>
                        </a:spcBef>
                        <a:tabLst/>
                      </a:pPr>
                      <a:r>
                        <a:rPr sz="800" kern="0" spc="-20" dirty="0">
                          <a:solidFill>
                            <a:srgbClr val="000000">
                              <a:alpha val="100000"/>
                            </a:srgbClr>
                          </a:solidFill>
                          <a:latin typeface="SimSun"/>
                          <a:ea typeface="SimSun"/>
                          <a:cs typeface="SimSun"/>
                        </a:rPr>
                        <a:t>11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400" dirty="0"/>
                    </a:p>
                    <a:p>
                      <a:pPr marL="81914" algn="l" rtl="0" eaLnBrk="0">
                        <a:lnSpc>
                          <a:spcPct val="100000"/>
                        </a:lnSpc>
                        <a:spcBef>
                          <a:spcPts val="1"/>
                        </a:spcBef>
                        <a:tabLst/>
                      </a:pPr>
                      <a:r>
                        <a:rPr sz="800" kern="0" spc="50" dirty="0">
                          <a:solidFill>
                            <a:srgbClr val="000000">
                              <a:alpha val="100000"/>
                            </a:srgbClr>
                          </a:solidFill>
                          <a:latin typeface="SimSun"/>
                          <a:ea typeface="SimSun"/>
                          <a:cs typeface="SimSun"/>
                        </a:rPr>
                        <a:t>附加功能检验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76200" algn="l" rtl="0" eaLnBrk="0">
                        <a:lnSpc>
                          <a:spcPct val="82000"/>
                        </a:lnSpc>
                        <a:spcBef>
                          <a:spcPts val="4"/>
                        </a:spcBef>
                        <a:tabLst/>
                      </a:pPr>
                      <a:r>
                        <a:rPr sz="800" kern="0" spc="10" dirty="0">
                          <a:solidFill>
                            <a:srgbClr val="000000">
                              <a:alpha val="100000"/>
                            </a:srgbClr>
                          </a:solidFill>
                          <a:latin typeface="SimSun"/>
                          <a:ea typeface="SimSun"/>
                          <a:cs typeface="SimSun"/>
                        </a:rPr>
                        <a:t>5.2.4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88900" algn="l" rtl="0" eaLnBrk="0">
                        <a:lnSpc>
                          <a:spcPct val="82000"/>
                        </a:lnSpc>
                        <a:spcBef>
                          <a:spcPts val="4"/>
                        </a:spcBef>
                        <a:tabLst/>
                      </a:pPr>
                      <a:r>
                        <a:rPr sz="800" kern="0" spc="10" dirty="0">
                          <a:solidFill>
                            <a:srgbClr val="000000">
                              <a:alpha val="100000"/>
                            </a:srgbClr>
                          </a:solidFill>
                          <a:latin typeface="SimSun"/>
                          <a:ea typeface="SimSun"/>
                          <a:cs typeface="SimSun"/>
                        </a:rPr>
                        <a:t>6.2.4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139064" algn="l" rtl="0" eaLnBrk="0">
                        <a:lnSpc>
                          <a:spcPct val="82000"/>
                        </a:lnSpc>
                        <a:spcBef>
                          <a:spcPts val="3"/>
                        </a:spcBef>
                        <a:tabLst/>
                      </a:pPr>
                      <a:r>
                        <a:rPr sz="800" kern="0" spc="-10" dirty="0">
                          <a:solidFill>
                            <a:srgbClr val="000000">
                              <a:alpha val="100000"/>
                            </a:srgbClr>
                          </a:solidFill>
                          <a:latin typeface="SimSun"/>
                          <a:ea typeface="SimSun"/>
                          <a:cs typeface="SimSun"/>
                        </a:rPr>
                        <a:t>C</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114300"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62864"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8000"/>
                        </a:lnSpc>
                        <a:tabLst/>
                      </a:pPr>
                      <a:endParaRPr lang="Arial" altLang="Arial" sz="500" dirty="0"/>
                    </a:p>
                    <a:p>
                      <a:pPr marL="117475" algn="l" rtl="0" eaLnBrk="0">
                        <a:lnSpc>
                          <a:spcPct val="82000"/>
                        </a:lnSpc>
                        <a:spcBef>
                          <a:spcPts val="1"/>
                        </a:spcBef>
                        <a:tabLst/>
                      </a:pPr>
                      <a:r>
                        <a:rPr sz="800" kern="0" spc="-20" dirty="0">
                          <a:solidFill>
                            <a:srgbClr val="000000">
                              <a:alpha val="100000"/>
                            </a:srgbClr>
                          </a:solidFill>
                          <a:latin typeface="SimSun"/>
                          <a:ea typeface="SimSun"/>
                          <a:cs typeface="SimSun"/>
                        </a:rPr>
                        <a:t>12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400" dirty="0"/>
                    </a:p>
                    <a:p>
                      <a:pPr marL="81914" algn="l" rtl="0" eaLnBrk="0">
                        <a:lnSpc>
                          <a:spcPct val="100000"/>
                        </a:lnSpc>
                        <a:spcBef>
                          <a:spcPts val="4"/>
                        </a:spcBef>
                        <a:tabLst/>
                      </a:pPr>
                      <a:r>
                        <a:rPr sz="800" kern="0" spc="50" dirty="0">
                          <a:solidFill>
                            <a:srgbClr val="000000">
                              <a:alpha val="100000"/>
                            </a:srgbClr>
                          </a:solidFill>
                          <a:latin typeface="SimSun"/>
                          <a:ea typeface="SimSun"/>
                          <a:cs typeface="SimSun"/>
                        </a:rPr>
                        <a:t>防盗保险柜锁锁具抗攻击试验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76200" algn="l" rtl="0" eaLnBrk="0">
                        <a:lnSpc>
                          <a:spcPct val="82000"/>
                        </a:lnSpc>
                        <a:spcBef>
                          <a:spcPts val="2"/>
                        </a:spcBef>
                        <a:tabLst/>
                      </a:pPr>
                      <a:r>
                        <a:rPr sz="800" kern="0" spc="10" dirty="0">
                          <a:solidFill>
                            <a:srgbClr val="000000">
                              <a:alpha val="100000"/>
                            </a:srgbClr>
                          </a:solidFill>
                          <a:latin typeface="SimSun"/>
                          <a:ea typeface="SimSun"/>
                          <a:cs typeface="SimSun"/>
                          <a:hlinkClick xmlns:r="http://schemas.openxmlformats.org/officeDocument/2006/relationships" r:id="rId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37465" algn="l" rtl="0" eaLnBrk="0">
                        <a:lnSpc>
                          <a:spcPct val="82000"/>
                        </a:lnSpc>
                        <a:spcBef>
                          <a:spcPts val="2"/>
                        </a:spcBef>
                        <a:tabLst/>
                      </a:pPr>
                      <a:r>
                        <a:rPr sz="800" kern="0" spc="10" dirty="0">
                          <a:solidFill>
                            <a:srgbClr val="000000">
                              <a:alpha val="100000"/>
                            </a:srgbClr>
                          </a:solidFill>
                          <a:latin typeface="SimSun"/>
                          <a:ea typeface="SimSun"/>
                          <a:cs typeface="SimSun"/>
                          <a:hlinkClick xmlns:r="http://schemas.openxmlformats.org/officeDocument/2006/relationships" r:id="rId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6.3.1.1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500" dirty="0"/>
                    </a:p>
                    <a:p>
                      <a:pPr marL="139064"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114300"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95250" algn="l" rtl="0" eaLnBrk="0">
                        <a:lnSpc>
                          <a:spcPts val="188"/>
                        </a:lnSpc>
                        <a:spcBef>
                          <a:spcPts val="7"/>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88900" algn="l" rtl="0" eaLnBrk="0">
                        <a:lnSpc>
                          <a:spcPts val="188"/>
                        </a:lnSpc>
                        <a:spcBef>
                          <a:spcPts val="7"/>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63500"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700" dirty="0"/>
                    </a:p>
                    <a:p>
                      <a:pPr marL="107314" algn="l" rtl="0" eaLnBrk="0">
                        <a:lnSpc>
                          <a:spcPts val="64"/>
                        </a:lnSpc>
                        <a:spcBef>
                          <a:spcPts val="6"/>
                        </a:spcBef>
                        <a:tabLst/>
                      </a:pPr>
                      <a:r>
                        <a:rPr sz="100" kern="0" spc="30" dirty="0">
                          <a:solidFill>
                            <a:srgbClr val="000000">
                              <a:alpha val="100000"/>
                            </a:srgbClr>
                          </a:solidFill>
                          <a:latin typeface="SimSun"/>
                          <a:ea typeface="SimSun"/>
                          <a:cs typeface="SimSun"/>
                        </a:rPr>
                        <a:t>—</a:t>
                      </a:r>
                      <a:endParaRPr lang="SimSun" altLang="SimSun" sz="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5000"/>
                        </a:lnSpc>
                        <a:tabLst/>
                      </a:pPr>
                      <a:endParaRPr lang="Arial" altLang="Arial" sz="600" dirty="0"/>
                    </a:p>
                    <a:p>
                      <a:pPr marL="117475" algn="l" rtl="0" eaLnBrk="0">
                        <a:lnSpc>
                          <a:spcPct val="82000"/>
                        </a:lnSpc>
                        <a:spcBef>
                          <a:spcPts val="3"/>
                        </a:spcBef>
                        <a:tabLst/>
                      </a:pPr>
                      <a:r>
                        <a:rPr sz="800" kern="0" spc="-20" dirty="0">
                          <a:solidFill>
                            <a:srgbClr val="000000">
                              <a:alpha val="100000"/>
                            </a:srgbClr>
                          </a:solidFill>
                          <a:latin typeface="SimSun"/>
                          <a:ea typeface="SimSun"/>
                          <a:cs typeface="SimSun"/>
                        </a:rPr>
                        <a:t>13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400" dirty="0"/>
                    </a:p>
                    <a:p>
                      <a:pPr marL="81914" algn="l" rtl="0" eaLnBrk="0">
                        <a:lnSpc>
                          <a:spcPct val="100000"/>
                        </a:lnSpc>
                        <a:spcBef>
                          <a:spcPts val="1"/>
                        </a:spcBef>
                        <a:tabLst/>
                      </a:pPr>
                      <a:r>
                        <a:rPr sz="800" kern="0" spc="50" dirty="0">
                          <a:solidFill>
                            <a:srgbClr val="000000">
                              <a:alpha val="100000"/>
                            </a:srgbClr>
                          </a:solidFill>
                          <a:latin typeface="SimSun"/>
                          <a:ea typeface="SimSun"/>
                          <a:cs typeface="SimSun"/>
                        </a:rPr>
                        <a:t>防盗保险柜锁锁舌行程检验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76200" algn="l" rtl="0" eaLnBrk="0">
                        <a:lnSpc>
                          <a:spcPct val="82000"/>
                        </a:lnSpc>
                        <a:spcBef>
                          <a:spcPts val="4"/>
                        </a:spcBef>
                        <a:tabLst/>
                      </a:pPr>
                      <a:r>
                        <a:rPr sz="800" kern="0" spc="10" dirty="0">
                          <a:solidFill>
                            <a:srgbClr val="000000">
                              <a:alpha val="100000"/>
                            </a:srgbClr>
                          </a:solidFill>
                          <a:latin typeface="SimSun"/>
                          <a:ea typeface="SimSun"/>
                          <a:cs typeface="SimSun"/>
                          <a:hlinkClick xmlns:r="http://schemas.openxmlformats.org/officeDocument/2006/relationships" r:id="rId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37465" algn="l" rtl="0" eaLnBrk="0">
                        <a:lnSpc>
                          <a:spcPct val="82000"/>
                        </a:lnSpc>
                        <a:spcBef>
                          <a:spcPts val="4"/>
                        </a:spcBef>
                        <a:tabLst/>
                      </a:pPr>
                      <a:r>
                        <a:rPr sz="800" kern="0" spc="10" dirty="0">
                          <a:solidFill>
                            <a:srgbClr val="000000">
                              <a:alpha val="100000"/>
                            </a:srgbClr>
                          </a:solidFill>
                          <a:latin typeface="SimSun"/>
                          <a:ea typeface="SimSun"/>
                          <a:cs typeface="SimSun"/>
                          <a:hlinkClick xmlns:r="http://schemas.openxmlformats.org/officeDocument/2006/relationships" r:id="rId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6.3.1.2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600" dirty="0"/>
                    </a:p>
                    <a:p>
                      <a:pPr marL="139064" algn="l" rtl="0" eaLnBrk="0">
                        <a:lnSpc>
                          <a:spcPct val="81000"/>
                        </a:lnSpc>
                        <a:spcBef>
                          <a:spcPts val="5"/>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114300"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63500"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07314" algn="l" rtl="0" eaLnBrk="0">
                        <a:lnSpc>
                          <a:spcPts val="1172"/>
                        </a:lnSpc>
                        <a:tabLst>
                          <a:tab pos="126364" algn="l"/>
                        </a:tabLst>
                      </a:pPr>
                      <a:r>
                        <a:rPr sz="1000" u="sng" kern="0" spc="0" dirty="0">
                          <a:solidFill>
                            <a:srgbClr val="000000">
                              <a:alpha val="100000"/>
                            </a:srgbClr>
                          </a:solidFill>
                          <a:latin typeface="Arial"/>
                          <a:ea typeface="Arial"/>
                          <a:cs typeface="Arial"/>
                        </a:rPr>
                        <a:t>	</a:t>
                      </a: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18000"/>
                        </a:lnSpc>
                        <a:tabLst/>
                      </a:pPr>
                      <a:endParaRPr lang="Arial" altLang="Arial" sz="500" dirty="0"/>
                    </a:p>
                    <a:p>
                      <a:pPr marL="117475" algn="l" rtl="0" eaLnBrk="0">
                        <a:lnSpc>
                          <a:spcPct val="82000"/>
                        </a:lnSpc>
                        <a:tabLst/>
                      </a:pPr>
                      <a:r>
                        <a:rPr sz="800" kern="0" spc="-20" dirty="0">
                          <a:solidFill>
                            <a:srgbClr val="000000">
                              <a:alpha val="100000"/>
                            </a:srgbClr>
                          </a:solidFill>
                          <a:latin typeface="SimSun"/>
                          <a:ea typeface="SimSun"/>
                          <a:cs typeface="SimSun"/>
                        </a:rPr>
                        <a:t>14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400" dirty="0"/>
                    </a:p>
                    <a:p>
                      <a:pPr marL="81914" algn="l" rtl="0" eaLnBrk="0">
                        <a:lnSpc>
                          <a:spcPct val="100000"/>
                        </a:lnSpc>
                        <a:spcBef>
                          <a:spcPts val="4"/>
                        </a:spcBef>
                        <a:tabLst/>
                      </a:pPr>
                      <a:r>
                        <a:rPr sz="800" kern="0" spc="50" dirty="0">
                          <a:solidFill>
                            <a:srgbClr val="000000">
                              <a:alpha val="100000"/>
                            </a:srgbClr>
                          </a:solidFill>
                          <a:latin typeface="SimSun"/>
                          <a:ea typeface="SimSun"/>
                          <a:cs typeface="SimSun"/>
                        </a:rPr>
                        <a:t>防盗保险柜锁锁舌压力检验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76200" algn="l" rtl="0" eaLnBrk="0">
                        <a:lnSpc>
                          <a:spcPct val="82000"/>
                        </a:lnSpc>
                        <a:spcBef>
                          <a:spcPts val="1"/>
                        </a:spcBef>
                        <a:tabLst/>
                      </a:pPr>
                      <a:r>
                        <a:rPr sz="800" kern="0" spc="10" dirty="0">
                          <a:solidFill>
                            <a:srgbClr val="000000">
                              <a:alpha val="100000"/>
                            </a:srgbClr>
                          </a:solidFill>
                          <a:latin typeface="SimSun"/>
                          <a:ea typeface="SimSun"/>
                          <a:cs typeface="SimSun"/>
                          <a:hlinkClick xmlns:r="http://schemas.openxmlformats.org/officeDocument/2006/relationships" r:id="rId6"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37465" algn="l" rtl="0" eaLnBrk="0">
                        <a:lnSpc>
                          <a:spcPct val="82000"/>
                        </a:lnSpc>
                        <a:spcBef>
                          <a:spcPts val="1"/>
                        </a:spcBef>
                        <a:tabLst/>
                      </a:pPr>
                      <a:r>
                        <a:rPr sz="800" kern="0" spc="10" dirty="0">
                          <a:solidFill>
                            <a:srgbClr val="000000">
                              <a:alpha val="100000"/>
                            </a:srgbClr>
                          </a:solidFill>
                          <a:latin typeface="SimSun"/>
                          <a:ea typeface="SimSun"/>
                          <a:cs typeface="SimSun"/>
                          <a:hlinkClick xmlns:r="http://schemas.openxmlformats.org/officeDocument/2006/relationships" r:id="rId7"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6.3.1.3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500" dirty="0"/>
                    </a:p>
                    <a:p>
                      <a:pPr marL="139064"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11430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700" dirty="0"/>
                    </a:p>
                    <a:p>
                      <a:pPr marL="95250" algn="l" rtl="0" eaLnBrk="0">
                        <a:lnSpc>
                          <a:spcPts val="188"/>
                        </a:lnSpc>
                        <a:spcBef>
                          <a:spcPts val="6"/>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62864"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8000"/>
                        </a:lnSpc>
                        <a:tabLst/>
                      </a:pPr>
                      <a:endParaRPr lang="Arial" altLang="Arial" sz="500" dirty="0"/>
                    </a:p>
                    <a:p>
                      <a:pPr marL="117475" algn="l" rtl="0" eaLnBrk="0">
                        <a:lnSpc>
                          <a:spcPct val="82000"/>
                        </a:lnSpc>
                        <a:spcBef>
                          <a:spcPts val="1"/>
                        </a:spcBef>
                        <a:tabLst/>
                      </a:pPr>
                      <a:r>
                        <a:rPr sz="800" kern="0" spc="-20" dirty="0">
                          <a:solidFill>
                            <a:srgbClr val="000000">
                              <a:alpha val="100000"/>
                            </a:srgbClr>
                          </a:solidFill>
                          <a:latin typeface="SimSun"/>
                          <a:ea typeface="SimSun"/>
                          <a:cs typeface="SimSun"/>
                        </a:rPr>
                        <a:t>15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400" dirty="0"/>
                    </a:p>
                    <a:p>
                      <a:pPr marL="81914" algn="l" rtl="0" eaLnBrk="0">
                        <a:lnSpc>
                          <a:spcPct val="100000"/>
                        </a:lnSpc>
                        <a:spcBef>
                          <a:spcPts val="1"/>
                        </a:spcBef>
                        <a:tabLst/>
                      </a:pPr>
                      <a:r>
                        <a:rPr sz="800" kern="0" spc="50" dirty="0">
                          <a:solidFill>
                            <a:srgbClr val="000000">
                              <a:alpha val="100000"/>
                            </a:srgbClr>
                          </a:solidFill>
                          <a:latin typeface="SimSun"/>
                          <a:ea typeface="SimSun"/>
                          <a:cs typeface="SimSun"/>
                        </a:rPr>
                        <a:t>防盗保险柜锁自由跌落试验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76200" algn="l" rtl="0" eaLnBrk="0">
                        <a:lnSpc>
                          <a:spcPct val="82000"/>
                        </a:lnSpc>
                        <a:spcBef>
                          <a:spcPts val="1"/>
                        </a:spcBef>
                        <a:tabLst/>
                      </a:pPr>
                      <a:r>
                        <a:rPr sz="800" kern="0" spc="10" dirty="0">
                          <a:solidFill>
                            <a:srgbClr val="000000">
                              <a:alpha val="100000"/>
                            </a:srgbClr>
                          </a:solidFill>
                          <a:latin typeface="SimSun"/>
                          <a:ea typeface="SimSun"/>
                          <a:cs typeface="SimSun"/>
                          <a:hlinkClick xmlns:r="http://schemas.openxmlformats.org/officeDocument/2006/relationships" r:id="rId8"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37465" algn="l" rtl="0" eaLnBrk="0">
                        <a:lnSpc>
                          <a:spcPct val="82000"/>
                        </a:lnSpc>
                        <a:spcBef>
                          <a:spcPts val="1"/>
                        </a:spcBef>
                        <a:tabLst/>
                      </a:pPr>
                      <a:r>
                        <a:rPr sz="800" kern="0" spc="10" dirty="0">
                          <a:solidFill>
                            <a:srgbClr val="000000">
                              <a:alpha val="100000"/>
                            </a:srgbClr>
                          </a:solidFill>
                          <a:latin typeface="SimSun"/>
                          <a:ea typeface="SimSun"/>
                          <a:cs typeface="SimSun"/>
                          <a:hlinkClick xmlns:r="http://schemas.openxmlformats.org/officeDocument/2006/relationships" r:id="rId9"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6.3.1.4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500" dirty="0"/>
                    </a:p>
                    <a:p>
                      <a:pPr marL="139064"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11430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88900" algn="l" rtl="0" eaLnBrk="0">
                        <a:lnSpc>
                          <a:spcPts val="188"/>
                        </a:lnSpc>
                        <a:spcBef>
                          <a:spcPts val="7"/>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95250" algn="l" rtl="0" eaLnBrk="0">
                        <a:lnSpc>
                          <a:spcPts val="188"/>
                        </a:lnSpc>
                        <a:spcBef>
                          <a:spcPts val="7"/>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62864"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5000"/>
                        </a:lnSpc>
                        <a:tabLst/>
                      </a:pPr>
                      <a:endParaRPr lang="Arial" altLang="Arial" sz="600" dirty="0"/>
                    </a:p>
                    <a:p>
                      <a:pPr marL="117475" algn="l" rtl="0" eaLnBrk="0">
                        <a:lnSpc>
                          <a:spcPct val="82000"/>
                        </a:lnSpc>
                        <a:spcBef>
                          <a:spcPts val="3"/>
                        </a:spcBef>
                        <a:tabLst/>
                      </a:pPr>
                      <a:r>
                        <a:rPr sz="800" kern="0" spc="-20" dirty="0">
                          <a:solidFill>
                            <a:srgbClr val="000000">
                              <a:alpha val="100000"/>
                            </a:srgbClr>
                          </a:solidFill>
                          <a:latin typeface="SimSun"/>
                          <a:ea typeface="SimSun"/>
                          <a:cs typeface="SimSun"/>
                        </a:rPr>
                        <a:t>16</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400" dirty="0"/>
                    </a:p>
                    <a:p>
                      <a:pPr marL="81914" algn="l" rtl="0" eaLnBrk="0">
                        <a:lnSpc>
                          <a:spcPct val="100000"/>
                        </a:lnSpc>
                        <a:spcBef>
                          <a:spcPts val="1"/>
                        </a:spcBef>
                        <a:tabLst/>
                      </a:pPr>
                      <a:r>
                        <a:rPr sz="800" kern="0" spc="50" dirty="0">
                          <a:solidFill>
                            <a:srgbClr val="000000">
                              <a:alpha val="100000"/>
                            </a:srgbClr>
                          </a:solidFill>
                          <a:latin typeface="SimSun"/>
                          <a:ea typeface="SimSun"/>
                          <a:cs typeface="SimSun"/>
                        </a:rPr>
                        <a:t>防盗保险柜锁锁具耐久性检验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76200" algn="l" rtl="0" eaLnBrk="0">
                        <a:lnSpc>
                          <a:spcPct val="82000"/>
                        </a:lnSpc>
                        <a:spcBef>
                          <a:spcPts val="3"/>
                        </a:spcBef>
                        <a:tabLst/>
                      </a:pPr>
                      <a:r>
                        <a:rPr sz="800" kern="0" spc="10" dirty="0">
                          <a:solidFill>
                            <a:srgbClr val="000000">
                              <a:alpha val="100000"/>
                            </a:srgbClr>
                          </a:solidFill>
                          <a:latin typeface="SimSun"/>
                          <a:ea typeface="SimSun"/>
                          <a:cs typeface="SimSun"/>
                          <a:hlinkClick xmlns:r="http://schemas.openxmlformats.org/officeDocument/2006/relationships" r:id="rId10"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37465" algn="l" rtl="0" eaLnBrk="0">
                        <a:lnSpc>
                          <a:spcPct val="82000"/>
                        </a:lnSpc>
                        <a:spcBef>
                          <a:spcPts val="3"/>
                        </a:spcBef>
                        <a:tabLst/>
                      </a:pPr>
                      <a:r>
                        <a:rPr sz="800" kern="0" spc="10" dirty="0">
                          <a:solidFill>
                            <a:srgbClr val="000000">
                              <a:alpha val="100000"/>
                            </a:srgbClr>
                          </a:solidFill>
                          <a:latin typeface="SimSun"/>
                          <a:ea typeface="SimSun"/>
                          <a:cs typeface="SimSun"/>
                          <a:hlinkClick xmlns:r="http://schemas.openxmlformats.org/officeDocument/2006/relationships" r:id="rId11"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6.3.1.5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139064" algn="l" rtl="0" eaLnBrk="0">
                        <a:lnSpc>
                          <a:spcPct val="83000"/>
                        </a:lnSpc>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114300"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62864"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8000"/>
                        </a:lnSpc>
                        <a:tabLst/>
                      </a:pPr>
                      <a:endParaRPr lang="Arial" altLang="Arial" sz="500" dirty="0"/>
                    </a:p>
                    <a:p>
                      <a:pPr marL="117475" algn="l" rtl="0" eaLnBrk="0">
                        <a:lnSpc>
                          <a:spcPct val="82000"/>
                        </a:lnSpc>
                        <a:spcBef>
                          <a:spcPts val="1"/>
                        </a:spcBef>
                        <a:tabLst/>
                      </a:pPr>
                      <a:r>
                        <a:rPr sz="800" kern="0" spc="-20" dirty="0">
                          <a:solidFill>
                            <a:srgbClr val="000000">
                              <a:alpha val="100000"/>
                            </a:srgbClr>
                          </a:solidFill>
                          <a:latin typeface="SimSun"/>
                          <a:ea typeface="SimSun"/>
                          <a:cs typeface="SimSun"/>
                        </a:rPr>
                        <a:t>17</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400" dirty="0"/>
                    </a:p>
                    <a:p>
                      <a:pPr marL="81914" algn="l" rtl="0" eaLnBrk="0">
                        <a:lnSpc>
                          <a:spcPct val="100000"/>
                        </a:lnSpc>
                        <a:spcBef>
                          <a:spcPts val="4"/>
                        </a:spcBef>
                        <a:tabLst/>
                      </a:pPr>
                      <a:r>
                        <a:rPr sz="800" kern="0" spc="50" dirty="0">
                          <a:solidFill>
                            <a:srgbClr val="000000">
                              <a:alpha val="100000"/>
                            </a:srgbClr>
                          </a:solidFill>
                          <a:latin typeface="SimSun"/>
                          <a:ea typeface="SimSun"/>
                          <a:cs typeface="SimSun"/>
                        </a:rPr>
                        <a:t>防盗保险柜锁锁具冲击检验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76200" algn="l" rtl="0" eaLnBrk="0">
                        <a:lnSpc>
                          <a:spcPct val="82000"/>
                        </a:lnSpc>
                        <a:spcBef>
                          <a:spcPts val="2"/>
                        </a:spcBef>
                        <a:tabLst/>
                      </a:pPr>
                      <a:r>
                        <a:rPr sz="800" kern="0" spc="10" dirty="0">
                          <a:solidFill>
                            <a:srgbClr val="000000">
                              <a:alpha val="100000"/>
                            </a:srgbClr>
                          </a:solidFill>
                          <a:latin typeface="SimSun"/>
                          <a:ea typeface="SimSun"/>
                          <a:cs typeface="SimSun"/>
                          <a:hlinkClick xmlns:r="http://schemas.openxmlformats.org/officeDocument/2006/relationships" r:id="rId1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5.3.1.6</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37465" algn="l" rtl="0" eaLnBrk="0">
                        <a:lnSpc>
                          <a:spcPct val="82000"/>
                        </a:lnSpc>
                        <a:spcBef>
                          <a:spcPts val="2"/>
                        </a:spcBef>
                        <a:tabLst/>
                      </a:pPr>
                      <a:r>
                        <a:rPr sz="800" kern="0" spc="10" dirty="0">
                          <a:solidFill>
                            <a:srgbClr val="000000">
                              <a:alpha val="100000"/>
                            </a:srgbClr>
                          </a:solidFill>
                          <a:latin typeface="SimSun"/>
                          <a:ea typeface="SimSun"/>
                          <a:cs typeface="SimSun"/>
                          <a:hlinkClick xmlns:r="http://schemas.openxmlformats.org/officeDocument/2006/relationships" r:id="rId1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6.3.1.6</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500" dirty="0"/>
                    </a:p>
                    <a:p>
                      <a:pPr marL="139064"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114300"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95250" algn="l" rtl="0" eaLnBrk="0">
                        <a:lnSpc>
                          <a:spcPts val="188"/>
                        </a:lnSpc>
                        <a:spcBef>
                          <a:spcPts val="6"/>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88900" algn="l" rtl="0" eaLnBrk="0">
                        <a:lnSpc>
                          <a:spcPts val="188"/>
                        </a:lnSpc>
                        <a:spcBef>
                          <a:spcPts val="6"/>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62864"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300">
                <a:tc>
                  <a:txBody>
                    <a:bodyPr/>
                    <a:lstStyle/>
                    <a:p>
                      <a:pPr algn="l" rtl="0" eaLnBrk="0">
                        <a:lnSpc>
                          <a:spcPct val="105000"/>
                        </a:lnSpc>
                        <a:tabLst/>
                      </a:pPr>
                      <a:endParaRPr lang="Arial" altLang="Arial" sz="600" dirty="0"/>
                    </a:p>
                    <a:p>
                      <a:pPr marL="117475" algn="l" rtl="0" eaLnBrk="0">
                        <a:lnSpc>
                          <a:spcPct val="82000"/>
                        </a:lnSpc>
                        <a:spcBef>
                          <a:spcPts val="4"/>
                        </a:spcBef>
                        <a:tabLst/>
                      </a:pPr>
                      <a:r>
                        <a:rPr sz="800" kern="0" spc="-20" dirty="0">
                          <a:solidFill>
                            <a:srgbClr val="000000">
                              <a:alpha val="100000"/>
                            </a:srgbClr>
                          </a:solidFill>
                          <a:latin typeface="SimSun"/>
                          <a:ea typeface="SimSun"/>
                          <a:cs typeface="SimSun"/>
                        </a:rPr>
                        <a:t>18</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400" dirty="0"/>
                    </a:p>
                    <a:p>
                      <a:pPr marL="81914" algn="l" rtl="0" eaLnBrk="0">
                        <a:lnSpc>
                          <a:spcPct val="100000"/>
                        </a:lnSpc>
                        <a:spcBef>
                          <a:spcPts val="1"/>
                        </a:spcBef>
                        <a:tabLst/>
                      </a:pPr>
                      <a:r>
                        <a:rPr sz="800" kern="0" spc="50" dirty="0">
                          <a:solidFill>
                            <a:srgbClr val="000000">
                              <a:alpha val="100000"/>
                            </a:srgbClr>
                          </a:solidFill>
                          <a:latin typeface="SimSun"/>
                          <a:ea typeface="SimSun"/>
                          <a:cs typeface="SimSun"/>
                        </a:rPr>
                        <a:t>密码式防盗保险柜机械锁对</a:t>
                      </a:r>
                      <a:r>
                        <a:rPr sz="800" kern="0" spc="40" dirty="0">
                          <a:solidFill>
                            <a:srgbClr val="000000">
                              <a:alpha val="100000"/>
                            </a:srgbClr>
                          </a:solidFill>
                          <a:latin typeface="SimSun"/>
                          <a:ea typeface="SimSun"/>
                          <a:cs typeface="SimSun"/>
                        </a:rPr>
                        <a:t>码误差检验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76200" algn="l" rtl="0" eaLnBrk="0">
                        <a:lnSpc>
                          <a:spcPct val="82000"/>
                        </a:lnSpc>
                        <a:spcBef>
                          <a:spcPts val="4"/>
                        </a:spcBef>
                        <a:tabLst/>
                      </a:pPr>
                      <a:r>
                        <a:rPr sz="800" kern="0" spc="10" dirty="0">
                          <a:solidFill>
                            <a:srgbClr val="000000">
                              <a:alpha val="100000"/>
                            </a:srgbClr>
                          </a:solidFill>
                          <a:latin typeface="SimSun"/>
                          <a:ea typeface="SimSun"/>
                          <a:cs typeface="SimSun"/>
                          <a:hlinkClick xmlns:r="http://schemas.openxmlformats.org/officeDocument/2006/relationships" r:id="rId1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37465" algn="l" rtl="0" eaLnBrk="0">
                        <a:lnSpc>
                          <a:spcPct val="82000"/>
                        </a:lnSpc>
                        <a:spcBef>
                          <a:spcPts val="4"/>
                        </a:spcBef>
                        <a:tabLst/>
                      </a:pPr>
                      <a:r>
                        <a:rPr sz="800" kern="0" spc="10" dirty="0">
                          <a:solidFill>
                            <a:srgbClr val="000000">
                              <a:alpha val="100000"/>
                            </a:srgbClr>
                          </a:solidFill>
                          <a:latin typeface="SimSun"/>
                          <a:ea typeface="SimSun"/>
                          <a:cs typeface="SimSun"/>
                          <a:hlinkClick xmlns:r="http://schemas.openxmlformats.org/officeDocument/2006/relationships" r:id="rId1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600" dirty="0"/>
                    </a:p>
                    <a:p>
                      <a:pPr marL="139064" algn="l" rtl="0" eaLnBrk="0">
                        <a:lnSpc>
                          <a:spcPct val="81000"/>
                        </a:lnSpc>
                        <a:spcBef>
                          <a:spcPts val="5"/>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114300"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800" dirty="0"/>
                    </a:p>
                    <a:p>
                      <a:pPr marL="95250" algn="l" rtl="0" eaLnBrk="0">
                        <a:lnSpc>
                          <a:spcPts val="188"/>
                        </a:lnSpc>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800" dirty="0"/>
                    </a:p>
                    <a:p>
                      <a:pPr marL="88900" algn="l" rtl="0" eaLnBrk="0">
                        <a:lnSpc>
                          <a:spcPts val="188"/>
                        </a:lnSpc>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62864"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8000"/>
                        </a:lnSpc>
                        <a:tabLst/>
                      </a:pPr>
                      <a:endParaRPr lang="Arial" altLang="Arial" sz="500" dirty="0"/>
                    </a:p>
                    <a:p>
                      <a:pPr marL="117475" algn="l" rtl="0" eaLnBrk="0">
                        <a:lnSpc>
                          <a:spcPct val="82000"/>
                        </a:lnSpc>
                        <a:spcBef>
                          <a:spcPts val="1"/>
                        </a:spcBef>
                        <a:tabLst/>
                      </a:pPr>
                      <a:r>
                        <a:rPr sz="800" kern="0" spc="-20" dirty="0">
                          <a:solidFill>
                            <a:srgbClr val="000000">
                              <a:alpha val="100000"/>
                            </a:srgbClr>
                          </a:solidFill>
                          <a:latin typeface="SimSun"/>
                          <a:ea typeface="SimSun"/>
                          <a:cs typeface="SimSun"/>
                        </a:rPr>
                        <a:t>19</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81914" algn="l" rtl="0" eaLnBrk="0">
                        <a:lnSpc>
                          <a:spcPct val="100000"/>
                        </a:lnSpc>
                        <a:spcBef>
                          <a:spcPts val="3"/>
                        </a:spcBef>
                        <a:tabLst/>
                      </a:pPr>
                      <a:r>
                        <a:rPr sz="800" kern="0" spc="50" dirty="0">
                          <a:solidFill>
                            <a:srgbClr val="000000">
                              <a:alpha val="100000"/>
                            </a:srgbClr>
                          </a:solidFill>
                          <a:latin typeface="SimSun"/>
                          <a:ea typeface="SimSun"/>
                          <a:cs typeface="SimSun"/>
                        </a:rPr>
                        <a:t>防盗保险柜机械锁防技术开启试验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76200" algn="l" rtl="0" eaLnBrk="0">
                        <a:lnSpc>
                          <a:spcPct val="82000"/>
                        </a:lnSpc>
                        <a:spcBef>
                          <a:spcPts val="2"/>
                        </a:spcBef>
                        <a:tabLst/>
                      </a:pPr>
                      <a:r>
                        <a:rPr sz="800" kern="0" spc="10" dirty="0">
                          <a:solidFill>
                            <a:srgbClr val="000000">
                              <a:alpha val="100000"/>
                            </a:srgbClr>
                          </a:solidFill>
                          <a:latin typeface="SimSun"/>
                          <a:ea typeface="SimSun"/>
                          <a:cs typeface="SimSun"/>
                          <a:hlinkClick xmlns:r="http://schemas.openxmlformats.org/officeDocument/2006/relationships" r:id="rId16"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37465" algn="l" rtl="0" eaLnBrk="0">
                        <a:lnSpc>
                          <a:spcPct val="82000"/>
                        </a:lnSpc>
                        <a:spcBef>
                          <a:spcPts val="2"/>
                        </a:spcBef>
                        <a:tabLst/>
                      </a:pPr>
                      <a:r>
                        <a:rPr sz="800" kern="0" spc="10" dirty="0">
                          <a:solidFill>
                            <a:srgbClr val="000000">
                              <a:alpha val="100000"/>
                            </a:srgbClr>
                          </a:solidFill>
                          <a:latin typeface="SimSun"/>
                          <a:ea typeface="SimSun"/>
                          <a:cs typeface="SimSun"/>
                          <a:hlinkClick xmlns:r="http://schemas.openxmlformats.org/officeDocument/2006/relationships" r:id="rId17"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500" dirty="0"/>
                    </a:p>
                    <a:p>
                      <a:pPr marL="139064"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114300"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5250" algn="l" rtl="0" eaLnBrk="0">
                        <a:lnSpc>
                          <a:spcPts val="1117"/>
                        </a:lnSpc>
                        <a:tabLst>
                          <a:tab pos="132079" algn="l"/>
                        </a:tabLst>
                      </a:pPr>
                      <a:r>
                        <a:rPr sz="1000" u="sng" kern="0" spc="0" dirty="0">
                          <a:solidFill>
                            <a:srgbClr val="000000">
                              <a:alpha val="100000"/>
                            </a:srgbClr>
                          </a:solidFill>
                          <a:latin typeface="Arial"/>
                          <a:ea typeface="Arial"/>
                          <a:cs typeface="Arial"/>
                        </a:rPr>
                        <a:t>	</a:t>
                      </a: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88900" algn="l" rtl="0" eaLnBrk="0">
                        <a:lnSpc>
                          <a:spcPts val="1117"/>
                        </a:lnSpc>
                        <a:tabLst>
                          <a:tab pos="125729" algn="l"/>
                        </a:tabLst>
                      </a:pPr>
                      <a:r>
                        <a:rPr sz="1000" u="sng" kern="0" spc="0" dirty="0">
                          <a:solidFill>
                            <a:srgbClr val="000000">
                              <a:alpha val="100000"/>
                            </a:srgbClr>
                          </a:solidFill>
                          <a:latin typeface="Arial"/>
                          <a:ea typeface="Arial"/>
                          <a:cs typeface="Arial"/>
                        </a:rPr>
                        <a:t>	</a:t>
                      </a: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5250" algn="l" rtl="0" eaLnBrk="0">
                        <a:lnSpc>
                          <a:spcPts val="1097"/>
                        </a:lnSpc>
                        <a:tabLst>
                          <a:tab pos="130810" algn="l"/>
                        </a:tabLst>
                      </a:pPr>
                      <a:r>
                        <a:rPr sz="1000" u="sng" kern="0" spc="0" dirty="0">
                          <a:solidFill>
                            <a:srgbClr val="000000">
                              <a:alpha val="100000"/>
                            </a:srgbClr>
                          </a:solidFill>
                          <a:latin typeface="Arial"/>
                          <a:ea typeface="Arial"/>
                          <a:cs typeface="Arial"/>
                        </a:rPr>
                        <a:t>	</a:t>
                      </a: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62864"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8000"/>
                        </a:lnSpc>
                        <a:tabLst/>
                      </a:pPr>
                      <a:endParaRPr lang="Arial" altLang="Arial" sz="500" dirty="0"/>
                    </a:p>
                    <a:p>
                      <a:pPr marL="117475" algn="l" rtl="0" eaLnBrk="0">
                        <a:lnSpc>
                          <a:spcPct val="82000"/>
                        </a:lnSpc>
                        <a:spcBef>
                          <a:spcPts val="1"/>
                        </a:spcBef>
                        <a:tabLst/>
                      </a:pPr>
                      <a:r>
                        <a:rPr sz="800" kern="0" spc="-10" dirty="0">
                          <a:solidFill>
                            <a:srgbClr val="000000">
                              <a:alpha val="100000"/>
                            </a:srgbClr>
                          </a:solidFill>
                          <a:latin typeface="SimSun"/>
                          <a:ea typeface="SimSun"/>
                          <a:cs typeface="SimSun"/>
                        </a:rPr>
                        <a:t>20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81914" algn="l" rtl="0" eaLnBrk="0">
                        <a:lnSpc>
                          <a:spcPct val="100000"/>
                        </a:lnSpc>
                        <a:spcBef>
                          <a:spcPts val="3"/>
                        </a:spcBef>
                        <a:tabLst/>
                      </a:pPr>
                      <a:r>
                        <a:rPr sz="800" kern="0" spc="50" dirty="0">
                          <a:solidFill>
                            <a:srgbClr val="000000">
                              <a:alpha val="100000"/>
                            </a:srgbClr>
                          </a:solidFill>
                          <a:latin typeface="SimSun"/>
                          <a:ea typeface="SimSun"/>
                          <a:cs typeface="SimSun"/>
                        </a:rPr>
                        <a:t>密码式防盗保险柜机械锁</a:t>
                      </a:r>
                      <a:r>
                        <a:rPr sz="800" kern="0" spc="40" dirty="0">
                          <a:solidFill>
                            <a:srgbClr val="000000">
                              <a:alpha val="100000"/>
                            </a:srgbClr>
                          </a:solidFill>
                          <a:latin typeface="SimSun"/>
                          <a:ea typeface="SimSun"/>
                          <a:cs typeface="SimSun"/>
                        </a:rPr>
                        <a:t>耐久性检验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76200" algn="l" rtl="0" eaLnBrk="0">
                        <a:lnSpc>
                          <a:spcPct val="82000"/>
                        </a:lnSpc>
                        <a:spcBef>
                          <a:spcPts val="1"/>
                        </a:spcBef>
                        <a:tabLst/>
                      </a:pPr>
                      <a:r>
                        <a:rPr sz="800" kern="0" spc="10" dirty="0">
                          <a:solidFill>
                            <a:srgbClr val="000000">
                              <a:alpha val="100000"/>
                            </a:srgbClr>
                          </a:solidFill>
                          <a:latin typeface="SimSun"/>
                          <a:ea typeface="SimSun"/>
                          <a:cs typeface="SimSun"/>
                          <a:hlinkClick xmlns:r="http://schemas.openxmlformats.org/officeDocument/2006/relationships" r:id="rId18"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37465" algn="l" rtl="0" eaLnBrk="0">
                        <a:lnSpc>
                          <a:spcPct val="82000"/>
                        </a:lnSpc>
                        <a:spcBef>
                          <a:spcPts val="1"/>
                        </a:spcBef>
                        <a:tabLst/>
                      </a:pPr>
                      <a:r>
                        <a:rPr sz="800" kern="0" spc="10" dirty="0">
                          <a:solidFill>
                            <a:srgbClr val="000000">
                              <a:alpha val="100000"/>
                            </a:srgbClr>
                          </a:solidFill>
                          <a:latin typeface="SimSun"/>
                          <a:ea typeface="SimSun"/>
                          <a:cs typeface="SimSun"/>
                          <a:hlinkClick xmlns:r="http://schemas.openxmlformats.org/officeDocument/2006/relationships" r:id="rId19"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139064" algn="l" rtl="0" eaLnBrk="0">
                        <a:lnSpc>
                          <a:spcPct val="81000"/>
                        </a:lnSpc>
                        <a:spcBef>
                          <a:spcPts val="4"/>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11430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95250" algn="l" rtl="0" eaLnBrk="0">
                        <a:lnSpc>
                          <a:spcPts val="188"/>
                        </a:lnSpc>
                        <a:spcBef>
                          <a:spcPts val="7"/>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88900" algn="l" rtl="0" eaLnBrk="0">
                        <a:lnSpc>
                          <a:spcPts val="188"/>
                        </a:lnSpc>
                        <a:spcBef>
                          <a:spcPts val="7"/>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95250" algn="l" rtl="0" eaLnBrk="0">
                        <a:lnSpc>
                          <a:spcPts val="188"/>
                        </a:lnSpc>
                        <a:spcBef>
                          <a:spcPts val="7"/>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62864"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300">
                <a:tc>
                  <a:txBody>
                    <a:bodyPr/>
                    <a:lstStyle/>
                    <a:p>
                      <a:pPr algn="l" rtl="0" eaLnBrk="0">
                        <a:lnSpc>
                          <a:spcPct val="105000"/>
                        </a:lnSpc>
                        <a:tabLst/>
                      </a:pPr>
                      <a:endParaRPr lang="Arial" altLang="Arial" sz="600" dirty="0"/>
                    </a:p>
                    <a:p>
                      <a:pPr marL="117475" algn="l" rtl="0" eaLnBrk="0">
                        <a:lnSpc>
                          <a:spcPct val="82000"/>
                        </a:lnSpc>
                        <a:spcBef>
                          <a:spcPts val="3"/>
                        </a:spcBef>
                        <a:tabLst/>
                      </a:pPr>
                      <a:r>
                        <a:rPr sz="800" kern="0" spc="-10" dirty="0">
                          <a:solidFill>
                            <a:srgbClr val="000000">
                              <a:alpha val="100000"/>
                            </a:srgbClr>
                          </a:solidFill>
                          <a:latin typeface="SimSun"/>
                          <a:ea typeface="SimSun"/>
                          <a:cs typeface="SimSun"/>
                        </a:rPr>
                        <a:t>21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400" dirty="0"/>
                    </a:p>
                    <a:p>
                      <a:pPr marL="81914" algn="l" rtl="0" eaLnBrk="0">
                        <a:lnSpc>
                          <a:spcPct val="100000"/>
                        </a:lnSpc>
                        <a:tabLst/>
                      </a:pPr>
                      <a:r>
                        <a:rPr sz="800" kern="0" spc="50" dirty="0">
                          <a:solidFill>
                            <a:srgbClr val="000000">
                              <a:alpha val="100000"/>
                            </a:srgbClr>
                          </a:solidFill>
                          <a:latin typeface="SimSun"/>
                          <a:ea typeface="SimSun"/>
                          <a:cs typeface="SimSun"/>
                        </a:rPr>
                        <a:t>密码式防盗保险柜机械锁</a:t>
                      </a:r>
                      <a:r>
                        <a:rPr sz="800" kern="0" spc="40" dirty="0">
                          <a:solidFill>
                            <a:srgbClr val="000000">
                              <a:alpha val="100000"/>
                            </a:srgbClr>
                          </a:solidFill>
                          <a:latin typeface="SimSun"/>
                          <a:ea typeface="SimSun"/>
                          <a:cs typeface="SimSun"/>
                        </a:rPr>
                        <a:t>密钥量检验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76200" algn="l" rtl="0" eaLnBrk="0">
                        <a:lnSpc>
                          <a:spcPct val="82000"/>
                        </a:lnSpc>
                        <a:spcBef>
                          <a:spcPts val="4"/>
                        </a:spcBef>
                        <a:tabLst/>
                      </a:pPr>
                      <a:r>
                        <a:rPr sz="800" kern="0" spc="10" dirty="0">
                          <a:solidFill>
                            <a:srgbClr val="000000">
                              <a:alpha val="100000"/>
                            </a:srgbClr>
                          </a:solidFill>
                          <a:latin typeface="SimSun"/>
                          <a:ea typeface="SimSun"/>
                          <a:cs typeface="SimSun"/>
                          <a:hlinkClick xmlns:r="http://schemas.openxmlformats.org/officeDocument/2006/relationships" r:id="rId20"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37465" algn="l" rtl="0" eaLnBrk="0">
                        <a:lnSpc>
                          <a:spcPct val="82000"/>
                        </a:lnSpc>
                        <a:spcBef>
                          <a:spcPts val="4"/>
                        </a:spcBef>
                        <a:tabLst/>
                      </a:pPr>
                      <a:r>
                        <a:rPr sz="800" kern="0" spc="10" dirty="0">
                          <a:solidFill>
                            <a:srgbClr val="000000">
                              <a:alpha val="100000"/>
                            </a:srgbClr>
                          </a:solidFill>
                          <a:latin typeface="SimSun"/>
                          <a:ea typeface="SimSun"/>
                          <a:cs typeface="SimSun"/>
                          <a:hlinkClick xmlns:r="http://schemas.openxmlformats.org/officeDocument/2006/relationships" r:id="rId21"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139064" algn="l" rtl="0" eaLnBrk="0">
                        <a:lnSpc>
                          <a:spcPct val="83000"/>
                        </a:lnSpc>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114300"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62864"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8000"/>
                        </a:lnSpc>
                        <a:tabLst/>
                      </a:pPr>
                      <a:endParaRPr lang="Arial" altLang="Arial" sz="500" dirty="0"/>
                    </a:p>
                    <a:p>
                      <a:pPr marL="117475" algn="l" rtl="0" eaLnBrk="0">
                        <a:lnSpc>
                          <a:spcPct val="82000"/>
                        </a:lnSpc>
                        <a:spcBef>
                          <a:spcPts val="1"/>
                        </a:spcBef>
                        <a:tabLst/>
                      </a:pPr>
                      <a:r>
                        <a:rPr sz="800" kern="0" spc="-10" dirty="0">
                          <a:solidFill>
                            <a:srgbClr val="000000">
                              <a:alpha val="100000"/>
                            </a:srgbClr>
                          </a:solidFill>
                          <a:latin typeface="SimSun"/>
                          <a:ea typeface="SimSun"/>
                          <a:cs typeface="SimSun"/>
                        </a:rPr>
                        <a:t>22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81914" algn="l" rtl="0" eaLnBrk="0">
                        <a:lnSpc>
                          <a:spcPct val="100000"/>
                        </a:lnSpc>
                        <a:spcBef>
                          <a:spcPts val="3"/>
                        </a:spcBef>
                        <a:tabLst/>
                      </a:pPr>
                      <a:r>
                        <a:rPr sz="800" kern="0" spc="50" dirty="0">
                          <a:solidFill>
                            <a:srgbClr val="000000">
                              <a:alpha val="100000"/>
                            </a:srgbClr>
                          </a:solidFill>
                          <a:latin typeface="SimSun"/>
                          <a:ea typeface="SimSun"/>
                          <a:cs typeface="SimSun"/>
                        </a:rPr>
                        <a:t>防盗保险柜机械锁振动试验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76200" algn="l" rtl="0" eaLnBrk="0">
                        <a:lnSpc>
                          <a:spcPct val="82000"/>
                        </a:lnSpc>
                        <a:spcBef>
                          <a:spcPts val="1"/>
                        </a:spcBef>
                        <a:tabLst/>
                      </a:pPr>
                      <a:r>
                        <a:rPr sz="800" kern="0" spc="10" dirty="0">
                          <a:solidFill>
                            <a:srgbClr val="000000">
                              <a:alpha val="100000"/>
                            </a:srgbClr>
                          </a:solidFill>
                          <a:latin typeface="SimSun"/>
                          <a:ea typeface="SimSun"/>
                          <a:cs typeface="SimSun"/>
                          <a:hlinkClick xmlns:r="http://schemas.openxmlformats.org/officeDocument/2006/relationships" r:id="rId2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37465" algn="l" rtl="0" eaLnBrk="0">
                        <a:lnSpc>
                          <a:spcPct val="82000"/>
                        </a:lnSpc>
                        <a:spcBef>
                          <a:spcPts val="1"/>
                        </a:spcBef>
                        <a:tabLst/>
                      </a:pPr>
                      <a:r>
                        <a:rPr sz="800" kern="0" spc="10" dirty="0">
                          <a:solidFill>
                            <a:srgbClr val="000000">
                              <a:alpha val="100000"/>
                            </a:srgbClr>
                          </a:solidFill>
                          <a:latin typeface="SimSun"/>
                          <a:ea typeface="SimSun"/>
                          <a:cs typeface="SimSun"/>
                          <a:hlinkClick xmlns:r="http://schemas.openxmlformats.org/officeDocument/2006/relationships" r:id="rId2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500" dirty="0"/>
                    </a:p>
                    <a:p>
                      <a:pPr marL="139064"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114300"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95250" algn="l" rtl="0" eaLnBrk="0">
                        <a:lnSpc>
                          <a:spcPts val="188"/>
                        </a:lnSpc>
                        <a:spcBef>
                          <a:spcPts val="7"/>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88900" algn="l" rtl="0" eaLnBrk="0">
                        <a:lnSpc>
                          <a:spcPts val="188"/>
                        </a:lnSpc>
                        <a:spcBef>
                          <a:spcPts val="7"/>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62864"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775">
                <a:tc>
                  <a:txBody>
                    <a:bodyPr/>
                    <a:lstStyle/>
                    <a:p>
                      <a:pPr algn="l" rtl="0" eaLnBrk="0">
                        <a:lnSpc>
                          <a:spcPct val="118000"/>
                        </a:lnSpc>
                        <a:tabLst/>
                      </a:pPr>
                      <a:endParaRPr lang="Arial" altLang="Arial" sz="500" dirty="0"/>
                    </a:p>
                    <a:p>
                      <a:pPr marL="117475" algn="l" rtl="0" eaLnBrk="0">
                        <a:lnSpc>
                          <a:spcPct val="82000"/>
                        </a:lnSpc>
                        <a:spcBef>
                          <a:spcPts val="1"/>
                        </a:spcBef>
                        <a:tabLst/>
                      </a:pPr>
                      <a:r>
                        <a:rPr sz="800" kern="0" spc="-10" dirty="0">
                          <a:solidFill>
                            <a:srgbClr val="000000">
                              <a:alpha val="100000"/>
                            </a:srgbClr>
                          </a:solidFill>
                          <a:latin typeface="SimSun"/>
                          <a:ea typeface="SimSun"/>
                          <a:cs typeface="SimSun"/>
                        </a:rPr>
                        <a:t>23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81914" algn="l" rtl="0" eaLnBrk="0">
                        <a:lnSpc>
                          <a:spcPct val="100000"/>
                        </a:lnSpc>
                        <a:spcBef>
                          <a:spcPts val="3"/>
                        </a:spcBef>
                        <a:tabLst/>
                      </a:pPr>
                      <a:r>
                        <a:rPr sz="800" kern="0" spc="50" dirty="0">
                          <a:solidFill>
                            <a:srgbClr val="000000">
                              <a:alpha val="100000"/>
                            </a:srgbClr>
                          </a:solidFill>
                          <a:latin typeface="SimSun"/>
                          <a:ea typeface="SimSun"/>
                          <a:cs typeface="SimSun"/>
                        </a:rPr>
                        <a:t>防盗保险柜机械锁其余技术要求检验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76200" algn="l" rtl="0" eaLnBrk="0">
                        <a:lnSpc>
                          <a:spcPct val="82000"/>
                        </a:lnSpc>
                        <a:spcBef>
                          <a:spcPts val="1"/>
                        </a:spcBef>
                        <a:tabLst/>
                      </a:pPr>
                      <a:r>
                        <a:rPr sz="800" kern="0" spc="10" dirty="0">
                          <a:solidFill>
                            <a:srgbClr val="000000">
                              <a:alpha val="100000"/>
                            </a:srgbClr>
                          </a:solidFill>
                          <a:latin typeface="SimSun"/>
                          <a:ea typeface="SimSun"/>
                          <a:cs typeface="SimSun"/>
                          <a:hlinkClick xmlns:r="http://schemas.openxmlformats.org/officeDocument/2006/relationships" r:id="rId2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5.3.2.6</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37465" algn="l" rtl="0" eaLnBrk="0">
                        <a:lnSpc>
                          <a:spcPct val="82000"/>
                        </a:lnSpc>
                        <a:spcBef>
                          <a:spcPts val="1"/>
                        </a:spcBef>
                        <a:tabLst/>
                      </a:pPr>
                      <a:r>
                        <a:rPr sz="800" kern="0" spc="10" dirty="0">
                          <a:solidFill>
                            <a:srgbClr val="000000">
                              <a:alpha val="100000"/>
                            </a:srgbClr>
                          </a:solidFill>
                          <a:latin typeface="SimSun"/>
                          <a:ea typeface="SimSun"/>
                          <a:cs typeface="SimSun"/>
                          <a:hlinkClick xmlns:r="http://schemas.openxmlformats.org/officeDocument/2006/relationships" r:id="rId2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6.3.2.6</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500" dirty="0"/>
                    </a:p>
                    <a:p>
                      <a:pPr marL="139064"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11430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88900" algn="l" rtl="0" eaLnBrk="0">
                        <a:lnSpc>
                          <a:spcPts val="1167"/>
                        </a:lnSpc>
                        <a:tabLst>
                          <a:tab pos="125729" algn="l"/>
                        </a:tabLst>
                      </a:pPr>
                      <a:r>
                        <a:rPr sz="1000" u="sng" kern="0" spc="0" dirty="0">
                          <a:solidFill>
                            <a:srgbClr val="000000">
                              <a:alpha val="100000"/>
                            </a:srgbClr>
                          </a:solidFill>
                          <a:latin typeface="Arial"/>
                          <a:ea typeface="Arial"/>
                          <a:cs typeface="Arial"/>
                        </a:rPr>
                        <a:t>	</a:t>
                      </a: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5250" algn="l" rtl="0" eaLnBrk="0">
                        <a:lnSpc>
                          <a:spcPts val="1167"/>
                        </a:lnSpc>
                        <a:tabLst>
                          <a:tab pos="132079" algn="l"/>
                        </a:tabLst>
                      </a:pPr>
                      <a:r>
                        <a:rPr sz="1000" u="sng" kern="0" spc="0" dirty="0">
                          <a:solidFill>
                            <a:srgbClr val="000000">
                              <a:alpha val="100000"/>
                            </a:srgbClr>
                          </a:solidFill>
                          <a:latin typeface="Arial"/>
                          <a:ea typeface="Arial"/>
                          <a:cs typeface="Arial"/>
                        </a:rPr>
                        <a:t>	</a:t>
                      </a: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62864"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54" name="textbox 154"/>
          <p:cNvSpPr/>
          <p:nvPr/>
        </p:nvSpPr>
        <p:spPr>
          <a:xfrm>
            <a:off x="768339" y="911929"/>
            <a:ext cx="5882640" cy="2856864"/>
          </a:xfrm>
          <a:prstGeom prst="rect">
            <a:avLst/>
          </a:prstGeom>
        </p:spPr>
        <p:txBody>
          <a:bodyPr vert="horz" wrap="square" lIns="0" tIns="0" rIns="0" bIns="0"/>
          <a:lstStyle/>
          <a:p>
            <a:pPr algn="l" rtl="0" eaLnBrk="0">
              <a:lnSpc>
                <a:spcPct val="80738"/>
              </a:lnSpc>
              <a:tabLst/>
            </a:pPr>
            <a:endParaRPr lang="Arial" altLang="Arial" sz="100" dirty="0"/>
          </a:p>
          <a:p>
            <a:pPr marL="13970" algn="l" rtl="0" eaLnBrk="0">
              <a:lnSpc>
                <a:spcPct val="79000"/>
              </a:lnSpc>
              <a:tabLst/>
            </a:pPr>
            <a:r>
              <a:rPr sz="1000" b="1" kern="0" spc="-20" dirty="0">
                <a:solidFill>
                  <a:srgbClr val="000000">
                    <a:alpha val="100000"/>
                  </a:srgbClr>
                </a:solidFill>
                <a:latin typeface="SimSun"/>
                <a:ea typeface="SimSun"/>
                <a:cs typeface="SimSun"/>
              </a:rPr>
              <a:t>GB</a:t>
            </a:r>
            <a:r>
              <a:rPr sz="1000" kern="0" spc="17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10409—2019</a:t>
            </a:r>
            <a:endParaRPr lang="SimSun" altLang="SimSun" sz="1000" dirty="0"/>
          </a:p>
          <a:p>
            <a:pPr algn="l" rtl="0" eaLnBrk="0">
              <a:lnSpc>
                <a:spcPct val="182000"/>
              </a:lnSpc>
              <a:tabLst/>
            </a:pPr>
            <a:endParaRPr lang="Arial" altLang="Arial" sz="1000" dirty="0"/>
          </a:p>
          <a:p>
            <a:pPr marL="13970" algn="l" rtl="0" eaLnBrk="0">
              <a:lnSpc>
                <a:spcPct val="96000"/>
              </a:lnSpc>
              <a:spcBef>
                <a:spcPts val="311"/>
              </a:spcBef>
              <a:tabLst/>
            </a:pPr>
            <a:r>
              <a:rPr sz="1000" b="1" kern="0" spc="-10" dirty="0">
                <a:solidFill>
                  <a:srgbClr val="000000">
                    <a:alpha val="100000"/>
                  </a:srgbClr>
                </a:solidFill>
                <a:latin typeface="SimHei"/>
                <a:ea typeface="SimHei"/>
                <a:cs typeface="SimHei"/>
              </a:rPr>
              <a:t>7.3</a:t>
            </a:r>
            <a:r>
              <a:rPr sz="1000" kern="0" spc="7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检验项目</a:t>
            </a:r>
            <a:endParaRPr lang="SimHei" altLang="SimHei" sz="1000" dirty="0"/>
          </a:p>
          <a:p>
            <a:pPr marL="311150" algn="l" rtl="0" eaLnBrk="0">
              <a:lnSpc>
                <a:spcPct val="95000"/>
              </a:lnSpc>
              <a:spcBef>
                <a:spcPts val="1215"/>
              </a:spcBef>
              <a:tabLst/>
            </a:pPr>
            <a:r>
              <a:rPr sz="1000" kern="0" spc="20" dirty="0">
                <a:solidFill>
                  <a:srgbClr val="000000">
                    <a:alpha val="100000"/>
                  </a:srgbClr>
                </a:solidFill>
                <a:latin typeface="SimSun"/>
                <a:ea typeface="SimSun"/>
                <a:cs typeface="SimSun"/>
              </a:rPr>
              <a:t>各类检验的检验项目及不合格分</a:t>
            </a:r>
            <a:r>
              <a:rPr sz="1000" kern="0" spc="10" dirty="0">
                <a:solidFill>
                  <a:srgbClr val="000000">
                    <a:alpha val="100000"/>
                  </a:srgbClr>
                </a:solidFill>
                <a:latin typeface="SimSun"/>
                <a:ea typeface="SimSun"/>
                <a:cs typeface="SimSun"/>
              </a:rPr>
              <a:t>类见表5。</a:t>
            </a:r>
            <a:endParaRPr lang="SimSun" altLang="SimSun" sz="1000" dirty="0"/>
          </a:p>
          <a:p>
            <a:pPr marL="13970" algn="l" rtl="0" eaLnBrk="0">
              <a:lnSpc>
                <a:spcPct val="96000"/>
              </a:lnSpc>
              <a:spcBef>
                <a:spcPts val="1344"/>
              </a:spcBef>
              <a:tabLst/>
            </a:pPr>
            <a:r>
              <a:rPr sz="1000" b="1" kern="0" spc="0" dirty="0">
                <a:solidFill>
                  <a:srgbClr val="000000">
                    <a:alpha val="100000"/>
                  </a:srgbClr>
                </a:solidFill>
                <a:latin typeface="SimHei"/>
                <a:ea typeface="SimHei"/>
                <a:cs typeface="SimHei"/>
              </a:rPr>
              <a:t>7.4</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判定规则</a:t>
            </a:r>
            <a:endParaRPr lang="SimHei" altLang="SimHei" sz="1000" dirty="0"/>
          </a:p>
          <a:p>
            <a:pPr marL="12700" indent="1270" algn="l" rtl="0" eaLnBrk="0">
              <a:lnSpc>
                <a:spcPct val="118000"/>
              </a:lnSpc>
              <a:spcBef>
                <a:spcPts val="1223"/>
              </a:spcBef>
              <a:tabLst/>
            </a:pPr>
            <a:r>
              <a:rPr sz="1000" b="1" kern="0" spc="20" dirty="0">
                <a:solidFill>
                  <a:srgbClr val="000000">
                    <a:alpha val="100000"/>
                  </a:srgbClr>
                </a:solidFill>
                <a:latin typeface="SimSun"/>
                <a:ea typeface="SimSun"/>
                <a:cs typeface="SimSun"/>
              </a:rPr>
              <a:t>7.4.1</a:t>
            </a:r>
            <a:r>
              <a:rPr sz="1000" kern="0" spc="20" dirty="0">
                <a:solidFill>
                  <a:srgbClr val="000000">
                    <a:alpha val="100000"/>
                  </a:srgbClr>
                </a:solidFill>
                <a:latin typeface="SimSun"/>
                <a:ea typeface="SimSun"/>
                <a:cs typeface="SimSun"/>
              </a:rPr>
              <a:t>  型式检验中出现</a:t>
            </a:r>
            <a:r>
              <a:rPr sz="1000" kern="0" spc="-190" dirty="0">
                <a:solidFill>
                  <a:srgbClr val="000000">
                    <a:alpha val="100000"/>
                  </a:srgbClr>
                </a:solidFill>
                <a:latin typeface="SimSun"/>
                <a:ea typeface="SimSun"/>
                <a:cs typeface="SimSun"/>
              </a:rPr>
              <a:t> </a:t>
            </a:r>
            <a:r>
              <a:rPr sz="1000" kern="0" spc="20" dirty="0">
                <a:solidFill>
                  <a:srgbClr val="000000">
                    <a:alpha val="100000"/>
                  </a:srgbClr>
                </a:solidFill>
                <a:latin typeface="Times New Roman"/>
                <a:ea typeface="Times New Roman"/>
                <a:cs typeface="Times New Roman"/>
              </a:rPr>
              <a:t>A </a:t>
            </a:r>
            <a:r>
              <a:rPr sz="1000" kern="0" spc="20" dirty="0">
                <a:solidFill>
                  <a:srgbClr val="000000">
                    <a:alpha val="100000"/>
                  </a:srgbClr>
                </a:solidFill>
                <a:latin typeface="SimSun"/>
                <a:ea typeface="SimSun"/>
                <a:cs typeface="SimSun"/>
              </a:rPr>
              <a:t>类不合格；或一项</a:t>
            </a:r>
            <a:r>
              <a:rPr sz="1000" kern="0" spc="20" dirty="0">
                <a:solidFill>
                  <a:srgbClr val="000000">
                    <a:alpha val="100000"/>
                  </a:srgbClr>
                </a:solidFill>
                <a:latin typeface="Times New Roman"/>
                <a:ea typeface="Times New Roman"/>
                <a:cs typeface="Times New Roman"/>
              </a:rPr>
              <a:t>B </a:t>
            </a:r>
            <a:r>
              <a:rPr sz="1000" kern="0" spc="20" dirty="0">
                <a:solidFill>
                  <a:srgbClr val="000000">
                    <a:alpha val="100000"/>
                  </a:srgbClr>
                </a:solidFill>
                <a:latin typeface="SimSun"/>
                <a:ea typeface="SimSun"/>
                <a:cs typeface="SimSun"/>
              </a:rPr>
              <a:t>类</a:t>
            </a:r>
            <a:r>
              <a:rPr sz="1000" kern="0" spc="-30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一</a:t>
            </a:r>
            <a:r>
              <a:rPr sz="1000" kern="0" spc="-29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项</a:t>
            </a:r>
            <a:r>
              <a:rPr sz="1000" kern="0" spc="20" dirty="0">
                <a:solidFill>
                  <a:srgbClr val="000000">
                    <a:alpha val="100000"/>
                  </a:srgbClr>
                </a:solidFill>
                <a:latin typeface="Times New Roman"/>
                <a:ea typeface="Times New Roman"/>
                <a:cs typeface="Times New Roman"/>
              </a:rPr>
              <a:t>C</a:t>
            </a:r>
            <a:r>
              <a:rPr sz="1000" kern="0" spc="170" dirty="0">
                <a:solidFill>
                  <a:srgbClr val="000000">
                    <a:alpha val="100000"/>
                  </a:srgbClr>
                </a:solidFill>
                <a:latin typeface="Times New Roman"/>
                <a:ea typeface="Times New Roman"/>
                <a:cs typeface="Times New Roman"/>
              </a:rPr>
              <a:t> </a:t>
            </a:r>
            <a:r>
              <a:rPr sz="1000" kern="0" spc="20" dirty="0">
                <a:solidFill>
                  <a:srgbClr val="000000">
                    <a:alpha val="100000"/>
                  </a:srgbClr>
                </a:solidFill>
                <a:latin typeface="SimSun"/>
                <a:ea typeface="SimSun"/>
                <a:cs typeface="SimSun"/>
              </a:rPr>
              <a:t>类不合</a:t>
            </a:r>
            <a:r>
              <a:rPr sz="1000" kern="0" spc="10" dirty="0">
                <a:solidFill>
                  <a:srgbClr val="000000">
                    <a:alpha val="100000"/>
                  </a:srgbClr>
                </a:solidFill>
                <a:latin typeface="SimSun"/>
                <a:ea typeface="SimSun"/>
                <a:cs typeface="SimSun"/>
              </a:rPr>
              <a:t>格；或两项以上</a:t>
            </a:r>
            <a:r>
              <a:rPr sz="1000" kern="0" spc="10" dirty="0">
                <a:solidFill>
                  <a:srgbClr val="000000">
                    <a:alpha val="100000"/>
                  </a:srgbClr>
                </a:solidFill>
                <a:latin typeface="Times New Roman"/>
                <a:ea typeface="Times New Roman"/>
                <a:cs typeface="Times New Roman"/>
              </a:rPr>
              <a:t>C</a:t>
            </a:r>
            <a:r>
              <a:rPr sz="1000" kern="0" spc="12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类不合格，即判定型</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式检验为不合格。</a:t>
            </a:r>
            <a:endParaRPr lang="SimSun" altLang="SimSun" sz="1000" dirty="0"/>
          </a:p>
          <a:p>
            <a:pPr marL="13970" algn="l" rtl="0" eaLnBrk="0">
              <a:lnSpc>
                <a:spcPct val="95000"/>
              </a:lnSpc>
              <a:spcBef>
                <a:spcPts val="460"/>
              </a:spcBef>
              <a:tabLst/>
            </a:pPr>
            <a:r>
              <a:rPr sz="1000" b="1" kern="0" spc="-20" dirty="0">
                <a:solidFill>
                  <a:srgbClr val="000000">
                    <a:alpha val="100000"/>
                  </a:srgbClr>
                </a:solidFill>
                <a:latin typeface="SimSun"/>
                <a:ea typeface="SimSun"/>
                <a:cs typeface="SimSun"/>
              </a:rPr>
              <a:t>7.4.2</a:t>
            </a:r>
            <a:r>
              <a:rPr sz="1000" kern="0" spc="-20" dirty="0">
                <a:solidFill>
                  <a:srgbClr val="000000">
                    <a:alpha val="100000"/>
                  </a:srgbClr>
                </a:solidFill>
                <a:latin typeface="SimSun"/>
                <a:ea typeface="SimSun"/>
                <a:cs typeface="SimSun"/>
              </a:rPr>
              <a:t>  出厂检验中出现不合格品，应返修或报废。</a:t>
            </a:r>
            <a:endParaRPr lang="SimSun" altLang="SimSun" sz="1000" dirty="0"/>
          </a:p>
          <a:p>
            <a:pPr marL="13970" algn="l" rtl="0" eaLnBrk="0">
              <a:lnSpc>
                <a:spcPct val="95000"/>
              </a:lnSpc>
              <a:spcBef>
                <a:spcPts val="460"/>
              </a:spcBef>
              <a:tabLst/>
            </a:pPr>
            <a:r>
              <a:rPr sz="1000" b="1" kern="0" spc="30" dirty="0">
                <a:solidFill>
                  <a:srgbClr val="000000">
                    <a:alpha val="100000"/>
                  </a:srgbClr>
                </a:solidFill>
                <a:latin typeface="SimSun"/>
                <a:ea typeface="SimSun"/>
                <a:cs typeface="SimSun"/>
              </a:rPr>
              <a:t>7.4.3</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出厂检验</a:t>
            </a:r>
            <a:r>
              <a:rPr sz="1000" kern="0" spc="-140" dirty="0">
                <a:solidFill>
                  <a:srgbClr val="000000">
                    <a:alpha val="100000"/>
                  </a:srgbClr>
                </a:solidFill>
                <a:latin typeface="SimSun"/>
                <a:ea typeface="SimSun"/>
                <a:cs typeface="SimSun"/>
              </a:rPr>
              <a:t> </a:t>
            </a:r>
            <a:r>
              <a:rPr sz="1000" kern="0" spc="30" dirty="0">
                <a:solidFill>
                  <a:srgbClr val="000000">
                    <a:alpha val="100000"/>
                  </a:srgbClr>
                </a:solidFill>
                <a:latin typeface="Times New Roman"/>
                <a:ea typeface="Times New Roman"/>
                <a:cs typeface="Times New Roman"/>
              </a:rPr>
              <a:t>B</a:t>
            </a:r>
            <a:r>
              <a:rPr sz="1000" kern="0" spc="30" dirty="0">
                <a:solidFill>
                  <a:srgbClr val="000000">
                    <a:alpha val="100000"/>
                  </a:srgbClr>
                </a:solidFill>
                <a:latin typeface="SimSun"/>
                <a:ea typeface="SimSun"/>
                <a:cs typeface="SimSun"/>
              </a:rPr>
              <a:t>组抽样</a:t>
            </a:r>
            <a:r>
              <a:rPr sz="1000" kern="0" spc="20" dirty="0">
                <a:solidFill>
                  <a:srgbClr val="000000">
                    <a:alpha val="100000"/>
                  </a:srgbClr>
                </a:solidFill>
                <a:latin typeface="SimSun"/>
                <a:ea typeface="SimSun"/>
                <a:cs typeface="SimSun"/>
              </a:rPr>
              <a:t>检验中</a:t>
            </a:r>
            <a:r>
              <a:rPr sz="1000" kern="0" spc="-260" dirty="0">
                <a:solidFill>
                  <a:srgbClr val="000000">
                    <a:alpha val="100000"/>
                  </a:srgbClr>
                </a:solidFill>
                <a:latin typeface="SimSun"/>
                <a:ea typeface="SimSun"/>
                <a:cs typeface="SimSun"/>
              </a:rPr>
              <a:t> </a:t>
            </a:r>
            <a:r>
              <a:rPr sz="1000" kern="0" spc="20" dirty="0">
                <a:solidFill>
                  <a:srgbClr val="000000">
                    <a:alpha val="100000"/>
                  </a:srgbClr>
                </a:solidFill>
                <a:latin typeface="Times New Roman"/>
                <a:ea typeface="Times New Roman"/>
                <a:cs typeface="Times New Roman"/>
              </a:rPr>
              <a:t>B </a:t>
            </a:r>
            <a:r>
              <a:rPr sz="1000" kern="0" spc="20" dirty="0">
                <a:solidFill>
                  <a:srgbClr val="000000">
                    <a:alpha val="100000"/>
                  </a:srgbClr>
                </a:solidFill>
                <a:latin typeface="SimSun"/>
                <a:ea typeface="SimSun"/>
                <a:cs typeface="SimSun"/>
              </a:rPr>
              <a:t>类和</a:t>
            </a:r>
            <a:r>
              <a:rPr sz="1000" kern="0" spc="20" dirty="0">
                <a:solidFill>
                  <a:srgbClr val="000000">
                    <a:alpha val="100000"/>
                  </a:srgbClr>
                </a:solidFill>
                <a:latin typeface="Times New Roman"/>
                <a:ea typeface="Times New Roman"/>
                <a:cs typeface="Times New Roman"/>
              </a:rPr>
              <a:t>C</a:t>
            </a:r>
            <a:r>
              <a:rPr sz="1000" kern="0" spc="120" dirty="0">
                <a:solidFill>
                  <a:srgbClr val="000000">
                    <a:alpha val="100000"/>
                  </a:srgbClr>
                </a:solidFill>
                <a:latin typeface="Times New Roman"/>
                <a:ea typeface="Times New Roman"/>
                <a:cs typeface="Times New Roman"/>
              </a:rPr>
              <a:t> </a:t>
            </a:r>
            <a:r>
              <a:rPr sz="1000" kern="0" spc="20" dirty="0">
                <a:solidFill>
                  <a:srgbClr val="000000">
                    <a:alpha val="100000"/>
                  </a:srgbClr>
                </a:solidFill>
                <a:latin typeface="SimSun"/>
                <a:ea typeface="SimSun"/>
                <a:cs typeface="SimSun"/>
              </a:rPr>
              <a:t>类不合格按表5判定，不合格品经返修后可重新检验。</a:t>
            </a:r>
            <a:endParaRPr lang="SimSun" altLang="SimSun" sz="1000" dirty="0"/>
          </a:p>
          <a:p>
            <a:pPr marL="12700" indent="1270" algn="l" rtl="0" eaLnBrk="0">
              <a:lnSpc>
                <a:spcPct val="116000"/>
              </a:lnSpc>
              <a:spcBef>
                <a:spcPts val="417"/>
              </a:spcBef>
              <a:tabLst/>
            </a:pPr>
            <a:r>
              <a:rPr sz="1000" b="1" kern="0" spc="30" dirty="0">
                <a:solidFill>
                  <a:srgbClr val="000000">
                    <a:alpha val="100000"/>
                  </a:srgbClr>
                </a:solidFill>
                <a:latin typeface="SimSun"/>
                <a:ea typeface="SimSun"/>
                <a:cs typeface="SimSun"/>
              </a:rPr>
              <a:t>7.4.4</a:t>
            </a:r>
            <a:r>
              <a:rPr sz="1000" kern="0" spc="30" dirty="0">
                <a:solidFill>
                  <a:srgbClr val="000000">
                    <a:alpha val="100000"/>
                  </a:srgbClr>
                </a:solidFill>
                <a:latin typeface="SimSun"/>
                <a:ea typeface="SimSun"/>
                <a:cs typeface="SimSun"/>
              </a:rPr>
              <a:t>  出厂检验中出现</a:t>
            </a:r>
            <a:r>
              <a:rPr sz="1000" kern="0" spc="30" dirty="0">
                <a:solidFill>
                  <a:srgbClr val="000000">
                    <a:alpha val="100000"/>
                  </a:srgbClr>
                </a:solidFill>
                <a:latin typeface="Times New Roman"/>
                <a:ea typeface="Times New Roman"/>
                <a:cs typeface="Times New Roman"/>
              </a:rPr>
              <a:t>A</a:t>
            </a:r>
            <a:r>
              <a:rPr sz="1000" kern="0" spc="8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类</a:t>
            </a:r>
            <a:r>
              <a:rPr sz="1000" kern="0" spc="-2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或</a:t>
            </a:r>
            <a:r>
              <a:rPr sz="1000" kern="0" spc="30" dirty="0">
                <a:solidFill>
                  <a:srgbClr val="000000">
                    <a:alpha val="100000"/>
                  </a:srgbClr>
                </a:solidFill>
                <a:latin typeface="Times New Roman"/>
                <a:ea typeface="Times New Roman"/>
                <a:cs typeface="Times New Roman"/>
              </a:rPr>
              <a:t>B </a:t>
            </a:r>
            <a:r>
              <a:rPr sz="1000" kern="0" spc="30" dirty="0">
                <a:solidFill>
                  <a:srgbClr val="000000">
                    <a:alpha val="100000"/>
                  </a:srgbClr>
                </a:solidFill>
                <a:latin typeface="SimSun"/>
                <a:ea typeface="SimSun"/>
                <a:cs typeface="SimSun"/>
              </a:rPr>
              <a:t>类不合格，即应停止检验</a:t>
            </a:r>
            <a:r>
              <a:rPr sz="1000" kern="0" spc="20" dirty="0">
                <a:solidFill>
                  <a:srgbClr val="000000">
                    <a:alpha val="100000"/>
                  </a:srgbClr>
                </a:solidFill>
                <a:latin typeface="SimSun"/>
                <a:ea typeface="SimSun"/>
                <a:cs typeface="SimSun"/>
              </a:rPr>
              <a:t>，在相应范围内采取措施，消除不合格因素</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后，再行检验。</a:t>
            </a:r>
            <a:endParaRPr lang="SimSun" altLang="SimSun" sz="1000" dirty="0"/>
          </a:p>
          <a:p>
            <a:pPr algn="l" rtl="0" eaLnBrk="0">
              <a:lnSpc>
                <a:spcPct val="103000"/>
              </a:lnSpc>
              <a:tabLst/>
            </a:pPr>
            <a:endParaRPr lang="Arial" altLang="Arial" sz="1000" dirty="0"/>
          </a:p>
          <a:p>
            <a:pPr marL="2509520" algn="l" rtl="0" eaLnBrk="0">
              <a:lnSpc>
                <a:spcPct val="96000"/>
              </a:lnSpc>
              <a:spcBef>
                <a:spcPts val="7"/>
              </a:spcBef>
              <a:tabLst/>
            </a:pPr>
            <a:r>
              <a:rPr sz="1000" b="1" kern="0" spc="20" dirty="0">
                <a:solidFill>
                  <a:srgbClr val="000000">
                    <a:alpha val="100000"/>
                  </a:srgbClr>
                </a:solidFill>
                <a:latin typeface="SimHei"/>
                <a:ea typeface="SimHei"/>
                <a:cs typeface="SimHei"/>
              </a:rPr>
              <a:t>表</a:t>
            </a:r>
            <a:r>
              <a:rPr sz="1000" kern="0" spc="-16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5</a:t>
            </a:r>
            <a:r>
              <a:rPr sz="1000" kern="0" spc="1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检验项目</a:t>
            </a:r>
            <a:endParaRPr lang="SimHei" altLang="SimHei" sz="1000" dirty="0"/>
          </a:p>
        </p:txBody>
      </p:sp>
      <p:sp>
        <p:nvSpPr>
          <p:cNvPr id="156" name="textbox 156"/>
          <p:cNvSpPr/>
          <p:nvPr/>
        </p:nvSpPr>
        <p:spPr>
          <a:xfrm>
            <a:off x="946144" y="9873215"/>
            <a:ext cx="99060" cy="102235"/>
          </a:xfrm>
          <a:prstGeom prst="rect">
            <a:avLst/>
          </a:prstGeom>
        </p:spPr>
        <p:txBody>
          <a:bodyPr vert="horz" wrap="square" lIns="0" tIns="0" rIns="0" bIns="0"/>
          <a:lstStyle/>
          <a:p>
            <a:pPr algn="l" rtl="0" eaLnBrk="0">
              <a:lnSpc>
                <a:spcPct val="80825"/>
              </a:lnSpc>
              <a:tabLst/>
            </a:pPr>
            <a:endParaRPr lang="Arial" altLang="Arial" sz="100" dirty="0"/>
          </a:p>
          <a:p>
            <a:pPr marL="12700" algn="l" rtl="0" eaLnBrk="0">
              <a:lnSpc>
                <a:spcPct val="84000"/>
              </a:lnSpc>
              <a:tabLst/>
            </a:pPr>
            <a:r>
              <a:rPr sz="600" kern="0" spc="-20" dirty="0">
                <a:solidFill>
                  <a:srgbClr val="000000">
                    <a:alpha val="100000"/>
                  </a:srgbClr>
                </a:solidFill>
                <a:latin typeface="SimSun"/>
                <a:ea typeface="SimSun"/>
                <a:cs typeface="SimSun"/>
              </a:rPr>
              <a:t>16</a:t>
            </a:r>
            <a:endParaRPr lang="SimSun" altLang="SimSun" sz="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8" name="table 158"/>
          <p:cNvGraphicFramePr>
            <a:graphicFrameLocks noGrp="1"/>
          </p:cNvGraphicFramePr>
          <p:nvPr/>
        </p:nvGraphicFramePr>
        <p:xfrm>
          <a:off x="892194" y="1654194"/>
          <a:ext cx="5861051" cy="7219316"/>
        </p:xfrm>
        <a:graphic>
          <a:graphicData uri="http://schemas.openxmlformats.org/drawingml/2006/table">
            <a:tbl>
              <a:tblPr/>
              <a:tblGrid>
                <a:gridCol w="346075"/>
                <a:gridCol w="2514600"/>
                <a:gridCol w="920750"/>
                <a:gridCol w="463550"/>
                <a:gridCol w="336550"/>
                <a:gridCol w="349250"/>
                <a:gridCol w="234950"/>
                <a:gridCol w="215900"/>
                <a:gridCol w="234950"/>
                <a:gridCol w="244475"/>
              </a:tblGrid>
              <a:tr h="288925">
                <a:tc rowSpan="2">
                  <a:txBody>
                    <a:bodyPr/>
                    <a:lstStyle/>
                    <a:p>
                      <a:pPr algn="l" rtl="0" eaLnBrk="0">
                        <a:lnSpc>
                          <a:spcPct val="151000"/>
                        </a:lnSpc>
                        <a:tabLst/>
                      </a:pPr>
                      <a:endParaRPr lang="Arial" altLang="Arial" sz="1000" dirty="0"/>
                    </a:p>
                    <a:p>
                      <a:pPr marL="66039" algn="l" rtl="0" eaLnBrk="0">
                        <a:lnSpc>
                          <a:spcPts val="966"/>
                        </a:lnSpc>
                        <a:spcBef>
                          <a:spcPts val="4"/>
                        </a:spcBef>
                        <a:tabLst/>
                      </a:pPr>
                      <a:r>
                        <a:rPr sz="800" kern="0" spc="30" dirty="0">
                          <a:solidFill>
                            <a:srgbClr val="000000">
                              <a:alpha val="100000"/>
                            </a:srgbClr>
                          </a:solidFill>
                          <a:latin typeface="SimSun"/>
                          <a:ea typeface="SimSun"/>
                          <a:cs typeface="SimSun"/>
                        </a:rPr>
                        <a:t>序号</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51000"/>
                        </a:lnSpc>
                        <a:tabLst/>
                      </a:pPr>
                      <a:endParaRPr lang="Arial" altLang="Arial" sz="1000" dirty="0"/>
                    </a:p>
                    <a:p>
                      <a:pPr marL="1085214" algn="l" rtl="0" eaLnBrk="0">
                        <a:lnSpc>
                          <a:spcPct val="100000"/>
                        </a:lnSpc>
                        <a:spcBef>
                          <a:spcPts val="4"/>
                        </a:spcBef>
                        <a:tabLst/>
                      </a:pPr>
                      <a:r>
                        <a:rPr sz="800" kern="0" spc="-10" dirty="0">
                          <a:solidFill>
                            <a:srgbClr val="000000">
                              <a:alpha val="100000"/>
                            </a:srgbClr>
                          </a:solidFill>
                          <a:latin typeface="SimSun"/>
                          <a:ea typeface="SimSun"/>
                          <a:cs typeface="SimSun"/>
                        </a:rPr>
                        <a:t>项</a:t>
                      </a:r>
                      <a:r>
                        <a:rPr sz="800" kern="0" spc="20" dirty="0">
                          <a:solidFill>
                            <a:srgbClr val="000000">
                              <a:alpha val="100000"/>
                            </a:srgbClr>
                          </a:solidFill>
                          <a:latin typeface="SimSun"/>
                          <a:ea typeface="SimSun"/>
                          <a:cs typeface="SimSun"/>
                        </a:rPr>
                        <a:t>   </a:t>
                      </a:r>
                      <a:r>
                        <a:rPr sz="800" kern="0" spc="-10" dirty="0">
                          <a:solidFill>
                            <a:srgbClr val="000000">
                              <a:alpha val="100000"/>
                            </a:srgbClr>
                          </a:solidFill>
                          <a:latin typeface="SimSun"/>
                          <a:ea typeface="SimSun"/>
                          <a:cs typeface="SimSun"/>
                        </a:rPr>
                        <a:t>目</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50000"/>
                        </a:lnSpc>
                        <a:tabLst/>
                      </a:pPr>
                      <a:endParaRPr lang="Arial" altLang="Arial" sz="1000" dirty="0"/>
                    </a:p>
                    <a:p>
                      <a:pPr algn="l" rtl="0" eaLnBrk="0">
                        <a:lnSpc>
                          <a:spcPct val="7705"/>
                        </a:lnSpc>
                        <a:tabLst/>
                      </a:pPr>
                      <a:endParaRPr lang="Arial" altLang="Arial" sz="100" dirty="0"/>
                    </a:p>
                    <a:p>
                      <a:pPr marL="240665" algn="l" rtl="0" eaLnBrk="0">
                        <a:lnSpc>
                          <a:spcPct val="100000"/>
                        </a:lnSpc>
                        <a:tabLst/>
                      </a:pPr>
                      <a:r>
                        <a:rPr sz="800" kern="0" spc="30" dirty="0">
                          <a:solidFill>
                            <a:srgbClr val="000000">
                              <a:alpha val="100000"/>
                            </a:srgbClr>
                          </a:solidFill>
                          <a:latin typeface="SimSun"/>
                          <a:ea typeface="SimSun"/>
                          <a:cs typeface="SimSun"/>
                        </a:rPr>
                        <a:t>技术要求</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03000"/>
                        </a:lnSpc>
                        <a:tabLst/>
                      </a:pPr>
                      <a:endParaRPr lang="Arial" altLang="Arial" sz="900" dirty="0"/>
                    </a:p>
                    <a:p>
                      <a:pPr marL="88264" indent="31115" algn="l" rtl="0" eaLnBrk="0">
                        <a:lnSpc>
                          <a:spcPct val="126000"/>
                        </a:lnSpc>
                        <a:tabLst/>
                      </a:pPr>
                      <a:r>
                        <a:rPr sz="800" kern="0" spc="20" dirty="0">
                          <a:solidFill>
                            <a:srgbClr val="000000">
                              <a:alpha val="100000"/>
                            </a:srgbClr>
                          </a:solidFill>
                          <a:latin typeface="SimSun"/>
                          <a:ea typeface="SimSun"/>
                          <a:cs typeface="SimSun"/>
                        </a:rPr>
                        <a:t>试验</a:t>
                      </a:r>
                      <a:r>
                        <a:rPr sz="800" kern="0" spc="0" dirty="0">
                          <a:solidFill>
                            <a:srgbClr val="000000">
                              <a:alpha val="100000"/>
                            </a:srgbClr>
                          </a:solidFill>
                          <a:latin typeface="SimSun"/>
                          <a:ea typeface="SimSun"/>
                          <a:cs typeface="SimSun"/>
                        </a:rPr>
                        <a:t>   </a:t>
                      </a:r>
                      <a:r>
                        <a:rPr sz="800" kern="0" spc="0" dirty="0">
                          <a:solidFill>
                            <a:srgbClr val="000000">
                              <a:alpha val="100000"/>
                            </a:srgbClr>
                          </a:solidFill>
                          <a:latin typeface="SimSun"/>
                          <a:ea typeface="SimSun"/>
                          <a:cs typeface="SimSun"/>
                        </a:rPr>
                        <a:t>方</a:t>
                      </a:r>
                      <a:r>
                        <a:rPr sz="800" kern="0" spc="210" dirty="0">
                          <a:solidFill>
                            <a:srgbClr val="000000">
                              <a:alpha val="100000"/>
                            </a:srgbClr>
                          </a:solidFill>
                          <a:latin typeface="SimSun"/>
                          <a:ea typeface="SimSun"/>
                          <a:cs typeface="SimSun"/>
                        </a:rPr>
                        <a:t> </a:t>
                      </a:r>
                      <a:r>
                        <a:rPr sz="800" kern="0" spc="0" dirty="0">
                          <a:solidFill>
                            <a:srgbClr val="000000">
                              <a:alpha val="100000"/>
                            </a:srgbClr>
                          </a:solidFill>
                          <a:latin typeface="SimSun"/>
                          <a:ea typeface="SimSun"/>
                          <a:cs typeface="SimSun"/>
                        </a:rPr>
                        <a:t>法</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31000"/>
                        </a:lnSpc>
                        <a:tabLst/>
                      </a:pPr>
                      <a:endParaRPr lang="Arial" altLang="Arial" sz="300" dirty="0"/>
                    </a:p>
                    <a:p>
                      <a:pPr marL="56514" algn="l" rtl="0" eaLnBrk="0">
                        <a:lnSpc>
                          <a:spcPts val="972"/>
                        </a:lnSpc>
                        <a:spcBef>
                          <a:spcPts val="1"/>
                        </a:spcBef>
                        <a:tabLst/>
                      </a:pPr>
                      <a:r>
                        <a:rPr sz="800" kern="0" spc="20" dirty="0">
                          <a:solidFill>
                            <a:srgbClr val="000000">
                              <a:alpha val="100000"/>
                            </a:srgbClr>
                          </a:solidFill>
                          <a:latin typeface="SimSun"/>
                          <a:ea typeface="SimSun"/>
                          <a:cs typeface="SimSun"/>
                        </a:rPr>
                        <a:t>不合</a:t>
                      </a:r>
                      <a:endParaRPr lang="SimSun" altLang="SimSun" sz="800" dirty="0"/>
                    </a:p>
                    <a:p>
                      <a:pPr marL="56514" algn="l" rtl="0" eaLnBrk="0">
                        <a:lnSpc>
                          <a:spcPct val="100000"/>
                        </a:lnSpc>
                        <a:spcBef>
                          <a:spcPts val="365"/>
                        </a:spcBef>
                        <a:tabLst/>
                      </a:pPr>
                      <a:r>
                        <a:rPr sz="800" kern="0" spc="20" dirty="0">
                          <a:solidFill>
                            <a:srgbClr val="000000">
                              <a:alpha val="100000"/>
                            </a:srgbClr>
                          </a:solidFill>
                          <a:latin typeface="SimSun"/>
                          <a:ea typeface="SimSun"/>
                          <a:cs typeface="SimSun"/>
                        </a:rPr>
                        <a:t>格分</a:t>
                      </a:r>
                      <a:endParaRPr lang="SimSun" altLang="SimSun" sz="800" dirty="0"/>
                    </a:p>
                    <a:p>
                      <a:pPr algn="l" rtl="0" eaLnBrk="0">
                        <a:lnSpc>
                          <a:spcPct val="112000"/>
                        </a:lnSpc>
                        <a:tabLst/>
                      </a:pPr>
                      <a:endParaRPr lang="Arial" altLang="Arial" sz="400" dirty="0"/>
                    </a:p>
                    <a:p>
                      <a:pPr marL="113664" algn="l" rtl="0" eaLnBrk="0">
                        <a:lnSpc>
                          <a:spcPct val="100000"/>
                        </a:lnSpc>
                        <a:spcBef>
                          <a:spcPts val="2"/>
                        </a:spcBef>
                        <a:tabLst/>
                      </a:pPr>
                      <a:r>
                        <a:rPr sz="800" kern="0" spc="0" dirty="0">
                          <a:solidFill>
                            <a:srgbClr val="000000">
                              <a:alpha val="100000"/>
                            </a:srgbClr>
                          </a:solidFill>
                          <a:latin typeface="SimSun"/>
                          <a:ea typeface="SimSun"/>
                          <a:cs typeface="SimSun"/>
                        </a:rPr>
                        <a:t>类</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03000"/>
                        </a:lnSpc>
                        <a:tabLst/>
                      </a:pPr>
                      <a:endParaRPr lang="Arial" altLang="Arial" sz="900" dirty="0"/>
                    </a:p>
                    <a:p>
                      <a:pPr algn="l" rtl="0" eaLnBrk="0">
                        <a:lnSpc>
                          <a:spcPct val="6235"/>
                        </a:lnSpc>
                        <a:tabLst/>
                      </a:pPr>
                      <a:endParaRPr lang="Arial" altLang="Arial" sz="100" dirty="0"/>
                    </a:p>
                    <a:p>
                      <a:pPr marL="62864" algn="l" rtl="0" eaLnBrk="0">
                        <a:lnSpc>
                          <a:spcPct val="88000"/>
                        </a:lnSpc>
                        <a:tabLst/>
                      </a:pPr>
                      <a:r>
                        <a:rPr sz="800" kern="0" spc="10" dirty="0">
                          <a:solidFill>
                            <a:srgbClr val="000000">
                              <a:alpha val="100000"/>
                            </a:srgbClr>
                          </a:solidFill>
                          <a:latin typeface="SimSun"/>
                          <a:ea typeface="SimSun"/>
                          <a:cs typeface="SimSun"/>
                        </a:rPr>
                        <a:t>型式</a:t>
                      </a:r>
                      <a:endParaRPr lang="SimSun" altLang="SimSun" sz="800" dirty="0"/>
                    </a:p>
                    <a:p>
                      <a:pPr marL="62864" algn="l" rtl="0" eaLnBrk="0">
                        <a:lnSpc>
                          <a:spcPts val="1393"/>
                        </a:lnSpc>
                        <a:tabLst/>
                      </a:pPr>
                      <a:r>
                        <a:rPr sz="800" kern="0" spc="20" dirty="0">
                          <a:solidFill>
                            <a:srgbClr val="000000">
                              <a:alpha val="100000"/>
                            </a:srgbClr>
                          </a:solidFill>
                          <a:latin typeface="SimSun"/>
                          <a:ea typeface="SimSun"/>
                          <a:cs typeface="SimSun"/>
                        </a:rPr>
                        <a:t>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rtl="0" eaLnBrk="0">
                        <a:lnSpc>
                          <a:spcPct val="105000"/>
                        </a:lnSpc>
                        <a:tabLst/>
                      </a:pPr>
                      <a:endParaRPr lang="Arial" altLang="Arial" sz="600" dirty="0"/>
                    </a:p>
                    <a:p>
                      <a:pPr marL="240665" algn="l" rtl="0" eaLnBrk="0">
                        <a:lnSpc>
                          <a:spcPct val="100000"/>
                        </a:lnSpc>
                        <a:spcBef>
                          <a:spcPts val="3"/>
                        </a:spcBef>
                        <a:tabLst/>
                      </a:pPr>
                      <a:r>
                        <a:rPr sz="800" kern="0" spc="50" dirty="0">
                          <a:solidFill>
                            <a:srgbClr val="000000">
                              <a:alpha val="100000"/>
                            </a:srgbClr>
                          </a:solidFill>
                          <a:latin typeface="SimSun"/>
                          <a:ea typeface="SimSun"/>
                          <a:cs typeface="SimSun"/>
                        </a:rPr>
                        <a:t>出厂检验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3050">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700" dirty="0"/>
                    </a:p>
                    <a:p>
                      <a:pPr marL="88264" algn="l" rtl="0" eaLnBrk="0">
                        <a:lnSpc>
                          <a:spcPct val="79000"/>
                        </a:lnSpc>
                        <a:spcBef>
                          <a:spcPts val="5"/>
                        </a:spcBef>
                        <a:tabLst/>
                      </a:pPr>
                      <a:r>
                        <a:rPr sz="900" kern="0" spc="-10" dirty="0">
                          <a:solidFill>
                            <a:srgbClr val="000000">
                              <a:alpha val="100000"/>
                            </a:srgbClr>
                          </a:solidFill>
                          <a:latin typeface="SimSun"/>
                          <a:ea typeface="SimSun"/>
                          <a:cs typeface="SimSun"/>
                        </a:rPr>
                        <a:t>A</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700" dirty="0"/>
                    </a:p>
                    <a:p>
                      <a:pPr marL="75564" algn="l" rtl="0" eaLnBrk="0">
                        <a:lnSpc>
                          <a:spcPct val="81000"/>
                        </a:lnSpc>
                        <a:spcBef>
                          <a:spcPts val="6"/>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700" dirty="0"/>
                    </a:p>
                    <a:p>
                      <a:pPr marL="88900" algn="l" rtl="0" eaLnBrk="0">
                        <a:lnSpc>
                          <a:spcPct val="82000"/>
                        </a:lnSpc>
                        <a:spcBef>
                          <a:spcPts val="5"/>
                        </a:spcBef>
                        <a:tabLst/>
                      </a:pPr>
                      <a:r>
                        <a:rPr sz="800" kern="0" spc="-10" dirty="0">
                          <a:solidFill>
                            <a:srgbClr val="000000">
                              <a:alpha val="100000"/>
                            </a:srgbClr>
                          </a:solidFill>
                          <a:latin typeface="SimSun"/>
                          <a:ea typeface="SimSun"/>
                          <a:cs typeface="SimSun"/>
                        </a:rPr>
                        <a:t>C</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700" dirty="0"/>
                    </a:p>
                    <a:p>
                      <a:pPr marL="88264" algn="l" rtl="0" eaLnBrk="0">
                        <a:lnSpc>
                          <a:spcPct val="81000"/>
                        </a:lnSpc>
                        <a:spcBef>
                          <a:spcPts val="6"/>
                        </a:spcBef>
                        <a:tabLst/>
                      </a:pPr>
                      <a:r>
                        <a:rPr sz="800" kern="0" spc="-10" dirty="0">
                          <a:solidFill>
                            <a:srgbClr val="000000">
                              <a:alpha val="100000"/>
                            </a:srgbClr>
                          </a:solidFill>
                          <a:latin typeface="SimSun"/>
                          <a:ea typeface="SimSun"/>
                          <a:cs typeface="SimSun"/>
                        </a:rPr>
                        <a:t>D</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4000"/>
                        </a:lnSpc>
                        <a:tabLst/>
                      </a:pPr>
                      <a:endParaRPr lang="Arial" altLang="Arial" sz="600" dirty="0"/>
                    </a:p>
                    <a:p>
                      <a:pPr marL="116839" algn="l" rtl="0" eaLnBrk="0">
                        <a:lnSpc>
                          <a:spcPct val="82000"/>
                        </a:lnSpc>
                        <a:spcBef>
                          <a:spcPts val="5"/>
                        </a:spcBef>
                        <a:tabLst/>
                      </a:pPr>
                      <a:r>
                        <a:rPr sz="800" kern="0" spc="-10" dirty="0">
                          <a:solidFill>
                            <a:srgbClr val="000000">
                              <a:alpha val="100000"/>
                            </a:srgbClr>
                          </a:solidFill>
                          <a:latin typeface="SimSun"/>
                          <a:ea typeface="SimSun"/>
                          <a:cs typeface="SimSun"/>
                        </a:rPr>
                        <a:t>24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400" dirty="0"/>
                    </a:p>
                    <a:p>
                      <a:pPr marL="69214" algn="l" rtl="0" eaLnBrk="0">
                        <a:lnSpc>
                          <a:spcPct val="100000"/>
                        </a:lnSpc>
                        <a:tabLst/>
                      </a:pPr>
                      <a:r>
                        <a:rPr sz="800" kern="0" spc="50" dirty="0">
                          <a:solidFill>
                            <a:srgbClr val="000000">
                              <a:alpha val="100000"/>
                            </a:srgbClr>
                          </a:solidFill>
                          <a:latin typeface="SimSun"/>
                          <a:ea typeface="SimSun"/>
                          <a:cs typeface="SimSun"/>
                        </a:rPr>
                        <a:t>防盗保险柜电子锁执行机构检验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69214" algn="l" rtl="0" eaLnBrk="0">
                        <a:lnSpc>
                          <a:spcPct val="82000"/>
                        </a:lnSpc>
                        <a:spcBef>
                          <a:spcPts val="6"/>
                        </a:spcBef>
                        <a:tabLst/>
                      </a:pPr>
                      <a:r>
                        <a:rPr sz="800" kern="0" spc="10" dirty="0">
                          <a:solidFill>
                            <a:srgbClr val="000000">
                              <a:alpha val="100000"/>
                            </a:srgbClr>
                          </a:solidFill>
                          <a:latin typeface="SimSun"/>
                          <a:ea typeface="SimSun"/>
                          <a:cs typeface="SimSun"/>
                          <a:hlinkClick xmlns:r="http://schemas.openxmlformats.org/officeDocument/2006/relationships" r:id="rId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37465" algn="l" rtl="0" eaLnBrk="0">
                        <a:lnSpc>
                          <a:spcPct val="82000"/>
                        </a:lnSpc>
                        <a:spcBef>
                          <a:spcPts val="6"/>
                        </a:spcBef>
                        <a:tabLst/>
                      </a:pPr>
                      <a:r>
                        <a:rPr sz="800" kern="0" spc="10" dirty="0">
                          <a:solidFill>
                            <a:srgbClr val="000000">
                              <a:alpha val="100000"/>
                            </a:srgbClr>
                          </a:solidFill>
                          <a:latin typeface="SimSun"/>
                          <a:ea typeface="SimSun"/>
                          <a:cs typeface="SimSun"/>
                          <a:hlinkClick xmlns:r="http://schemas.openxmlformats.org/officeDocument/2006/relationships" r:id="rId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600" dirty="0"/>
                    </a:p>
                    <a:p>
                      <a:pPr marL="139064"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12065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62864"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4000"/>
                        </a:lnSpc>
                        <a:tabLst/>
                      </a:pPr>
                      <a:endParaRPr lang="Arial" altLang="Arial" sz="600" dirty="0"/>
                    </a:p>
                    <a:p>
                      <a:pPr marL="116839" algn="l" rtl="0" eaLnBrk="0">
                        <a:lnSpc>
                          <a:spcPct val="82000"/>
                        </a:lnSpc>
                        <a:spcBef>
                          <a:spcPts val="5"/>
                        </a:spcBef>
                        <a:tabLst/>
                      </a:pPr>
                      <a:r>
                        <a:rPr sz="800" kern="0" spc="-10" dirty="0">
                          <a:solidFill>
                            <a:srgbClr val="000000">
                              <a:alpha val="100000"/>
                            </a:srgbClr>
                          </a:solidFill>
                          <a:latin typeface="SimSun"/>
                          <a:ea typeface="SimSun"/>
                          <a:cs typeface="SimSun"/>
                        </a:rPr>
                        <a:t>25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400" dirty="0"/>
                    </a:p>
                    <a:p>
                      <a:pPr marL="69214" algn="l" rtl="0" eaLnBrk="0">
                        <a:lnSpc>
                          <a:spcPct val="100000"/>
                        </a:lnSpc>
                        <a:spcBef>
                          <a:spcPts val="1"/>
                        </a:spcBef>
                        <a:tabLst/>
                      </a:pPr>
                      <a:r>
                        <a:rPr sz="800" kern="0" spc="50" dirty="0">
                          <a:solidFill>
                            <a:srgbClr val="000000">
                              <a:alpha val="100000"/>
                            </a:srgbClr>
                          </a:solidFill>
                          <a:latin typeface="SimSun"/>
                          <a:ea typeface="SimSun"/>
                          <a:cs typeface="SimSun"/>
                        </a:rPr>
                        <a:t>防盗保险柜电子锁双向直流高压攻击试验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69214" algn="l" rtl="0" eaLnBrk="0">
                        <a:lnSpc>
                          <a:spcPct val="82000"/>
                        </a:lnSpc>
                        <a:spcBef>
                          <a:spcPts val="6"/>
                        </a:spcBef>
                        <a:tabLst/>
                      </a:pPr>
                      <a:r>
                        <a:rPr sz="800" kern="0" spc="10" dirty="0">
                          <a:solidFill>
                            <a:srgbClr val="000000">
                              <a:alpha val="100000"/>
                            </a:srgbClr>
                          </a:solidFill>
                          <a:latin typeface="SimSun"/>
                          <a:ea typeface="SimSun"/>
                          <a:cs typeface="SimSun"/>
                          <a:hlinkClick xmlns:r="http://schemas.openxmlformats.org/officeDocument/2006/relationships" r:id="rId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37465" algn="l" rtl="0" eaLnBrk="0">
                        <a:lnSpc>
                          <a:spcPct val="82000"/>
                        </a:lnSpc>
                        <a:spcBef>
                          <a:spcPts val="6"/>
                        </a:spcBef>
                        <a:tabLst/>
                      </a:pPr>
                      <a:r>
                        <a:rPr sz="800" kern="0" spc="10" dirty="0">
                          <a:solidFill>
                            <a:srgbClr val="000000">
                              <a:alpha val="100000"/>
                            </a:srgbClr>
                          </a:solidFill>
                          <a:latin typeface="SimSun"/>
                          <a:ea typeface="SimSun"/>
                          <a:cs typeface="SimSun"/>
                          <a:hlinkClick xmlns:r="http://schemas.openxmlformats.org/officeDocument/2006/relationships" r:id="rId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600" dirty="0"/>
                    </a:p>
                    <a:p>
                      <a:pPr marL="139064"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12065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62864"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17000"/>
                        </a:lnSpc>
                        <a:tabLst/>
                      </a:pPr>
                      <a:endParaRPr lang="Arial" altLang="Arial" sz="500" dirty="0"/>
                    </a:p>
                    <a:p>
                      <a:pPr marL="116839" algn="l" rtl="0" eaLnBrk="0">
                        <a:lnSpc>
                          <a:spcPct val="82000"/>
                        </a:lnSpc>
                        <a:spcBef>
                          <a:spcPts val="2"/>
                        </a:spcBef>
                        <a:tabLst/>
                      </a:pPr>
                      <a:r>
                        <a:rPr sz="800" kern="0" spc="-10" dirty="0">
                          <a:solidFill>
                            <a:srgbClr val="000000">
                              <a:alpha val="100000"/>
                            </a:srgbClr>
                          </a:solidFill>
                          <a:latin typeface="SimSun"/>
                          <a:ea typeface="SimSun"/>
                          <a:cs typeface="SimSun"/>
                        </a:rPr>
                        <a:t>26</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69214" algn="l" rtl="0" eaLnBrk="0">
                        <a:lnSpc>
                          <a:spcPct val="100000"/>
                        </a:lnSpc>
                        <a:spcBef>
                          <a:spcPts val="4"/>
                        </a:spcBef>
                        <a:tabLst/>
                      </a:pPr>
                      <a:r>
                        <a:rPr sz="800" kern="0" spc="50" dirty="0">
                          <a:solidFill>
                            <a:srgbClr val="000000">
                              <a:alpha val="100000"/>
                            </a:srgbClr>
                          </a:solidFill>
                          <a:latin typeface="SimSun"/>
                          <a:ea typeface="SimSun"/>
                          <a:cs typeface="SimSun"/>
                        </a:rPr>
                        <a:t>防盗保险柜电子锁防技术开启检验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69214" algn="l" rtl="0" eaLnBrk="0">
                        <a:lnSpc>
                          <a:spcPct val="82000"/>
                        </a:lnSpc>
                        <a:spcBef>
                          <a:spcPts val="3"/>
                        </a:spcBef>
                        <a:tabLst/>
                      </a:pPr>
                      <a:r>
                        <a:rPr sz="800" kern="0" spc="10" dirty="0">
                          <a:solidFill>
                            <a:srgbClr val="000000">
                              <a:alpha val="100000"/>
                            </a:srgbClr>
                          </a:solidFill>
                          <a:latin typeface="SimSun"/>
                          <a:ea typeface="SimSun"/>
                          <a:cs typeface="SimSun"/>
                          <a:hlinkClick xmlns:r="http://schemas.openxmlformats.org/officeDocument/2006/relationships" r:id="rId6"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37465" algn="l" rtl="0" eaLnBrk="0">
                        <a:lnSpc>
                          <a:spcPct val="82000"/>
                        </a:lnSpc>
                        <a:spcBef>
                          <a:spcPts val="3"/>
                        </a:spcBef>
                        <a:tabLst/>
                      </a:pPr>
                      <a:r>
                        <a:rPr sz="800" kern="0" spc="10" dirty="0">
                          <a:solidFill>
                            <a:srgbClr val="000000">
                              <a:alpha val="100000"/>
                            </a:srgbClr>
                          </a:solidFill>
                          <a:latin typeface="SimSun"/>
                          <a:ea typeface="SimSun"/>
                          <a:cs typeface="SimSun"/>
                          <a:hlinkClick xmlns:r="http://schemas.openxmlformats.org/officeDocument/2006/relationships" r:id="rId7"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500" dirty="0"/>
                    </a:p>
                    <a:p>
                      <a:pPr marL="139064" algn="l" rtl="0" eaLnBrk="0">
                        <a:lnSpc>
                          <a:spcPct val="83000"/>
                        </a:lnSpc>
                        <a:spcBef>
                          <a:spcPts val="4"/>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120650"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62864"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7000"/>
                        </a:lnSpc>
                        <a:tabLst/>
                      </a:pPr>
                      <a:endParaRPr lang="Arial" altLang="Arial" sz="500" dirty="0"/>
                    </a:p>
                    <a:p>
                      <a:pPr marL="116839" algn="l" rtl="0" eaLnBrk="0">
                        <a:lnSpc>
                          <a:spcPct val="82000"/>
                        </a:lnSpc>
                        <a:spcBef>
                          <a:spcPts val="2"/>
                        </a:spcBef>
                        <a:tabLst/>
                      </a:pPr>
                      <a:r>
                        <a:rPr sz="800" kern="0" spc="-10" dirty="0">
                          <a:solidFill>
                            <a:srgbClr val="000000">
                              <a:alpha val="100000"/>
                            </a:srgbClr>
                          </a:solidFill>
                          <a:latin typeface="SimSun"/>
                          <a:ea typeface="SimSun"/>
                          <a:cs typeface="SimSun"/>
                        </a:rPr>
                        <a:t>27</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400" dirty="0"/>
                    </a:p>
                    <a:p>
                      <a:pPr marL="69214" algn="l" rtl="0" eaLnBrk="0">
                        <a:lnSpc>
                          <a:spcPct val="100000"/>
                        </a:lnSpc>
                        <a:tabLst/>
                      </a:pPr>
                      <a:r>
                        <a:rPr sz="800" kern="0" spc="50" dirty="0">
                          <a:solidFill>
                            <a:srgbClr val="000000">
                              <a:alpha val="100000"/>
                            </a:srgbClr>
                          </a:solidFill>
                          <a:latin typeface="SimSun"/>
                          <a:ea typeface="SimSun"/>
                          <a:cs typeface="SimSun"/>
                        </a:rPr>
                        <a:t>防盗保险柜电子锁振动试验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69214" algn="l" rtl="0" eaLnBrk="0">
                        <a:lnSpc>
                          <a:spcPct val="82000"/>
                        </a:lnSpc>
                        <a:spcBef>
                          <a:spcPts val="2"/>
                        </a:spcBef>
                        <a:tabLst/>
                      </a:pPr>
                      <a:r>
                        <a:rPr sz="800" kern="0" spc="10" dirty="0">
                          <a:solidFill>
                            <a:srgbClr val="000000">
                              <a:alpha val="100000"/>
                            </a:srgbClr>
                          </a:solidFill>
                          <a:latin typeface="SimSun"/>
                          <a:ea typeface="SimSun"/>
                          <a:cs typeface="SimSun"/>
                          <a:hlinkClick xmlns:r="http://schemas.openxmlformats.org/officeDocument/2006/relationships" r:id="rId8"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37465" algn="l" rtl="0" eaLnBrk="0">
                        <a:lnSpc>
                          <a:spcPct val="82000"/>
                        </a:lnSpc>
                        <a:spcBef>
                          <a:spcPts val="2"/>
                        </a:spcBef>
                        <a:tabLst/>
                      </a:pPr>
                      <a:r>
                        <a:rPr sz="800" kern="0" spc="10" dirty="0">
                          <a:solidFill>
                            <a:srgbClr val="000000">
                              <a:alpha val="100000"/>
                            </a:srgbClr>
                          </a:solidFill>
                          <a:latin typeface="SimSun"/>
                          <a:ea typeface="SimSun"/>
                          <a:cs typeface="SimSun"/>
                          <a:hlinkClick xmlns:r="http://schemas.openxmlformats.org/officeDocument/2006/relationships" r:id="rId9"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500" dirty="0"/>
                    </a:p>
                    <a:p>
                      <a:pPr marL="139064" algn="l" rtl="0" eaLnBrk="0">
                        <a:lnSpc>
                          <a:spcPct val="83000"/>
                        </a:lnSpc>
                        <a:spcBef>
                          <a:spcPts val="4"/>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12065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88900" algn="l" rtl="0" eaLnBrk="0">
                        <a:lnSpc>
                          <a:spcPts val="1112"/>
                        </a:lnSpc>
                        <a:tabLst>
                          <a:tab pos="125729" algn="l"/>
                        </a:tabLst>
                      </a:pPr>
                      <a:r>
                        <a:rPr sz="1000" u="sng" kern="0" spc="0" dirty="0">
                          <a:solidFill>
                            <a:srgbClr val="000000">
                              <a:alpha val="100000"/>
                            </a:srgbClr>
                          </a:solidFill>
                          <a:latin typeface="Arial"/>
                          <a:ea typeface="Arial"/>
                          <a:cs typeface="Arial"/>
                        </a:rPr>
                        <a:t>	</a:t>
                      </a: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5250" algn="l" rtl="0" eaLnBrk="0">
                        <a:lnSpc>
                          <a:spcPts val="1112"/>
                        </a:lnSpc>
                        <a:tabLst>
                          <a:tab pos="132079" algn="l"/>
                        </a:tabLst>
                      </a:pPr>
                      <a:r>
                        <a:rPr sz="1000" u="sng" kern="0" spc="0" dirty="0">
                          <a:solidFill>
                            <a:srgbClr val="000000">
                              <a:alpha val="100000"/>
                            </a:srgbClr>
                          </a:solidFill>
                          <a:latin typeface="Arial"/>
                          <a:ea typeface="Arial"/>
                          <a:cs typeface="Arial"/>
                        </a:rPr>
                        <a:t>	</a:t>
                      </a: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62864"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17000"/>
                        </a:lnSpc>
                        <a:tabLst/>
                      </a:pPr>
                      <a:endParaRPr lang="Arial" altLang="Arial" sz="500" dirty="0"/>
                    </a:p>
                    <a:p>
                      <a:pPr marL="116839" algn="l" rtl="0" eaLnBrk="0">
                        <a:lnSpc>
                          <a:spcPct val="82000"/>
                        </a:lnSpc>
                        <a:spcBef>
                          <a:spcPts val="2"/>
                        </a:spcBef>
                        <a:tabLst/>
                      </a:pPr>
                      <a:r>
                        <a:rPr sz="800" kern="0" spc="-10" dirty="0">
                          <a:solidFill>
                            <a:srgbClr val="000000">
                              <a:alpha val="100000"/>
                            </a:srgbClr>
                          </a:solidFill>
                          <a:latin typeface="SimSun"/>
                          <a:ea typeface="SimSun"/>
                          <a:cs typeface="SimSun"/>
                        </a:rPr>
                        <a:t>28</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69214" algn="l" rtl="0" eaLnBrk="0">
                        <a:lnSpc>
                          <a:spcPct val="100000"/>
                        </a:lnSpc>
                        <a:spcBef>
                          <a:spcPts val="4"/>
                        </a:spcBef>
                        <a:tabLst/>
                      </a:pPr>
                      <a:r>
                        <a:rPr sz="800" kern="0" spc="50" dirty="0">
                          <a:solidFill>
                            <a:srgbClr val="000000">
                              <a:alpha val="100000"/>
                            </a:srgbClr>
                          </a:solidFill>
                          <a:latin typeface="SimSun"/>
                          <a:ea typeface="SimSun"/>
                          <a:cs typeface="SimSun"/>
                        </a:rPr>
                        <a:t>防盗保险柜电子锁开锁和控制方式检验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69214" algn="l" rtl="0" eaLnBrk="0">
                        <a:lnSpc>
                          <a:spcPct val="82000"/>
                        </a:lnSpc>
                        <a:spcBef>
                          <a:spcPts val="3"/>
                        </a:spcBef>
                        <a:tabLst/>
                      </a:pPr>
                      <a:r>
                        <a:rPr sz="800" kern="0" spc="10" dirty="0">
                          <a:solidFill>
                            <a:srgbClr val="000000">
                              <a:alpha val="100000"/>
                            </a:srgbClr>
                          </a:solidFill>
                          <a:latin typeface="SimSun"/>
                          <a:ea typeface="SimSun"/>
                          <a:cs typeface="SimSun"/>
                          <a:hlinkClick xmlns:r="http://schemas.openxmlformats.org/officeDocument/2006/relationships" r:id="rId10"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37465" algn="l" rtl="0" eaLnBrk="0">
                        <a:lnSpc>
                          <a:spcPct val="82000"/>
                        </a:lnSpc>
                        <a:spcBef>
                          <a:spcPts val="3"/>
                        </a:spcBef>
                        <a:tabLst/>
                      </a:pPr>
                      <a:r>
                        <a:rPr sz="800" kern="0" spc="10" dirty="0">
                          <a:solidFill>
                            <a:srgbClr val="000000">
                              <a:alpha val="100000"/>
                            </a:srgbClr>
                          </a:solidFill>
                          <a:latin typeface="SimSun"/>
                          <a:ea typeface="SimSun"/>
                          <a:cs typeface="SimSun"/>
                          <a:hlinkClick xmlns:r="http://schemas.openxmlformats.org/officeDocument/2006/relationships" r:id="rId11"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139064" algn="l" rtl="0" eaLnBrk="0">
                        <a:lnSpc>
                          <a:spcPct val="82000"/>
                        </a:lnSpc>
                        <a:spcBef>
                          <a:spcPts val="2"/>
                        </a:spcBef>
                        <a:tabLst/>
                      </a:pPr>
                      <a:r>
                        <a:rPr sz="800" kern="0" spc="-10" dirty="0">
                          <a:solidFill>
                            <a:srgbClr val="000000">
                              <a:alpha val="100000"/>
                            </a:srgbClr>
                          </a:solidFill>
                          <a:latin typeface="SimSun"/>
                          <a:ea typeface="SimSun"/>
                          <a:cs typeface="SimSun"/>
                        </a:rPr>
                        <a:t>C</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12065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62864"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4000"/>
                        </a:lnSpc>
                        <a:tabLst/>
                      </a:pPr>
                      <a:endParaRPr lang="Arial" altLang="Arial" sz="600" dirty="0"/>
                    </a:p>
                    <a:p>
                      <a:pPr marL="116839" algn="l" rtl="0" eaLnBrk="0">
                        <a:lnSpc>
                          <a:spcPct val="82000"/>
                        </a:lnSpc>
                        <a:spcBef>
                          <a:spcPts val="5"/>
                        </a:spcBef>
                        <a:tabLst/>
                      </a:pPr>
                      <a:r>
                        <a:rPr sz="800" kern="0" spc="-10" dirty="0">
                          <a:solidFill>
                            <a:srgbClr val="000000">
                              <a:alpha val="100000"/>
                            </a:srgbClr>
                          </a:solidFill>
                          <a:latin typeface="SimSun"/>
                          <a:ea typeface="SimSun"/>
                          <a:cs typeface="SimSun"/>
                        </a:rPr>
                        <a:t>29</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400" dirty="0"/>
                    </a:p>
                    <a:p>
                      <a:pPr marL="69214" algn="l" rtl="0" eaLnBrk="0">
                        <a:lnSpc>
                          <a:spcPct val="100000"/>
                        </a:lnSpc>
                        <a:spcBef>
                          <a:spcPts val="1"/>
                        </a:spcBef>
                        <a:tabLst/>
                      </a:pPr>
                      <a:r>
                        <a:rPr sz="800" kern="0" spc="50" dirty="0">
                          <a:solidFill>
                            <a:srgbClr val="000000">
                              <a:alpha val="100000"/>
                            </a:srgbClr>
                          </a:solidFill>
                          <a:latin typeface="SimSun"/>
                          <a:ea typeface="SimSun"/>
                          <a:cs typeface="SimSun"/>
                        </a:rPr>
                        <a:t>防盗保险柜电子锁密钥量检验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69214" algn="l" rtl="0" eaLnBrk="0">
                        <a:lnSpc>
                          <a:spcPct val="82000"/>
                        </a:lnSpc>
                        <a:spcBef>
                          <a:spcPts val="6"/>
                        </a:spcBef>
                        <a:tabLst/>
                      </a:pPr>
                      <a:r>
                        <a:rPr sz="800" kern="0" spc="10" dirty="0">
                          <a:solidFill>
                            <a:srgbClr val="000000">
                              <a:alpha val="100000"/>
                            </a:srgbClr>
                          </a:solidFill>
                          <a:latin typeface="SimSun"/>
                          <a:ea typeface="SimSun"/>
                          <a:cs typeface="SimSun"/>
                          <a:hlinkClick xmlns:r="http://schemas.openxmlformats.org/officeDocument/2006/relationships" r:id="rId1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5.3.3.6</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37465" algn="l" rtl="0" eaLnBrk="0">
                        <a:lnSpc>
                          <a:spcPct val="82000"/>
                        </a:lnSpc>
                        <a:spcBef>
                          <a:spcPts val="6"/>
                        </a:spcBef>
                        <a:tabLst/>
                      </a:pPr>
                      <a:r>
                        <a:rPr sz="800" kern="0" spc="10" dirty="0">
                          <a:solidFill>
                            <a:srgbClr val="000000">
                              <a:alpha val="100000"/>
                            </a:srgbClr>
                          </a:solidFill>
                          <a:latin typeface="SimSun"/>
                          <a:ea typeface="SimSun"/>
                          <a:cs typeface="SimSun"/>
                          <a:hlinkClick xmlns:r="http://schemas.openxmlformats.org/officeDocument/2006/relationships" r:id="rId1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6.3.3.6</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600" dirty="0"/>
                    </a:p>
                    <a:p>
                      <a:pPr marL="139064" algn="l" rtl="0" eaLnBrk="0">
                        <a:lnSpc>
                          <a:spcPct val="83000"/>
                        </a:lnSpc>
                        <a:spcBef>
                          <a:spcPts val="2"/>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12065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62864"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4000"/>
                        </a:lnSpc>
                        <a:tabLst/>
                      </a:pPr>
                      <a:endParaRPr lang="Arial" altLang="Arial" sz="600" dirty="0"/>
                    </a:p>
                    <a:p>
                      <a:pPr marL="116839" algn="l" rtl="0" eaLnBrk="0">
                        <a:lnSpc>
                          <a:spcPct val="82000"/>
                        </a:lnSpc>
                        <a:spcBef>
                          <a:spcPts val="5"/>
                        </a:spcBef>
                        <a:tabLst/>
                      </a:pPr>
                      <a:r>
                        <a:rPr sz="800" kern="0" spc="-10" dirty="0">
                          <a:solidFill>
                            <a:srgbClr val="000000">
                              <a:alpha val="100000"/>
                            </a:srgbClr>
                          </a:solidFill>
                          <a:latin typeface="SimSun"/>
                          <a:ea typeface="SimSun"/>
                          <a:cs typeface="SimSun"/>
                        </a:rPr>
                        <a:t>30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400" dirty="0"/>
                    </a:p>
                    <a:p>
                      <a:pPr marL="69214" algn="l" rtl="0" eaLnBrk="0">
                        <a:lnSpc>
                          <a:spcPct val="100000"/>
                        </a:lnSpc>
                        <a:spcBef>
                          <a:spcPts val="1"/>
                        </a:spcBef>
                        <a:tabLst/>
                      </a:pPr>
                      <a:r>
                        <a:rPr sz="800" kern="0" spc="50" dirty="0">
                          <a:solidFill>
                            <a:srgbClr val="000000">
                              <a:alpha val="100000"/>
                            </a:srgbClr>
                          </a:solidFill>
                          <a:latin typeface="SimSun"/>
                          <a:ea typeface="SimSun"/>
                          <a:cs typeface="SimSun"/>
                        </a:rPr>
                        <a:t>防盗保险柜电子锁密钥修改检验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69214" algn="l" rtl="0" eaLnBrk="0">
                        <a:lnSpc>
                          <a:spcPct val="82000"/>
                        </a:lnSpc>
                        <a:spcBef>
                          <a:spcPts val="6"/>
                        </a:spcBef>
                        <a:tabLst/>
                      </a:pPr>
                      <a:r>
                        <a:rPr sz="800" kern="0" spc="10" dirty="0">
                          <a:solidFill>
                            <a:srgbClr val="000000">
                              <a:alpha val="100000"/>
                            </a:srgbClr>
                          </a:solidFill>
                          <a:latin typeface="SimSun"/>
                          <a:ea typeface="SimSun"/>
                          <a:cs typeface="SimSun"/>
                          <a:hlinkClick xmlns:r="http://schemas.openxmlformats.org/officeDocument/2006/relationships" r:id="rId1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5.3.3.7</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37465" algn="l" rtl="0" eaLnBrk="0">
                        <a:lnSpc>
                          <a:spcPct val="82000"/>
                        </a:lnSpc>
                        <a:spcBef>
                          <a:spcPts val="6"/>
                        </a:spcBef>
                        <a:tabLst/>
                      </a:pPr>
                      <a:r>
                        <a:rPr sz="800" kern="0" spc="10" dirty="0">
                          <a:solidFill>
                            <a:srgbClr val="000000">
                              <a:alpha val="100000"/>
                            </a:srgbClr>
                          </a:solidFill>
                          <a:latin typeface="SimSun"/>
                          <a:ea typeface="SimSun"/>
                          <a:cs typeface="SimSun"/>
                          <a:hlinkClick xmlns:r="http://schemas.openxmlformats.org/officeDocument/2006/relationships" r:id="rId1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6.3.3.7</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139064" algn="l" rtl="0" eaLnBrk="0">
                        <a:lnSpc>
                          <a:spcPct val="81000"/>
                        </a:lnSpc>
                        <a:spcBef>
                          <a:spcPts val="7"/>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12065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6350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900">
                <a:tc>
                  <a:txBody>
                    <a:bodyPr/>
                    <a:lstStyle/>
                    <a:p>
                      <a:pPr algn="l" rtl="0" eaLnBrk="0">
                        <a:lnSpc>
                          <a:spcPct val="109000"/>
                        </a:lnSpc>
                        <a:tabLst/>
                      </a:pPr>
                      <a:endParaRPr lang="Arial" altLang="Arial" sz="500" dirty="0"/>
                    </a:p>
                    <a:p>
                      <a:pPr marL="116839" algn="l" rtl="0" eaLnBrk="0">
                        <a:lnSpc>
                          <a:spcPct val="82000"/>
                        </a:lnSpc>
                        <a:spcBef>
                          <a:spcPts val="1"/>
                        </a:spcBef>
                        <a:tabLst/>
                      </a:pPr>
                      <a:r>
                        <a:rPr sz="800" kern="0" spc="-10" dirty="0">
                          <a:solidFill>
                            <a:srgbClr val="000000">
                              <a:alpha val="100000"/>
                            </a:srgbClr>
                          </a:solidFill>
                          <a:latin typeface="SimSun"/>
                          <a:ea typeface="SimSun"/>
                          <a:cs typeface="SimSun"/>
                        </a:rPr>
                        <a:t>31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0000"/>
                        </a:lnSpc>
                        <a:tabLst/>
                      </a:pPr>
                      <a:endParaRPr lang="Arial" altLang="Arial" sz="300" dirty="0"/>
                    </a:p>
                    <a:p>
                      <a:pPr marL="69214" algn="l" rtl="0" eaLnBrk="0">
                        <a:lnSpc>
                          <a:spcPct val="100000"/>
                        </a:lnSpc>
                        <a:spcBef>
                          <a:spcPts val="2"/>
                        </a:spcBef>
                        <a:tabLst/>
                      </a:pPr>
                      <a:r>
                        <a:rPr sz="800" kern="0" spc="50" dirty="0">
                          <a:solidFill>
                            <a:srgbClr val="000000">
                              <a:alpha val="100000"/>
                            </a:srgbClr>
                          </a:solidFill>
                          <a:latin typeface="SimSun"/>
                          <a:ea typeface="SimSun"/>
                          <a:cs typeface="SimSun"/>
                        </a:rPr>
                        <a:t>防盗保险柜电子锁错误锁定检验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9000"/>
                        </a:lnSpc>
                        <a:tabLst/>
                      </a:pPr>
                      <a:endParaRPr lang="Arial" altLang="Arial" sz="500" dirty="0"/>
                    </a:p>
                    <a:p>
                      <a:pPr marL="69214" algn="l" rtl="0" eaLnBrk="0">
                        <a:lnSpc>
                          <a:spcPct val="82000"/>
                        </a:lnSpc>
                        <a:spcBef>
                          <a:spcPts val="1"/>
                        </a:spcBef>
                        <a:tabLst/>
                      </a:pPr>
                      <a:r>
                        <a:rPr sz="800" kern="0" spc="10" dirty="0">
                          <a:solidFill>
                            <a:srgbClr val="000000">
                              <a:alpha val="100000"/>
                            </a:srgbClr>
                          </a:solidFill>
                          <a:latin typeface="SimSun"/>
                          <a:ea typeface="SimSun"/>
                          <a:cs typeface="SimSun"/>
                          <a:hlinkClick xmlns:r="http://schemas.openxmlformats.org/officeDocument/2006/relationships" r:id="rId16"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5.3.3.8</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9000"/>
                        </a:lnSpc>
                        <a:tabLst/>
                      </a:pPr>
                      <a:endParaRPr lang="Arial" altLang="Arial" sz="500" dirty="0"/>
                    </a:p>
                    <a:p>
                      <a:pPr marL="37465" algn="l" rtl="0" eaLnBrk="0">
                        <a:lnSpc>
                          <a:spcPct val="82000"/>
                        </a:lnSpc>
                        <a:spcBef>
                          <a:spcPts val="1"/>
                        </a:spcBef>
                        <a:tabLst/>
                      </a:pPr>
                      <a:r>
                        <a:rPr sz="800" kern="0" spc="10" dirty="0">
                          <a:solidFill>
                            <a:srgbClr val="000000">
                              <a:alpha val="100000"/>
                            </a:srgbClr>
                          </a:solidFill>
                          <a:latin typeface="SimSun"/>
                          <a:ea typeface="SimSun"/>
                          <a:cs typeface="SimSun"/>
                          <a:hlinkClick xmlns:r="http://schemas.openxmlformats.org/officeDocument/2006/relationships" r:id="rId17"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6.3.3.8</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9000"/>
                        </a:lnSpc>
                        <a:tabLst/>
                      </a:pPr>
                      <a:endParaRPr lang="Arial" altLang="Arial" sz="500" dirty="0"/>
                    </a:p>
                    <a:p>
                      <a:pPr marL="139064" algn="l" rtl="0" eaLnBrk="0">
                        <a:lnSpc>
                          <a:spcPct val="82000"/>
                        </a:lnSpc>
                        <a:spcBef>
                          <a:spcPts val="1"/>
                        </a:spcBef>
                        <a:tabLst/>
                      </a:pPr>
                      <a:r>
                        <a:rPr sz="800" kern="0" spc="-10" dirty="0">
                          <a:solidFill>
                            <a:srgbClr val="000000">
                              <a:alpha val="100000"/>
                            </a:srgbClr>
                          </a:solidFill>
                          <a:latin typeface="SimSun"/>
                          <a:ea typeface="SimSun"/>
                          <a:cs typeface="SimSun"/>
                        </a:rPr>
                        <a:t>C</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400" dirty="0"/>
                    </a:p>
                    <a:p>
                      <a:pPr marL="12065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94614" algn="l" rtl="0" eaLnBrk="0">
                        <a:lnSpc>
                          <a:spcPts val="188"/>
                        </a:lnSpc>
                        <a:spcBef>
                          <a:spcPts val="2"/>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400" dirty="0"/>
                    </a:p>
                    <a:p>
                      <a:pPr marL="50165"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4000"/>
                        </a:lnSpc>
                        <a:tabLst/>
                      </a:pPr>
                      <a:endParaRPr lang="Arial" altLang="Arial" sz="600" dirty="0"/>
                    </a:p>
                    <a:p>
                      <a:pPr marL="116839" algn="l" rtl="0" eaLnBrk="0">
                        <a:lnSpc>
                          <a:spcPct val="82000"/>
                        </a:lnSpc>
                        <a:spcBef>
                          <a:spcPts val="5"/>
                        </a:spcBef>
                        <a:tabLst/>
                      </a:pPr>
                      <a:r>
                        <a:rPr sz="800" kern="0" spc="-10" dirty="0">
                          <a:solidFill>
                            <a:srgbClr val="000000">
                              <a:alpha val="100000"/>
                            </a:srgbClr>
                          </a:solidFill>
                          <a:latin typeface="SimSun"/>
                          <a:ea typeface="SimSun"/>
                          <a:cs typeface="SimSun"/>
                        </a:rPr>
                        <a:t>32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400" dirty="0"/>
                    </a:p>
                    <a:p>
                      <a:pPr marL="69214" algn="l" rtl="0" eaLnBrk="0">
                        <a:lnSpc>
                          <a:spcPct val="100000"/>
                        </a:lnSpc>
                        <a:spcBef>
                          <a:spcPts val="1"/>
                        </a:spcBef>
                        <a:tabLst/>
                      </a:pPr>
                      <a:r>
                        <a:rPr sz="800" kern="0" spc="50" dirty="0">
                          <a:solidFill>
                            <a:srgbClr val="000000">
                              <a:alpha val="100000"/>
                            </a:srgbClr>
                          </a:solidFill>
                          <a:latin typeface="SimSun"/>
                          <a:ea typeface="SimSun"/>
                          <a:cs typeface="SimSun"/>
                        </a:rPr>
                        <a:t>防盗保险柜电子锁密钥保存检验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69214" algn="l" rtl="0" eaLnBrk="0">
                        <a:lnSpc>
                          <a:spcPct val="82000"/>
                        </a:lnSpc>
                        <a:spcBef>
                          <a:spcPts val="5"/>
                        </a:spcBef>
                        <a:tabLst/>
                      </a:pPr>
                      <a:r>
                        <a:rPr sz="800" kern="0" spc="10" dirty="0">
                          <a:solidFill>
                            <a:srgbClr val="000000">
                              <a:alpha val="100000"/>
                            </a:srgbClr>
                          </a:solidFill>
                          <a:latin typeface="SimSun"/>
                          <a:ea typeface="SimSun"/>
                          <a:cs typeface="SimSun"/>
                          <a:hlinkClick xmlns:r="http://schemas.openxmlformats.org/officeDocument/2006/relationships" r:id="rId18"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5.3.3.9</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37465" algn="l" rtl="0" eaLnBrk="0">
                        <a:lnSpc>
                          <a:spcPct val="82000"/>
                        </a:lnSpc>
                        <a:spcBef>
                          <a:spcPts val="5"/>
                        </a:spcBef>
                        <a:tabLst/>
                      </a:pPr>
                      <a:r>
                        <a:rPr sz="800" kern="0" spc="10" dirty="0">
                          <a:solidFill>
                            <a:srgbClr val="000000">
                              <a:alpha val="100000"/>
                            </a:srgbClr>
                          </a:solidFill>
                          <a:latin typeface="SimSun"/>
                          <a:ea typeface="SimSun"/>
                          <a:cs typeface="SimSun"/>
                          <a:hlinkClick xmlns:r="http://schemas.openxmlformats.org/officeDocument/2006/relationships" r:id="rId19"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6.3.3.9</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139064" algn="l" rtl="0" eaLnBrk="0">
                        <a:lnSpc>
                          <a:spcPct val="82000"/>
                        </a:lnSpc>
                        <a:spcBef>
                          <a:spcPts val="5"/>
                        </a:spcBef>
                        <a:tabLst/>
                      </a:pPr>
                      <a:r>
                        <a:rPr sz="800" kern="0" spc="-10" dirty="0">
                          <a:solidFill>
                            <a:srgbClr val="000000">
                              <a:alpha val="100000"/>
                            </a:srgbClr>
                          </a:solidFill>
                          <a:latin typeface="SimSun"/>
                          <a:ea typeface="SimSun"/>
                          <a:cs typeface="SimSun"/>
                        </a:rPr>
                        <a:t>C</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120650"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63500"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17000"/>
                        </a:lnSpc>
                        <a:tabLst/>
                      </a:pPr>
                      <a:endParaRPr lang="Arial" altLang="Arial" sz="500" dirty="0"/>
                    </a:p>
                    <a:p>
                      <a:pPr marL="116839" algn="l" rtl="0" eaLnBrk="0">
                        <a:lnSpc>
                          <a:spcPct val="82000"/>
                        </a:lnSpc>
                        <a:spcBef>
                          <a:spcPts val="2"/>
                        </a:spcBef>
                        <a:tabLst/>
                      </a:pPr>
                      <a:r>
                        <a:rPr sz="800" kern="0" spc="-10" dirty="0">
                          <a:solidFill>
                            <a:srgbClr val="000000">
                              <a:alpha val="100000"/>
                            </a:srgbClr>
                          </a:solidFill>
                          <a:latin typeface="SimSun"/>
                          <a:ea typeface="SimSun"/>
                          <a:cs typeface="SimSun"/>
                        </a:rPr>
                        <a:t>33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69214" algn="l" rtl="0" eaLnBrk="0">
                        <a:lnSpc>
                          <a:spcPct val="100000"/>
                        </a:lnSpc>
                        <a:spcBef>
                          <a:spcPts val="4"/>
                        </a:spcBef>
                        <a:tabLst/>
                      </a:pPr>
                      <a:r>
                        <a:rPr sz="800" kern="0" spc="50" dirty="0">
                          <a:solidFill>
                            <a:srgbClr val="000000">
                              <a:alpha val="100000"/>
                            </a:srgbClr>
                          </a:solidFill>
                          <a:latin typeface="SimSun"/>
                          <a:ea typeface="SimSun"/>
                          <a:cs typeface="SimSun"/>
                        </a:rPr>
                        <a:t>防盗保险柜电子锁开启模式检验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69214" algn="l" rtl="0" eaLnBrk="0">
                        <a:lnSpc>
                          <a:spcPct val="82000"/>
                        </a:lnSpc>
                        <a:spcBef>
                          <a:spcPts val="2"/>
                        </a:spcBef>
                        <a:tabLst/>
                      </a:pPr>
                      <a:r>
                        <a:rPr sz="800" kern="0" spc="10" dirty="0">
                          <a:solidFill>
                            <a:srgbClr val="000000">
                              <a:alpha val="100000"/>
                            </a:srgbClr>
                          </a:solidFill>
                          <a:latin typeface="SimSun"/>
                          <a:ea typeface="SimSun"/>
                          <a:cs typeface="SimSun"/>
                          <a:hlinkClick xmlns:r="http://schemas.openxmlformats.org/officeDocument/2006/relationships" r:id="rId20"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5.3.3.10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12064" algn="l" rtl="0" eaLnBrk="0">
                        <a:lnSpc>
                          <a:spcPct val="82000"/>
                        </a:lnSpc>
                        <a:spcBef>
                          <a:spcPts val="2"/>
                        </a:spcBef>
                        <a:tabLst/>
                      </a:pPr>
                      <a:r>
                        <a:rPr sz="800" kern="0" spc="10" dirty="0">
                          <a:solidFill>
                            <a:srgbClr val="000000">
                              <a:alpha val="100000"/>
                            </a:srgbClr>
                          </a:solidFill>
                          <a:latin typeface="SimSun"/>
                          <a:ea typeface="SimSun"/>
                          <a:cs typeface="SimSun"/>
                          <a:hlinkClick xmlns:r="http://schemas.openxmlformats.org/officeDocument/2006/relationships" r:id="rId21"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6.3.3.10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139064" algn="l" rtl="0" eaLnBrk="0">
                        <a:lnSpc>
                          <a:spcPct val="81000"/>
                        </a:lnSpc>
                        <a:spcBef>
                          <a:spcPts val="5"/>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12065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6350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4000"/>
                        </a:lnSpc>
                        <a:tabLst/>
                      </a:pPr>
                      <a:endParaRPr lang="Arial" altLang="Arial" sz="600" dirty="0"/>
                    </a:p>
                    <a:p>
                      <a:pPr marL="116839" algn="l" rtl="0" eaLnBrk="0">
                        <a:lnSpc>
                          <a:spcPct val="82000"/>
                        </a:lnSpc>
                        <a:spcBef>
                          <a:spcPts val="5"/>
                        </a:spcBef>
                        <a:tabLst/>
                      </a:pPr>
                      <a:r>
                        <a:rPr sz="800" kern="0" spc="-10" dirty="0">
                          <a:solidFill>
                            <a:srgbClr val="000000">
                              <a:alpha val="100000"/>
                            </a:srgbClr>
                          </a:solidFill>
                          <a:latin typeface="SimSun"/>
                          <a:ea typeface="SimSun"/>
                          <a:cs typeface="SimSun"/>
                        </a:rPr>
                        <a:t>34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400" dirty="0"/>
                    </a:p>
                    <a:p>
                      <a:pPr marL="69214" algn="l" rtl="0" eaLnBrk="0">
                        <a:lnSpc>
                          <a:spcPct val="100000"/>
                        </a:lnSpc>
                        <a:spcBef>
                          <a:spcPts val="1"/>
                        </a:spcBef>
                        <a:tabLst/>
                      </a:pPr>
                      <a:r>
                        <a:rPr sz="800" kern="0" spc="50" dirty="0">
                          <a:solidFill>
                            <a:srgbClr val="000000">
                              <a:alpha val="100000"/>
                            </a:srgbClr>
                          </a:solidFill>
                          <a:latin typeface="SimSun"/>
                          <a:ea typeface="SimSun"/>
                          <a:cs typeface="SimSun"/>
                        </a:rPr>
                        <a:t>防盗保险柜电子锁其余技术要求检验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69214" algn="l" rtl="0" eaLnBrk="0">
                        <a:lnSpc>
                          <a:spcPct val="82000"/>
                        </a:lnSpc>
                        <a:spcBef>
                          <a:spcPts val="6"/>
                        </a:spcBef>
                        <a:tabLst/>
                      </a:pPr>
                      <a:r>
                        <a:rPr sz="800" kern="0" spc="10" dirty="0">
                          <a:solidFill>
                            <a:srgbClr val="000000">
                              <a:alpha val="100000"/>
                            </a:srgbClr>
                          </a:solidFill>
                          <a:latin typeface="SimSun"/>
                          <a:ea typeface="SimSun"/>
                          <a:cs typeface="SimSun"/>
                          <a:hlinkClick xmlns:r="http://schemas.openxmlformats.org/officeDocument/2006/relationships" r:id="rId2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5.3.3.11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12064" algn="l" rtl="0" eaLnBrk="0">
                        <a:lnSpc>
                          <a:spcPct val="82000"/>
                        </a:lnSpc>
                        <a:spcBef>
                          <a:spcPts val="6"/>
                        </a:spcBef>
                        <a:tabLst/>
                      </a:pPr>
                      <a:r>
                        <a:rPr sz="800" kern="0" spc="10" dirty="0">
                          <a:solidFill>
                            <a:srgbClr val="000000">
                              <a:alpha val="100000"/>
                            </a:srgbClr>
                          </a:solidFill>
                          <a:latin typeface="SimSun"/>
                          <a:ea typeface="SimSun"/>
                          <a:cs typeface="SimSun"/>
                          <a:hlinkClick xmlns:r="http://schemas.openxmlformats.org/officeDocument/2006/relationships" r:id="rId2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6.3.3.11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139064" algn="l" rtl="0" eaLnBrk="0">
                        <a:lnSpc>
                          <a:spcPct val="81000"/>
                        </a:lnSpc>
                        <a:spcBef>
                          <a:spcPts val="7"/>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12065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700" dirty="0"/>
                    </a:p>
                    <a:p>
                      <a:pPr marL="94614" algn="l" rtl="0" eaLnBrk="0">
                        <a:lnSpc>
                          <a:spcPts val="188"/>
                        </a:lnSpc>
                        <a:spcBef>
                          <a:spcPts val="1"/>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62864"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7000"/>
                        </a:lnSpc>
                        <a:tabLst/>
                      </a:pPr>
                      <a:endParaRPr lang="Arial" altLang="Arial" sz="500" dirty="0"/>
                    </a:p>
                    <a:p>
                      <a:pPr marL="116839" algn="l" rtl="0" eaLnBrk="0">
                        <a:lnSpc>
                          <a:spcPct val="82000"/>
                        </a:lnSpc>
                        <a:spcBef>
                          <a:spcPts val="2"/>
                        </a:spcBef>
                        <a:tabLst/>
                      </a:pPr>
                      <a:r>
                        <a:rPr sz="800" kern="0" spc="-10" dirty="0">
                          <a:solidFill>
                            <a:srgbClr val="000000">
                              <a:alpha val="100000"/>
                            </a:srgbClr>
                          </a:solidFill>
                          <a:latin typeface="SimSun"/>
                          <a:ea typeface="SimSun"/>
                          <a:cs typeface="SimSun"/>
                        </a:rPr>
                        <a:t>35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400" dirty="0"/>
                    </a:p>
                    <a:p>
                      <a:pPr marL="69214" algn="l" rtl="0" eaLnBrk="0">
                        <a:lnSpc>
                          <a:spcPts val="966"/>
                        </a:lnSpc>
                        <a:spcBef>
                          <a:spcPts val="1"/>
                        </a:spcBef>
                        <a:tabLst/>
                      </a:pPr>
                      <a:r>
                        <a:rPr sz="800" kern="0" spc="50" dirty="0">
                          <a:solidFill>
                            <a:srgbClr val="000000">
                              <a:alpha val="100000"/>
                            </a:srgbClr>
                          </a:solidFill>
                          <a:latin typeface="SimSun"/>
                          <a:ea typeface="SimSun"/>
                          <a:cs typeface="SimSun"/>
                        </a:rPr>
                        <a:t>电源电压适应性试验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500" dirty="0"/>
                    </a:p>
                    <a:p>
                      <a:pPr marL="69214" algn="l" rtl="0" eaLnBrk="0">
                        <a:lnSpc>
                          <a:spcPct val="83000"/>
                        </a:lnSpc>
                        <a:spcBef>
                          <a:spcPts val="1"/>
                        </a:spcBef>
                        <a:tabLst/>
                      </a:pPr>
                      <a:r>
                        <a:rPr sz="800" kern="0" spc="20" dirty="0">
                          <a:solidFill>
                            <a:srgbClr val="000000">
                              <a:alpha val="100000"/>
                            </a:srgbClr>
                          </a:solidFill>
                          <a:latin typeface="SimSun"/>
                          <a:ea typeface="SimSun"/>
                          <a:cs typeface="SimSun"/>
                        </a:rPr>
                        <a:t>5.4.1,5.4.</a:t>
                      </a:r>
                      <a:r>
                        <a:rPr sz="800" kern="0" spc="10" dirty="0">
                          <a:solidFill>
                            <a:srgbClr val="000000">
                              <a:alpha val="100000"/>
                            </a:srgbClr>
                          </a:solidFill>
                          <a:latin typeface="SimSun"/>
                          <a:ea typeface="SimSun"/>
                          <a:cs typeface="SimSun"/>
                        </a:rPr>
                        <a:t>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94614" algn="l" rtl="0" eaLnBrk="0">
                        <a:lnSpc>
                          <a:spcPct val="82000"/>
                        </a:lnSpc>
                        <a:spcBef>
                          <a:spcPts val="3"/>
                        </a:spcBef>
                        <a:tabLst/>
                      </a:pPr>
                      <a:r>
                        <a:rPr sz="800" kern="0" spc="10" dirty="0">
                          <a:solidFill>
                            <a:srgbClr val="000000">
                              <a:alpha val="100000"/>
                            </a:srgbClr>
                          </a:solidFill>
                          <a:latin typeface="SimSun"/>
                          <a:ea typeface="SimSun"/>
                          <a:cs typeface="SimSun"/>
                        </a:rPr>
                        <a:t>6.4.1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139064" algn="l" rtl="0" eaLnBrk="0">
                        <a:lnSpc>
                          <a:spcPct val="81000"/>
                        </a:lnSpc>
                        <a:spcBef>
                          <a:spcPts val="5"/>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12065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700" dirty="0"/>
                    </a:p>
                    <a:p>
                      <a:pPr marL="94614" algn="l" rtl="0" eaLnBrk="0">
                        <a:lnSpc>
                          <a:spcPts val="217"/>
                        </a:lnSpc>
                        <a:spcBef>
                          <a:spcPts val="7"/>
                        </a:spcBef>
                        <a:tabLst/>
                      </a:pPr>
                      <a:r>
                        <a:rPr sz="300" kern="0" spc="-10" dirty="0">
                          <a:solidFill>
                            <a:srgbClr val="000000">
                              <a:alpha val="100000"/>
                            </a:srgbClr>
                          </a:solidFill>
                          <a:latin typeface="SimSun"/>
                          <a:ea typeface="SimSun"/>
                          <a:cs typeface="SimSun"/>
                        </a:rPr>
                        <a:t>一</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500" dirty="0"/>
                    </a:p>
                    <a:p>
                      <a:pPr marL="95250" algn="l" rtl="0" eaLnBrk="0">
                        <a:lnSpc>
                          <a:spcPts val="64"/>
                        </a:lnSpc>
                        <a:spcBef>
                          <a:spcPts val="5"/>
                        </a:spcBef>
                        <a:tabLst/>
                      </a:pPr>
                      <a:r>
                        <a:rPr sz="100" kern="0" spc="30" dirty="0">
                          <a:solidFill>
                            <a:srgbClr val="000000">
                              <a:alpha val="100000"/>
                            </a:srgbClr>
                          </a:solidFill>
                          <a:latin typeface="SimSun"/>
                          <a:ea typeface="SimSun"/>
                          <a:cs typeface="SimSun"/>
                        </a:rPr>
                        <a:t>—</a:t>
                      </a:r>
                      <a:endParaRPr lang="SimSun" altLang="SimSun" sz="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6350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100964" algn="l" rtl="0" eaLnBrk="0">
                        <a:lnSpc>
                          <a:spcPts val="188"/>
                        </a:lnSpc>
                        <a:spcBef>
                          <a:spcPts val="2"/>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17000"/>
                        </a:lnSpc>
                        <a:tabLst/>
                      </a:pPr>
                      <a:endParaRPr lang="Arial" altLang="Arial" sz="500" dirty="0"/>
                    </a:p>
                    <a:p>
                      <a:pPr marL="116839" algn="l" rtl="0" eaLnBrk="0">
                        <a:lnSpc>
                          <a:spcPct val="82000"/>
                        </a:lnSpc>
                        <a:spcBef>
                          <a:spcPts val="2"/>
                        </a:spcBef>
                        <a:tabLst/>
                      </a:pPr>
                      <a:r>
                        <a:rPr sz="800" kern="0" spc="-10" dirty="0">
                          <a:solidFill>
                            <a:srgbClr val="000000">
                              <a:alpha val="100000"/>
                            </a:srgbClr>
                          </a:solidFill>
                          <a:latin typeface="SimSun"/>
                          <a:ea typeface="SimSun"/>
                          <a:cs typeface="SimSun"/>
                        </a:rPr>
                        <a:t>36</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69214" algn="l" rtl="0" eaLnBrk="0">
                        <a:lnSpc>
                          <a:spcPct val="99000"/>
                        </a:lnSpc>
                        <a:spcBef>
                          <a:spcPts val="1"/>
                        </a:spcBef>
                        <a:tabLst/>
                      </a:pPr>
                      <a:r>
                        <a:rPr sz="800" kern="0" spc="40" dirty="0">
                          <a:solidFill>
                            <a:srgbClr val="000000">
                              <a:alpha val="100000"/>
                            </a:srgbClr>
                          </a:solidFill>
                          <a:latin typeface="SimSun"/>
                          <a:ea typeface="SimSun"/>
                          <a:cs typeface="SimSun"/>
                        </a:rPr>
                        <a:t>欠压告警试验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69214" algn="l" rtl="0" eaLnBrk="0">
                        <a:lnSpc>
                          <a:spcPct val="82000"/>
                        </a:lnSpc>
                        <a:spcBef>
                          <a:spcPts val="2"/>
                        </a:spcBef>
                        <a:tabLst/>
                      </a:pPr>
                      <a:r>
                        <a:rPr sz="800" kern="0" spc="10" dirty="0">
                          <a:solidFill>
                            <a:srgbClr val="000000">
                              <a:alpha val="100000"/>
                            </a:srgbClr>
                          </a:solidFill>
                          <a:latin typeface="SimSun"/>
                          <a:ea typeface="SimSun"/>
                          <a:cs typeface="SimSun"/>
                        </a:rPr>
                        <a:t>5.4.2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94614" algn="l" rtl="0" eaLnBrk="0">
                        <a:lnSpc>
                          <a:spcPct val="82000"/>
                        </a:lnSpc>
                        <a:spcBef>
                          <a:spcPts val="2"/>
                        </a:spcBef>
                        <a:tabLst/>
                      </a:pPr>
                      <a:r>
                        <a:rPr sz="800" kern="0" spc="10" dirty="0">
                          <a:solidFill>
                            <a:srgbClr val="000000">
                              <a:alpha val="100000"/>
                            </a:srgbClr>
                          </a:solidFill>
                          <a:latin typeface="SimSun"/>
                          <a:ea typeface="SimSun"/>
                          <a:cs typeface="SimSun"/>
                        </a:rPr>
                        <a:t>6.4.2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139064" algn="l" rtl="0" eaLnBrk="0">
                        <a:lnSpc>
                          <a:spcPct val="82000"/>
                        </a:lnSpc>
                        <a:spcBef>
                          <a:spcPts val="2"/>
                        </a:spcBef>
                        <a:tabLst/>
                      </a:pPr>
                      <a:r>
                        <a:rPr sz="800" kern="0" spc="-10" dirty="0">
                          <a:solidFill>
                            <a:srgbClr val="000000">
                              <a:alpha val="100000"/>
                            </a:srgbClr>
                          </a:solidFill>
                          <a:latin typeface="SimSun"/>
                          <a:ea typeface="SimSun"/>
                          <a:cs typeface="SimSun"/>
                        </a:rPr>
                        <a:t>C</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12065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6350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17000"/>
                        </a:lnSpc>
                        <a:tabLst/>
                      </a:pPr>
                      <a:endParaRPr lang="Arial" altLang="Arial" sz="500" dirty="0"/>
                    </a:p>
                    <a:p>
                      <a:pPr marL="116839" algn="l" rtl="0" eaLnBrk="0">
                        <a:lnSpc>
                          <a:spcPct val="82000"/>
                        </a:lnSpc>
                        <a:spcBef>
                          <a:spcPts val="2"/>
                        </a:spcBef>
                        <a:tabLst/>
                      </a:pPr>
                      <a:r>
                        <a:rPr sz="800" kern="0" spc="-10" dirty="0">
                          <a:solidFill>
                            <a:srgbClr val="000000">
                              <a:alpha val="100000"/>
                            </a:srgbClr>
                          </a:solidFill>
                          <a:latin typeface="SimSun"/>
                          <a:ea typeface="SimSun"/>
                          <a:cs typeface="SimSun"/>
                        </a:rPr>
                        <a:t>37</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400" dirty="0"/>
                    </a:p>
                    <a:p>
                      <a:pPr marL="69214" algn="l" rtl="0" eaLnBrk="0">
                        <a:lnSpc>
                          <a:spcPts val="966"/>
                        </a:lnSpc>
                        <a:spcBef>
                          <a:spcPts val="1"/>
                        </a:spcBef>
                        <a:tabLst/>
                      </a:pPr>
                      <a:r>
                        <a:rPr sz="800" kern="0" spc="40" dirty="0">
                          <a:solidFill>
                            <a:srgbClr val="000000">
                              <a:alpha val="100000"/>
                            </a:srgbClr>
                          </a:solidFill>
                          <a:latin typeface="SimSun"/>
                          <a:ea typeface="SimSun"/>
                          <a:cs typeface="SimSun"/>
                        </a:rPr>
                        <a:t>备用电源试验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69214" algn="l" rtl="0" eaLnBrk="0">
                        <a:lnSpc>
                          <a:spcPct val="82000"/>
                        </a:lnSpc>
                        <a:spcBef>
                          <a:spcPts val="2"/>
                        </a:spcBef>
                        <a:tabLst/>
                      </a:pPr>
                      <a:r>
                        <a:rPr sz="800" kern="0" spc="10" dirty="0">
                          <a:solidFill>
                            <a:srgbClr val="000000">
                              <a:alpha val="100000"/>
                            </a:srgbClr>
                          </a:solidFill>
                          <a:latin typeface="SimSun"/>
                          <a:ea typeface="SimSun"/>
                          <a:cs typeface="SimSun"/>
                        </a:rPr>
                        <a:t>5.4.3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94614" algn="l" rtl="0" eaLnBrk="0">
                        <a:lnSpc>
                          <a:spcPct val="82000"/>
                        </a:lnSpc>
                        <a:spcBef>
                          <a:spcPts val="2"/>
                        </a:spcBef>
                        <a:tabLst/>
                      </a:pPr>
                      <a:r>
                        <a:rPr sz="800" kern="0" spc="10" dirty="0">
                          <a:solidFill>
                            <a:srgbClr val="000000">
                              <a:alpha val="100000"/>
                            </a:srgbClr>
                          </a:solidFill>
                          <a:latin typeface="SimSun"/>
                          <a:ea typeface="SimSun"/>
                          <a:cs typeface="SimSun"/>
                        </a:rPr>
                        <a:t>6.4.3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139064" algn="l" rtl="0" eaLnBrk="0">
                        <a:lnSpc>
                          <a:spcPct val="81000"/>
                        </a:lnSpc>
                        <a:spcBef>
                          <a:spcPts val="5"/>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12065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62864"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62864"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4000"/>
                        </a:lnSpc>
                        <a:tabLst/>
                      </a:pPr>
                      <a:endParaRPr lang="Arial" altLang="Arial" sz="600" dirty="0"/>
                    </a:p>
                    <a:p>
                      <a:pPr marL="116839" algn="l" rtl="0" eaLnBrk="0">
                        <a:lnSpc>
                          <a:spcPct val="82000"/>
                        </a:lnSpc>
                        <a:spcBef>
                          <a:spcPts val="5"/>
                        </a:spcBef>
                        <a:tabLst/>
                      </a:pPr>
                      <a:r>
                        <a:rPr sz="800" kern="0" spc="-10" dirty="0">
                          <a:solidFill>
                            <a:srgbClr val="000000">
                              <a:alpha val="100000"/>
                            </a:srgbClr>
                          </a:solidFill>
                          <a:latin typeface="SimSun"/>
                          <a:ea typeface="SimSun"/>
                          <a:cs typeface="SimSun"/>
                        </a:rPr>
                        <a:t>38</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400" dirty="0"/>
                    </a:p>
                    <a:p>
                      <a:pPr marL="69214" algn="l" rtl="0" eaLnBrk="0">
                        <a:lnSpc>
                          <a:spcPct val="100000"/>
                        </a:lnSpc>
                        <a:spcBef>
                          <a:spcPts val="3"/>
                        </a:spcBef>
                        <a:tabLst/>
                      </a:pPr>
                      <a:r>
                        <a:rPr sz="800" kern="0" spc="50" dirty="0">
                          <a:solidFill>
                            <a:srgbClr val="000000">
                              <a:alpha val="100000"/>
                            </a:srgbClr>
                          </a:solidFill>
                          <a:latin typeface="SimSun"/>
                          <a:ea typeface="SimSun"/>
                          <a:cs typeface="SimSun"/>
                        </a:rPr>
                        <a:t>电源过流保护试验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69214" algn="l" rtl="0" eaLnBrk="0">
                        <a:lnSpc>
                          <a:spcPct val="82000"/>
                        </a:lnSpc>
                        <a:spcBef>
                          <a:spcPts val="5"/>
                        </a:spcBef>
                        <a:tabLst/>
                      </a:pPr>
                      <a:r>
                        <a:rPr sz="800" kern="0" spc="10" dirty="0">
                          <a:solidFill>
                            <a:srgbClr val="000000">
                              <a:alpha val="100000"/>
                            </a:srgbClr>
                          </a:solidFill>
                          <a:latin typeface="SimSun"/>
                          <a:ea typeface="SimSun"/>
                          <a:cs typeface="SimSun"/>
                        </a:rPr>
                        <a:t>5.4.4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94614" algn="l" rtl="0" eaLnBrk="0">
                        <a:lnSpc>
                          <a:spcPct val="82000"/>
                        </a:lnSpc>
                        <a:spcBef>
                          <a:spcPts val="5"/>
                        </a:spcBef>
                        <a:tabLst/>
                      </a:pPr>
                      <a:r>
                        <a:rPr sz="800" kern="0" spc="10" dirty="0">
                          <a:solidFill>
                            <a:srgbClr val="000000">
                              <a:alpha val="100000"/>
                            </a:srgbClr>
                          </a:solidFill>
                          <a:latin typeface="SimSun"/>
                          <a:ea typeface="SimSun"/>
                          <a:cs typeface="SimSun"/>
                        </a:rPr>
                        <a:t>6.4.4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139064" algn="l" rtl="0" eaLnBrk="0">
                        <a:lnSpc>
                          <a:spcPct val="81000"/>
                        </a:lnSpc>
                        <a:spcBef>
                          <a:spcPts val="7"/>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12065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700" dirty="0"/>
                    </a:p>
                    <a:p>
                      <a:pPr marL="94614" algn="l" rtl="0" eaLnBrk="0">
                        <a:lnSpc>
                          <a:spcPts val="217"/>
                        </a:lnSpc>
                        <a:spcBef>
                          <a:spcPts val="6"/>
                        </a:spcBef>
                        <a:tabLst/>
                      </a:pPr>
                      <a:r>
                        <a:rPr sz="300" kern="0" spc="-10" dirty="0">
                          <a:solidFill>
                            <a:srgbClr val="000000">
                              <a:alpha val="100000"/>
                            </a:srgbClr>
                          </a:solidFill>
                          <a:latin typeface="SimSun"/>
                          <a:ea typeface="SimSun"/>
                          <a:cs typeface="SimSun"/>
                        </a:rPr>
                        <a:t>一</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50165"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88900" algn="l" rtl="0" eaLnBrk="0">
                        <a:lnSpc>
                          <a:spcPts val="1207"/>
                        </a:lnSpc>
                        <a:tabLst>
                          <a:tab pos="144145" algn="l"/>
                        </a:tabLst>
                      </a:pPr>
                      <a:r>
                        <a:rPr sz="1000" u="sng" kern="0" spc="0" dirty="0">
                          <a:solidFill>
                            <a:srgbClr val="000000">
                              <a:alpha val="100000"/>
                            </a:srgbClr>
                          </a:solidFill>
                          <a:latin typeface="Arial"/>
                          <a:ea typeface="Arial"/>
                          <a:cs typeface="Arial"/>
                        </a:rPr>
                        <a:t>	</a:t>
                      </a:r>
                      <a:endParaRPr lang="Arial" altLang="Arial" sz="1000" dirty="0"/>
                    </a:p>
                  </a:txBody>
                  <a:tcPr marL="0" marR="0" marT="58"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88264" algn="l" rtl="0" eaLnBrk="0">
                        <a:lnSpc>
                          <a:spcPts val="1207"/>
                        </a:lnSpc>
                        <a:tabLst>
                          <a:tab pos="144145" algn="l"/>
                        </a:tabLst>
                      </a:pPr>
                      <a:r>
                        <a:rPr sz="1000" u="sng" kern="0" spc="0" dirty="0">
                          <a:solidFill>
                            <a:srgbClr val="000000">
                              <a:alpha val="100000"/>
                            </a:srgbClr>
                          </a:solidFill>
                          <a:latin typeface="Arial"/>
                          <a:ea typeface="Arial"/>
                          <a:cs typeface="Arial"/>
                        </a:rPr>
                        <a:t>	</a:t>
                      </a:r>
                      <a:endParaRPr lang="Arial" altLang="Arial" sz="1000" dirty="0"/>
                    </a:p>
                  </a:txBody>
                  <a:tcPr marL="0" marR="0" marT="58"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4000"/>
                        </a:lnSpc>
                        <a:tabLst/>
                      </a:pPr>
                      <a:endParaRPr lang="Arial" altLang="Arial" sz="600" dirty="0"/>
                    </a:p>
                    <a:p>
                      <a:pPr marL="116839" algn="l" rtl="0" eaLnBrk="0">
                        <a:lnSpc>
                          <a:spcPct val="82000"/>
                        </a:lnSpc>
                        <a:spcBef>
                          <a:spcPts val="5"/>
                        </a:spcBef>
                        <a:tabLst/>
                      </a:pPr>
                      <a:r>
                        <a:rPr sz="800" kern="0" spc="-10" dirty="0">
                          <a:solidFill>
                            <a:srgbClr val="000000">
                              <a:alpha val="100000"/>
                            </a:srgbClr>
                          </a:solidFill>
                          <a:latin typeface="SimSun"/>
                          <a:ea typeface="SimSun"/>
                          <a:cs typeface="SimSun"/>
                        </a:rPr>
                        <a:t>39</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400" dirty="0"/>
                    </a:p>
                    <a:p>
                      <a:pPr marL="69214" algn="l" rtl="0" eaLnBrk="0">
                        <a:lnSpc>
                          <a:spcPts val="966"/>
                        </a:lnSpc>
                        <a:spcBef>
                          <a:spcPts val="3"/>
                        </a:spcBef>
                        <a:tabLst/>
                      </a:pPr>
                      <a:r>
                        <a:rPr sz="800" kern="0" spc="50" dirty="0">
                          <a:solidFill>
                            <a:srgbClr val="000000">
                              <a:alpha val="100000"/>
                            </a:srgbClr>
                          </a:solidFill>
                          <a:latin typeface="SimSun"/>
                          <a:ea typeface="SimSun"/>
                          <a:cs typeface="SimSun"/>
                        </a:rPr>
                        <a:t>电源绝缘电阻试验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69214" algn="l" rtl="0" eaLnBrk="0">
                        <a:lnSpc>
                          <a:spcPct val="82000"/>
                        </a:lnSpc>
                        <a:spcBef>
                          <a:spcPts val="5"/>
                        </a:spcBef>
                        <a:tabLst/>
                      </a:pPr>
                      <a:r>
                        <a:rPr sz="800" kern="0" spc="10" dirty="0">
                          <a:solidFill>
                            <a:srgbClr val="000000">
                              <a:alpha val="100000"/>
                            </a:srgbClr>
                          </a:solidFill>
                          <a:latin typeface="SimSun"/>
                          <a:ea typeface="SimSun"/>
                          <a:cs typeface="SimSun"/>
                        </a:rPr>
                        <a:t>5.4.5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94614" algn="l" rtl="0" eaLnBrk="0">
                        <a:lnSpc>
                          <a:spcPct val="82000"/>
                        </a:lnSpc>
                        <a:spcBef>
                          <a:spcPts val="5"/>
                        </a:spcBef>
                        <a:tabLst/>
                      </a:pPr>
                      <a:r>
                        <a:rPr sz="800" kern="0" spc="10" dirty="0">
                          <a:solidFill>
                            <a:srgbClr val="000000">
                              <a:alpha val="100000"/>
                            </a:srgbClr>
                          </a:solidFill>
                          <a:latin typeface="SimSun"/>
                          <a:ea typeface="SimSun"/>
                          <a:cs typeface="SimSun"/>
                        </a:rPr>
                        <a:t>6.4.5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600" dirty="0"/>
                    </a:p>
                    <a:p>
                      <a:pPr marL="139064" algn="l" rtl="0" eaLnBrk="0">
                        <a:lnSpc>
                          <a:spcPct val="83000"/>
                        </a:lnSpc>
                        <a:spcBef>
                          <a:spcPts val="2"/>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120650"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63500"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900">
                <a:tc>
                  <a:txBody>
                    <a:bodyPr/>
                    <a:lstStyle/>
                    <a:p>
                      <a:pPr algn="l" rtl="0" eaLnBrk="0">
                        <a:lnSpc>
                          <a:spcPct val="109000"/>
                        </a:lnSpc>
                        <a:tabLst/>
                      </a:pPr>
                      <a:endParaRPr lang="Arial" altLang="Arial" sz="500" dirty="0"/>
                    </a:p>
                    <a:p>
                      <a:pPr marL="116839" algn="l" rtl="0" eaLnBrk="0">
                        <a:lnSpc>
                          <a:spcPct val="82000"/>
                        </a:lnSpc>
                        <a:tabLst/>
                      </a:pPr>
                      <a:r>
                        <a:rPr sz="800" kern="0" spc="0" dirty="0">
                          <a:solidFill>
                            <a:srgbClr val="000000">
                              <a:alpha val="100000"/>
                            </a:srgbClr>
                          </a:solidFill>
                          <a:latin typeface="SimSun"/>
                          <a:ea typeface="SimSun"/>
                          <a:cs typeface="SimSun"/>
                        </a:rPr>
                        <a:t>40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0000"/>
                        </a:lnSpc>
                        <a:tabLst/>
                      </a:pPr>
                      <a:endParaRPr lang="Arial" altLang="Arial" sz="300" dirty="0"/>
                    </a:p>
                    <a:p>
                      <a:pPr marL="69214" algn="l" rtl="0" eaLnBrk="0">
                        <a:lnSpc>
                          <a:spcPct val="100000"/>
                        </a:lnSpc>
                        <a:spcBef>
                          <a:spcPts val="2"/>
                        </a:spcBef>
                        <a:tabLst/>
                      </a:pPr>
                      <a:r>
                        <a:rPr sz="800" kern="0" spc="50" dirty="0">
                          <a:solidFill>
                            <a:srgbClr val="000000">
                              <a:alpha val="100000"/>
                            </a:srgbClr>
                          </a:solidFill>
                          <a:latin typeface="SimSun"/>
                          <a:ea typeface="SimSun"/>
                          <a:cs typeface="SimSun"/>
                        </a:rPr>
                        <a:t>电源抗电强度试验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9000"/>
                        </a:lnSpc>
                        <a:tabLst/>
                      </a:pPr>
                      <a:endParaRPr lang="Arial" altLang="Arial" sz="500" dirty="0"/>
                    </a:p>
                    <a:p>
                      <a:pPr marL="69214" algn="l" rtl="0" eaLnBrk="0">
                        <a:lnSpc>
                          <a:spcPct val="82000"/>
                        </a:lnSpc>
                        <a:spcBef>
                          <a:spcPts val="1"/>
                        </a:spcBef>
                        <a:tabLst/>
                      </a:pPr>
                      <a:r>
                        <a:rPr sz="800" kern="0" spc="10" dirty="0">
                          <a:solidFill>
                            <a:srgbClr val="000000">
                              <a:alpha val="100000"/>
                            </a:srgbClr>
                          </a:solidFill>
                          <a:latin typeface="SimSun"/>
                          <a:ea typeface="SimSun"/>
                          <a:cs typeface="SimSun"/>
                        </a:rPr>
                        <a:t>5.4.6</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9000"/>
                        </a:lnSpc>
                        <a:tabLst/>
                      </a:pPr>
                      <a:endParaRPr lang="Arial" altLang="Arial" sz="500" dirty="0"/>
                    </a:p>
                    <a:p>
                      <a:pPr marL="94614" algn="l" rtl="0" eaLnBrk="0">
                        <a:lnSpc>
                          <a:spcPct val="82000"/>
                        </a:lnSpc>
                        <a:spcBef>
                          <a:spcPts val="1"/>
                        </a:spcBef>
                        <a:tabLst/>
                      </a:pPr>
                      <a:r>
                        <a:rPr sz="800" kern="0" spc="10" dirty="0">
                          <a:solidFill>
                            <a:srgbClr val="000000">
                              <a:alpha val="100000"/>
                            </a:srgbClr>
                          </a:solidFill>
                          <a:latin typeface="SimSun"/>
                          <a:ea typeface="SimSun"/>
                          <a:cs typeface="SimSun"/>
                        </a:rPr>
                        <a:t>6.4.6</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500" dirty="0"/>
                    </a:p>
                    <a:p>
                      <a:pPr marL="139064" algn="l" rtl="0" eaLnBrk="0">
                        <a:lnSpc>
                          <a:spcPct val="83000"/>
                        </a:lnSpc>
                        <a:spcBef>
                          <a:spcPts val="2"/>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400" dirty="0"/>
                    </a:p>
                    <a:p>
                      <a:pPr marL="120650"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400" dirty="0"/>
                    </a:p>
                    <a:p>
                      <a:pPr marL="50165"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4000"/>
                        </a:lnSpc>
                        <a:tabLst/>
                      </a:pPr>
                      <a:endParaRPr lang="Arial" altLang="Arial" sz="600" dirty="0"/>
                    </a:p>
                    <a:p>
                      <a:pPr marL="116839" algn="l" rtl="0" eaLnBrk="0">
                        <a:lnSpc>
                          <a:spcPct val="82000"/>
                        </a:lnSpc>
                        <a:spcBef>
                          <a:spcPts val="5"/>
                        </a:spcBef>
                        <a:tabLst/>
                      </a:pPr>
                      <a:r>
                        <a:rPr sz="800" kern="0" spc="0" dirty="0">
                          <a:solidFill>
                            <a:srgbClr val="000000">
                              <a:alpha val="100000"/>
                            </a:srgbClr>
                          </a:solidFill>
                          <a:latin typeface="SimSun"/>
                          <a:ea typeface="SimSun"/>
                          <a:cs typeface="SimSun"/>
                        </a:rPr>
                        <a:t>41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400" dirty="0"/>
                    </a:p>
                    <a:p>
                      <a:pPr marL="69214" algn="l" rtl="0" eaLnBrk="0">
                        <a:lnSpc>
                          <a:spcPct val="100000"/>
                        </a:lnSpc>
                        <a:spcBef>
                          <a:spcPts val="1"/>
                        </a:spcBef>
                        <a:tabLst/>
                      </a:pPr>
                      <a:r>
                        <a:rPr sz="800" kern="0" spc="40" dirty="0">
                          <a:solidFill>
                            <a:srgbClr val="000000">
                              <a:alpha val="100000"/>
                            </a:srgbClr>
                          </a:solidFill>
                          <a:latin typeface="SimSun"/>
                          <a:ea typeface="SimSun"/>
                          <a:cs typeface="SimSun"/>
                        </a:rPr>
                        <a:t>应急电源接口检验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69214" algn="l" rtl="0" eaLnBrk="0">
                        <a:lnSpc>
                          <a:spcPct val="82000"/>
                        </a:lnSpc>
                        <a:spcBef>
                          <a:spcPts val="6"/>
                        </a:spcBef>
                        <a:tabLst/>
                      </a:pPr>
                      <a:r>
                        <a:rPr sz="800" kern="0" spc="10" dirty="0">
                          <a:solidFill>
                            <a:srgbClr val="000000">
                              <a:alpha val="100000"/>
                            </a:srgbClr>
                          </a:solidFill>
                          <a:latin typeface="SimSun"/>
                          <a:ea typeface="SimSun"/>
                          <a:cs typeface="SimSun"/>
                        </a:rPr>
                        <a:t>5.4.7</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94614" algn="l" rtl="0" eaLnBrk="0">
                        <a:lnSpc>
                          <a:spcPct val="82000"/>
                        </a:lnSpc>
                        <a:spcBef>
                          <a:spcPts val="6"/>
                        </a:spcBef>
                        <a:tabLst/>
                      </a:pPr>
                      <a:r>
                        <a:rPr sz="800" kern="0" spc="10" dirty="0">
                          <a:solidFill>
                            <a:srgbClr val="000000">
                              <a:alpha val="100000"/>
                            </a:srgbClr>
                          </a:solidFill>
                          <a:latin typeface="SimSun"/>
                          <a:ea typeface="SimSun"/>
                          <a:cs typeface="SimSun"/>
                        </a:rPr>
                        <a:t>6.4.7</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600" dirty="0"/>
                    </a:p>
                    <a:p>
                      <a:pPr marL="139064" algn="l" rtl="0" eaLnBrk="0">
                        <a:lnSpc>
                          <a:spcPct val="81000"/>
                        </a:lnSpc>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12065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62864"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17000"/>
                        </a:lnSpc>
                        <a:tabLst/>
                      </a:pPr>
                      <a:endParaRPr lang="Arial" altLang="Arial" sz="500" dirty="0"/>
                    </a:p>
                    <a:p>
                      <a:pPr marL="116839" algn="l" rtl="0" eaLnBrk="0">
                        <a:lnSpc>
                          <a:spcPct val="82000"/>
                        </a:lnSpc>
                        <a:spcBef>
                          <a:spcPts val="1"/>
                        </a:spcBef>
                        <a:tabLst/>
                      </a:pPr>
                      <a:r>
                        <a:rPr sz="800" kern="0" spc="0" dirty="0">
                          <a:solidFill>
                            <a:srgbClr val="000000">
                              <a:alpha val="100000"/>
                            </a:srgbClr>
                          </a:solidFill>
                          <a:latin typeface="SimSun"/>
                          <a:ea typeface="SimSun"/>
                          <a:cs typeface="SimSun"/>
                        </a:rPr>
                        <a:t>42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69214" algn="l" rtl="0" eaLnBrk="0">
                        <a:lnSpc>
                          <a:spcPct val="100000"/>
                        </a:lnSpc>
                        <a:spcBef>
                          <a:spcPts val="4"/>
                        </a:spcBef>
                        <a:tabLst/>
                      </a:pPr>
                      <a:r>
                        <a:rPr sz="800" kern="0" spc="50" dirty="0">
                          <a:solidFill>
                            <a:srgbClr val="000000">
                              <a:alpha val="100000"/>
                            </a:srgbClr>
                          </a:solidFill>
                          <a:latin typeface="SimSun"/>
                          <a:ea typeface="SimSun"/>
                          <a:cs typeface="SimSun"/>
                        </a:rPr>
                        <a:t>防盗保险柜抗破坏试验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500" dirty="0"/>
                    </a:p>
                    <a:p>
                      <a:pPr marL="69214" algn="l" rtl="0" eaLnBrk="0">
                        <a:lnSpc>
                          <a:spcPct val="83000"/>
                        </a:lnSpc>
                        <a:spcBef>
                          <a:spcPts val="1"/>
                        </a:spcBef>
                        <a:tabLst/>
                      </a:pPr>
                      <a:r>
                        <a:rPr sz="800" kern="0" spc="10" dirty="0">
                          <a:solidFill>
                            <a:srgbClr val="000000">
                              <a:alpha val="100000"/>
                            </a:srgbClr>
                          </a:solidFill>
                          <a:latin typeface="SimSun"/>
                          <a:ea typeface="SimSun"/>
                          <a:cs typeface="SimSun"/>
                        </a:rPr>
                        <a:t>4.1,5.5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37465" algn="l" rtl="0" eaLnBrk="0">
                        <a:lnSpc>
                          <a:spcPct val="82000"/>
                        </a:lnSpc>
                        <a:spcBef>
                          <a:spcPts val="2"/>
                        </a:spcBef>
                        <a:tabLst/>
                      </a:pPr>
                      <a:r>
                        <a:rPr sz="800" kern="0" spc="10" dirty="0">
                          <a:solidFill>
                            <a:srgbClr val="000000">
                              <a:alpha val="100000"/>
                            </a:srgbClr>
                          </a:solidFill>
                          <a:latin typeface="SimSun"/>
                          <a:ea typeface="SimSun"/>
                          <a:cs typeface="SimSun"/>
                          <a:hlinkClick xmlns:r="http://schemas.openxmlformats.org/officeDocument/2006/relationships" r:id="rId2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6.5.2.1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500" dirty="0"/>
                    </a:p>
                    <a:p>
                      <a:pPr marL="139064" algn="l" rtl="0" eaLnBrk="0">
                        <a:lnSpc>
                          <a:spcPct val="83000"/>
                        </a:lnSpc>
                        <a:spcBef>
                          <a:spcPts val="4"/>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12065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62864"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4000"/>
                        </a:lnSpc>
                        <a:tabLst/>
                      </a:pPr>
                      <a:endParaRPr lang="Arial" altLang="Arial" sz="600" dirty="0"/>
                    </a:p>
                    <a:p>
                      <a:pPr marL="116839" algn="l" rtl="0" eaLnBrk="0">
                        <a:lnSpc>
                          <a:spcPct val="82000"/>
                        </a:lnSpc>
                        <a:spcBef>
                          <a:spcPts val="6"/>
                        </a:spcBef>
                        <a:tabLst/>
                      </a:pPr>
                      <a:r>
                        <a:rPr sz="800" kern="0" spc="0" dirty="0">
                          <a:solidFill>
                            <a:srgbClr val="000000">
                              <a:alpha val="100000"/>
                            </a:srgbClr>
                          </a:solidFill>
                          <a:latin typeface="SimSun"/>
                          <a:ea typeface="SimSun"/>
                          <a:cs typeface="SimSun"/>
                        </a:rPr>
                        <a:t>43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400" dirty="0"/>
                    </a:p>
                    <a:p>
                      <a:pPr marL="69214" algn="l" rtl="0" eaLnBrk="0">
                        <a:lnSpc>
                          <a:spcPct val="100000"/>
                        </a:lnSpc>
                        <a:spcBef>
                          <a:spcPts val="1"/>
                        </a:spcBef>
                        <a:tabLst/>
                      </a:pPr>
                      <a:r>
                        <a:rPr sz="800" kern="0" spc="50" dirty="0">
                          <a:solidFill>
                            <a:srgbClr val="000000">
                              <a:alpha val="100000"/>
                            </a:srgbClr>
                          </a:solidFill>
                          <a:latin typeface="SimSun"/>
                          <a:ea typeface="SimSun"/>
                          <a:cs typeface="SimSun"/>
                        </a:rPr>
                        <a:t>自动柜员机防盗保险柜抗破坏试验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500" dirty="0"/>
                    </a:p>
                    <a:p>
                      <a:pPr marL="69214" algn="l" rtl="0" eaLnBrk="0">
                        <a:lnSpc>
                          <a:spcPct val="83000"/>
                        </a:lnSpc>
                        <a:spcBef>
                          <a:spcPts val="4"/>
                        </a:spcBef>
                        <a:tabLst/>
                      </a:pPr>
                      <a:r>
                        <a:rPr sz="800" kern="0" spc="10" dirty="0">
                          <a:solidFill>
                            <a:srgbClr val="000000">
                              <a:alpha val="100000"/>
                            </a:srgbClr>
                          </a:solidFill>
                          <a:latin typeface="SimSun"/>
                          <a:ea typeface="SimSun"/>
                          <a:cs typeface="SimSun"/>
                        </a:rPr>
                        <a:t>4.1,5.5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37465" algn="l" rtl="0" eaLnBrk="0">
                        <a:lnSpc>
                          <a:spcPct val="82000"/>
                        </a:lnSpc>
                        <a:spcBef>
                          <a:spcPts val="6"/>
                        </a:spcBef>
                        <a:tabLst/>
                      </a:pPr>
                      <a:r>
                        <a:rPr sz="800" kern="0" spc="10" dirty="0">
                          <a:solidFill>
                            <a:srgbClr val="000000">
                              <a:alpha val="100000"/>
                            </a:srgbClr>
                          </a:solidFill>
                          <a:latin typeface="SimSun"/>
                          <a:ea typeface="SimSun"/>
                          <a:cs typeface="SimSun"/>
                          <a:hlinkClick xmlns:r="http://schemas.openxmlformats.org/officeDocument/2006/relationships" r:id="rId2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6.5.2.2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600" dirty="0"/>
                    </a:p>
                    <a:p>
                      <a:pPr marL="139064"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12065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62864"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900">
                <a:tc>
                  <a:txBody>
                    <a:bodyPr/>
                    <a:lstStyle/>
                    <a:p>
                      <a:pPr algn="l" rtl="0" eaLnBrk="0">
                        <a:lnSpc>
                          <a:spcPct val="108000"/>
                        </a:lnSpc>
                        <a:tabLst/>
                      </a:pPr>
                      <a:endParaRPr lang="Arial" altLang="Arial" sz="500" dirty="0"/>
                    </a:p>
                    <a:p>
                      <a:pPr marL="116839" algn="l" rtl="0" eaLnBrk="0">
                        <a:lnSpc>
                          <a:spcPct val="82000"/>
                        </a:lnSpc>
                        <a:spcBef>
                          <a:spcPts val="6"/>
                        </a:spcBef>
                        <a:tabLst/>
                      </a:pPr>
                      <a:r>
                        <a:rPr sz="800" kern="0" spc="0" dirty="0">
                          <a:solidFill>
                            <a:srgbClr val="000000">
                              <a:alpha val="100000"/>
                            </a:srgbClr>
                          </a:solidFill>
                          <a:latin typeface="SimSun"/>
                          <a:ea typeface="SimSun"/>
                          <a:cs typeface="SimSun"/>
                        </a:rPr>
                        <a:t>44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0000"/>
                        </a:lnSpc>
                        <a:tabLst/>
                      </a:pPr>
                      <a:endParaRPr lang="Arial" altLang="Arial" sz="300" dirty="0"/>
                    </a:p>
                    <a:p>
                      <a:pPr marL="69214" algn="l" rtl="0" eaLnBrk="0">
                        <a:lnSpc>
                          <a:spcPct val="100000"/>
                        </a:lnSpc>
                        <a:spcBef>
                          <a:spcPts val="2"/>
                        </a:spcBef>
                        <a:tabLst/>
                      </a:pPr>
                      <a:r>
                        <a:rPr sz="800" kern="0" spc="40" dirty="0">
                          <a:solidFill>
                            <a:srgbClr val="000000">
                              <a:alpha val="100000"/>
                            </a:srgbClr>
                          </a:solidFill>
                          <a:latin typeface="SimSun"/>
                          <a:ea typeface="SimSun"/>
                          <a:cs typeface="SimSun"/>
                        </a:rPr>
                        <a:t>组装式防盗保险柜抗破坏试验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4000"/>
                        </a:lnSpc>
                        <a:tabLst/>
                      </a:pPr>
                      <a:endParaRPr lang="Arial" altLang="Arial" sz="400" dirty="0"/>
                    </a:p>
                    <a:p>
                      <a:pPr marL="69214" algn="l" rtl="0" eaLnBrk="0">
                        <a:lnSpc>
                          <a:spcPct val="83000"/>
                        </a:lnSpc>
                        <a:spcBef>
                          <a:spcPts val="4"/>
                        </a:spcBef>
                        <a:tabLst/>
                      </a:pPr>
                      <a:r>
                        <a:rPr sz="800" kern="0" spc="20" dirty="0">
                          <a:solidFill>
                            <a:srgbClr val="000000">
                              <a:alpha val="100000"/>
                            </a:srgbClr>
                          </a:solidFill>
                          <a:latin typeface="SimSun"/>
                          <a:ea typeface="SimSun"/>
                          <a:cs typeface="SimSun"/>
                        </a:rPr>
                        <a:t>4.1,5.5,5.7.2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9000"/>
                        </a:lnSpc>
                        <a:tabLst/>
                      </a:pPr>
                      <a:endParaRPr lang="Arial" altLang="Arial" sz="500" dirty="0"/>
                    </a:p>
                    <a:p>
                      <a:pPr marL="37465" algn="l" rtl="0" eaLnBrk="0">
                        <a:lnSpc>
                          <a:spcPct val="82000"/>
                        </a:lnSpc>
                        <a:spcBef>
                          <a:spcPts val="1"/>
                        </a:spcBef>
                        <a:tabLst/>
                      </a:pPr>
                      <a:r>
                        <a:rPr sz="800" kern="0" spc="10" dirty="0">
                          <a:solidFill>
                            <a:srgbClr val="000000">
                              <a:alpha val="100000"/>
                            </a:srgbClr>
                          </a:solidFill>
                          <a:latin typeface="SimSun"/>
                          <a:ea typeface="SimSun"/>
                          <a:cs typeface="SimSun"/>
                          <a:hlinkClick xmlns:r="http://schemas.openxmlformats.org/officeDocument/2006/relationships" r:id="rId26"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6.5.2.3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500" dirty="0"/>
                    </a:p>
                    <a:p>
                      <a:pPr marL="139064" algn="l" rtl="0" eaLnBrk="0">
                        <a:lnSpc>
                          <a:spcPct val="83000"/>
                        </a:lnSpc>
                        <a:spcBef>
                          <a:spcPts val="2"/>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400" dirty="0"/>
                    </a:p>
                    <a:p>
                      <a:pPr marL="120650"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400" dirty="0"/>
                    </a:p>
                    <a:p>
                      <a:pPr marL="62864"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4000"/>
                        </a:lnSpc>
                        <a:tabLst/>
                      </a:pPr>
                      <a:endParaRPr lang="Arial" altLang="Arial" sz="600" dirty="0"/>
                    </a:p>
                    <a:p>
                      <a:pPr marL="116839" algn="l" rtl="0" eaLnBrk="0">
                        <a:lnSpc>
                          <a:spcPct val="82000"/>
                        </a:lnSpc>
                        <a:spcBef>
                          <a:spcPts val="6"/>
                        </a:spcBef>
                        <a:tabLst/>
                      </a:pPr>
                      <a:r>
                        <a:rPr sz="800" kern="0" spc="0" dirty="0">
                          <a:solidFill>
                            <a:srgbClr val="000000">
                              <a:alpha val="100000"/>
                            </a:srgbClr>
                          </a:solidFill>
                          <a:latin typeface="SimSun"/>
                          <a:ea typeface="SimSun"/>
                          <a:cs typeface="SimSun"/>
                        </a:rPr>
                        <a:t>45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400" dirty="0"/>
                    </a:p>
                    <a:p>
                      <a:pPr marL="69214" algn="l" rtl="0" eaLnBrk="0">
                        <a:lnSpc>
                          <a:spcPct val="100000"/>
                        </a:lnSpc>
                        <a:spcBef>
                          <a:spcPts val="1"/>
                        </a:spcBef>
                        <a:tabLst/>
                      </a:pPr>
                      <a:r>
                        <a:rPr sz="800" kern="0" spc="40" dirty="0">
                          <a:solidFill>
                            <a:srgbClr val="000000">
                              <a:alpha val="100000"/>
                            </a:srgbClr>
                          </a:solidFill>
                          <a:latin typeface="SimSun"/>
                          <a:ea typeface="SimSun"/>
                          <a:cs typeface="SimSun"/>
                        </a:rPr>
                        <a:t>投入式防盗保险柜抗破坏试验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500" dirty="0"/>
                    </a:p>
                    <a:p>
                      <a:pPr marL="69214" algn="l" rtl="0" eaLnBrk="0">
                        <a:lnSpc>
                          <a:spcPct val="83000"/>
                        </a:lnSpc>
                        <a:spcBef>
                          <a:spcPts val="4"/>
                        </a:spcBef>
                        <a:tabLst/>
                      </a:pPr>
                      <a:r>
                        <a:rPr sz="800" kern="0" spc="10" dirty="0">
                          <a:solidFill>
                            <a:srgbClr val="000000">
                              <a:alpha val="100000"/>
                            </a:srgbClr>
                          </a:solidFill>
                          <a:latin typeface="SimSun"/>
                          <a:ea typeface="SimSun"/>
                          <a:cs typeface="SimSun"/>
                        </a:rPr>
                        <a:t>4.1,5.5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37465" algn="l" rtl="0" eaLnBrk="0">
                        <a:lnSpc>
                          <a:spcPct val="82000"/>
                        </a:lnSpc>
                        <a:spcBef>
                          <a:spcPts val="6"/>
                        </a:spcBef>
                        <a:tabLst/>
                      </a:pPr>
                      <a:r>
                        <a:rPr sz="800" kern="0" spc="10" dirty="0">
                          <a:solidFill>
                            <a:srgbClr val="000000">
                              <a:alpha val="100000"/>
                            </a:srgbClr>
                          </a:solidFill>
                          <a:latin typeface="SimSun"/>
                          <a:ea typeface="SimSun"/>
                          <a:cs typeface="SimSun"/>
                          <a:hlinkClick xmlns:r="http://schemas.openxmlformats.org/officeDocument/2006/relationships" r:id="rId27"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6.5.2.4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600" dirty="0"/>
                    </a:p>
                    <a:p>
                      <a:pPr marL="139064"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12065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700" dirty="0"/>
                    </a:p>
                    <a:p>
                      <a:pPr marL="94614" algn="l" rtl="0" eaLnBrk="0">
                        <a:lnSpc>
                          <a:spcPts val="217"/>
                        </a:lnSpc>
                        <a:spcBef>
                          <a:spcPts val="6"/>
                        </a:spcBef>
                        <a:tabLst/>
                      </a:pPr>
                      <a:r>
                        <a:rPr sz="300" kern="0" spc="-10" dirty="0">
                          <a:solidFill>
                            <a:srgbClr val="000000">
                              <a:alpha val="100000"/>
                            </a:srgbClr>
                          </a:solidFill>
                          <a:latin typeface="SimSun"/>
                          <a:ea typeface="SimSun"/>
                          <a:cs typeface="SimSun"/>
                        </a:rPr>
                        <a:t>一</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62864"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4000"/>
                        </a:lnSpc>
                        <a:tabLst/>
                      </a:pPr>
                      <a:endParaRPr lang="Arial" altLang="Arial" sz="600" dirty="0"/>
                    </a:p>
                    <a:p>
                      <a:pPr marL="116839" algn="l" rtl="0" eaLnBrk="0">
                        <a:lnSpc>
                          <a:spcPct val="82000"/>
                        </a:lnSpc>
                        <a:spcBef>
                          <a:spcPts val="6"/>
                        </a:spcBef>
                        <a:tabLst/>
                      </a:pPr>
                      <a:r>
                        <a:rPr sz="800" kern="0" spc="0" dirty="0">
                          <a:solidFill>
                            <a:srgbClr val="000000">
                              <a:alpha val="100000"/>
                            </a:srgbClr>
                          </a:solidFill>
                          <a:latin typeface="SimSun"/>
                          <a:ea typeface="SimSun"/>
                          <a:cs typeface="SimSun"/>
                        </a:rPr>
                        <a:t>46</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400" dirty="0"/>
                    </a:p>
                    <a:p>
                      <a:pPr marL="69214" algn="l" rtl="0" eaLnBrk="0">
                        <a:lnSpc>
                          <a:spcPct val="100000"/>
                        </a:lnSpc>
                        <a:tabLst/>
                      </a:pPr>
                      <a:r>
                        <a:rPr sz="800" kern="0" spc="50" dirty="0">
                          <a:solidFill>
                            <a:srgbClr val="000000">
                              <a:alpha val="100000"/>
                            </a:srgbClr>
                          </a:solidFill>
                          <a:latin typeface="SimSun"/>
                          <a:ea typeface="SimSun"/>
                          <a:cs typeface="SimSun"/>
                        </a:rPr>
                        <a:t>自动柜员机防盗保险柜重锁装置检验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69214" algn="l" rtl="0" eaLnBrk="0">
                        <a:lnSpc>
                          <a:spcPct val="82000"/>
                        </a:lnSpc>
                        <a:spcBef>
                          <a:spcPts val="6"/>
                        </a:spcBef>
                        <a:tabLst/>
                      </a:pPr>
                      <a:r>
                        <a:rPr sz="800" kern="0" spc="10" dirty="0">
                          <a:solidFill>
                            <a:srgbClr val="000000">
                              <a:alpha val="100000"/>
                            </a:srgbClr>
                          </a:solidFill>
                          <a:latin typeface="SimSun"/>
                          <a:ea typeface="SimSun"/>
                          <a:cs typeface="SimSun"/>
                        </a:rPr>
                        <a:t>5.6.1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94614" algn="l" rtl="0" eaLnBrk="0">
                        <a:lnSpc>
                          <a:spcPct val="82000"/>
                        </a:lnSpc>
                        <a:spcBef>
                          <a:spcPts val="6"/>
                        </a:spcBef>
                        <a:tabLst/>
                      </a:pPr>
                      <a:r>
                        <a:rPr sz="800" kern="0" spc="10" dirty="0">
                          <a:solidFill>
                            <a:srgbClr val="000000">
                              <a:alpha val="100000"/>
                            </a:srgbClr>
                          </a:solidFill>
                          <a:latin typeface="SimSun"/>
                          <a:ea typeface="SimSun"/>
                          <a:cs typeface="SimSun"/>
                        </a:rPr>
                        <a:t>6.6.1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600" dirty="0"/>
                    </a:p>
                    <a:p>
                      <a:pPr marL="139064"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120650"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62864"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700" dirty="0"/>
                    </a:p>
                    <a:p>
                      <a:pPr marL="88900" algn="l" rtl="0" eaLnBrk="0">
                        <a:lnSpc>
                          <a:spcPts val="188"/>
                        </a:lnSpc>
                        <a:spcBef>
                          <a:spcPts val="2"/>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700" dirty="0"/>
                    </a:p>
                    <a:p>
                      <a:pPr marL="107314" algn="l" rtl="0" eaLnBrk="0">
                        <a:lnSpc>
                          <a:spcPts val="64"/>
                        </a:lnSpc>
                        <a:spcBef>
                          <a:spcPts val="1"/>
                        </a:spcBef>
                        <a:tabLst/>
                      </a:pPr>
                      <a:r>
                        <a:rPr sz="100" kern="0" spc="30" dirty="0">
                          <a:solidFill>
                            <a:srgbClr val="000000">
                              <a:alpha val="100000"/>
                            </a:srgbClr>
                          </a:solidFill>
                          <a:latin typeface="SimSun"/>
                          <a:ea typeface="SimSun"/>
                          <a:cs typeface="SimSun"/>
                        </a:rPr>
                        <a:t>—</a:t>
                      </a:r>
                      <a:endParaRPr lang="SimSun" altLang="SimSun" sz="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500" dirty="0"/>
                    </a:p>
                    <a:p>
                      <a:pPr marL="62864" algn="l" rtl="0" eaLnBrk="0">
                        <a:lnSpc>
                          <a:spcPts val="1041"/>
                        </a:lnSpc>
                        <a:spcBef>
                          <a:spcPts val="2"/>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965">
                <a:tc>
                  <a:txBody>
                    <a:bodyPr/>
                    <a:lstStyle/>
                    <a:p>
                      <a:pPr algn="l" rtl="0" eaLnBrk="0">
                        <a:lnSpc>
                          <a:spcPct val="117000"/>
                        </a:lnSpc>
                        <a:tabLst/>
                      </a:pPr>
                      <a:endParaRPr lang="Arial" altLang="Arial" sz="500" dirty="0"/>
                    </a:p>
                    <a:p>
                      <a:pPr marL="116839" algn="l" rtl="0" eaLnBrk="0">
                        <a:lnSpc>
                          <a:spcPct val="82000"/>
                        </a:lnSpc>
                        <a:spcBef>
                          <a:spcPts val="3"/>
                        </a:spcBef>
                        <a:tabLst/>
                      </a:pPr>
                      <a:r>
                        <a:rPr sz="800" kern="0" spc="0" dirty="0">
                          <a:solidFill>
                            <a:srgbClr val="000000">
                              <a:alpha val="100000"/>
                            </a:srgbClr>
                          </a:solidFill>
                          <a:latin typeface="SimSun"/>
                          <a:ea typeface="SimSun"/>
                          <a:cs typeface="SimSun"/>
                        </a:rPr>
                        <a:t>47</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32000"/>
                        </a:lnSpc>
                        <a:tabLst/>
                      </a:pPr>
                      <a:endParaRPr lang="Arial" altLang="Arial" sz="300" dirty="0"/>
                    </a:p>
                    <a:p>
                      <a:pPr marL="69214" algn="l" rtl="0" eaLnBrk="0">
                        <a:lnSpc>
                          <a:spcPct val="100000"/>
                        </a:lnSpc>
                        <a:spcBef>
                          <a:spcPts val="3"/>
                        </a:spcBef>
                        <a:tabLst/>
                      </a:pPr>
                      <a:r>
                        <a:rPr sz="800" kern="0" spc="50" dirty="0">
                          <a:solidFill>
                            <a:srgbClr val="000000">
                              <a:alpha val="100000"/>
                            </a:srgbClr>
                          </a:solidFill>
                          <a:latin typeface="SimSun"/>
                          <a:ea typeface="SimSun"/>
                          <a:cs typeface="SimSun"/>
                        </a:rPr>
                        <a:t>自动柜员机防盗保险柜门栓机构盖板检验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69214" algn="l" rtl="0" eaLnBrk="0">
                        <a:lnSpc>
                          <a:spcPct val="82000"/>
                        </a:lnSpc>
                        <a:spcBef>
                          <a:spcPts val="3"/>
                        </a:spcBef>
                        <a:tabLst/>
                      </a:pPr>
                      <a:r>
                        <a:rPr sz="800" kern="0" spc="10" dirty="0">
                          <a:solidFill>
                            <a:srgbClr val="000000">
                              <a:alpha val="100000"/>
                            </a:srgbClr>
                          </a:solidFill>
                          <a:latin typeface="SimSun"/>
                          <a:ea typeface="SimSun"/>
                          <a:cs typeface="SimSun"/>
                        </a:rPr>
                        <a:t>5.6.2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94614" algn="l" rtl="0" eaLnBrk="0">
                        <a:lnSpc>
                          <a:spcPct val="82000"/>
                        </a:lnSpc>
                        <a:spcBef>
                          <a:spcPts val="3"/>
                        </a:spcBef>
                        <a:tabLst/>
                      </a:pPr>
                      <a:r>
                        <a:rPr sz="800" kern="0" spc="10" dirty="0">
                          <a:solidFill>
                            <a:srgbClr val="000000">
                              <a:alpha val="100000"/>
                            </a:srgbClr>
                          </a:solidFill>
                          <a:latin typeface="SimSun"/>
                          <a:ea typeface="SimSun"/>
                          <a:cs typeface="SimSun"/>
                        </a:rPr>
                        <a:t>6.6.2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139064" algn="l" rtl="0" eaLnBrk="0">
                        <a:lnSpc>
                          <a:spcPct val="82000"/>
                        </a:lnSpc>
                        <a:spcBef>
                          <a:spcPts val="3"/>
                        </a:spcBef>
                        <a:tabLst/>
                      </a:pPr>
                      <a:r>
                        <a:rPr sz="800" kern="0" spc="-10" dirty="0">
                          <a:solidFill>
                            <a:srgbClr val="000000">
                              <a:alpha val="100000"/>
                            </a:srgbClr>
                          </a:solidFill>
                          <a:latin typeface="SimSun"/>
                          <a:ea typeface="SimSun"/>
                          <a:cs typeface="SimSun"/>
                        </a:rPr>
                        <a:t>C</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120650"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62864"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50165" algn="l" rtl="0" eaLnBrk="0">
                        <a:lnSpc>
                          <a:spcPts val="584"/>
                        </a:lnSpc>
                        <a:spcBef>
                          <a:spcPts val="7"/>
                        </a:spcBef>
                        <a:tabLst/>
                      </a:pPr>
                      <a:r>
                        <a:rPr sz="800" kern="0" spc="-10" dirty="0">
                          <a:solidFill>
                            <a:srgbClr val="000000">
                              <a:alpha val="100000"/>
                            </a:srgbClr>
                          </a:solidFill>
                          <a:latin typeface="SimSun"/>
                          <a:ea typeface="SimSun"/>
                          <a:cs typeface="SimSun"/>
                        </a:rPr>
                        <a:t>一</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63500"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8000"/>
                        </a:lnSpc>
                        <a:tabLst/>
                      </a:pPr>
                      <a:endParaRPr lang="Arial" altLang="Arial" sz="500" dirty="0"/>
                    </a:p>
                    <a:p>
                      <a:pPr marL="116839" algn="l" rtl="0" eaLnBrk="0">
                        <a:lnSpc>
                          <a:spcPct val="82000"/>
                        </a:lnSpc>
                        <a:spcBef>
                          <a:spcPts val="1"/>
                        </a:spcBef>
                        <a:tabLst/>
                      </a:pPr>
                      <a:r>
                        <a:rPr sz="800" kern="0" spc="0" dirty="0">
                          <a:solidFill>
                            <a:srgbClr val="000000">
                              <a:alpha val="100000"/>
                            </a:srgbClr>
                          </a:solidFill>
                          <a:latin typeface="SimSun"/>
                          <a:ea typeface="SimSun"/>
                          <a:cs typeface="SimSun"/>
                        </a:rPr>
                        <a:t>48</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69214" algn="l" rtl="0" eaLnBrk="0">
                        <a:lnSpc>
                          <a:spcPct val="100000"/>
                        </a:lnSpc>
                        <a:spcBef>
                          <a:spcPts val="3"/>
                        </a:spcBef>
                        <a:tabLst/>
                      </a:pPr>
                      <a:r>
                        <a:rPr sz="800" kern="0" spc="50" dirty="0">
                          <a:solidFill>
                            <a:srgbClr val="000000">
                              <a:alpha val="100000"/>
                            </a:srgbClr>
                          </a:solidFill>
                          <a:latin typeface="SimSun"/>
                          <a:ea typeface="SimSun"/>
                          <a:cs typeface="SimSun"/>
                        </a:rPr>
                        <a:t>自动柜员机防盗保险柜功能性开口进入检验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69214" algn="l" rtl="0" eaLnBrk="0">
                        <a:lnSpc>
                          <a:spcPct val="82000"/>
                        </a:lnSpc>
                        <a:spcBef>
                          <a:spcPts val="1"/>
                        </a:spcBef>
                        <a:tabLst/>
                      </a:pPr>
                      <a:r>
                        <a:rPr sz="800" kern="0" spc="10" dirty="0">
                          <a:solidFill>
                            <a:srgbClr val="000000">
                              <a:alpha val="100000"/>
                            </a:srgbClr>
                          </a:solidFill>
                          <a:latin typeface="SimSun"/>
                          <a:ea typeface="SimSun"/>
                          <a:cs typeface="SimSun"/>
                        </a:rPr>
                        <a:t>5.6.3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94614" algn="l" rtl="0" eaLnBrk="0">
                        <a:lnSpc>
                          <a:spcPct val="82000"/>
                        </a:lnSpc>
                        <a:spcBef>
                          <a:spcPts val="1"/>
                        </a:spcBef>
                        <a:tabLst/>
                      </a:pPr>
                      <a:r>
                        <a:rPr sz="800" kern="0" spc="10" dirty="0">
                          <a:solidFill>
                            <a:srgbClr val="000000">
                              <a:alpha val="100000"/>
                            </a:srgbClr>
                          </a:solidFill>
                          <a:latin typeface="SimSun"/>
                          <a:ea typeface="SimSun"/>
                          <a:cs typeface="SimSun"/>
                        </a:rPr>
                        <a:t>6.6.3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500" dirty="0"/>
                    </a:p>
                    <a:p>
                      <a:pPr marL="139064"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12065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94614" algn="l" rtl="0" eaLnBrk="0">
                        <a:lnSpc>
                          <a:spcPts val="1117"/>
                        </a:lnSpc>
                        <a:tabLst>
                          <a:tab pos="132079" algn="l"/>
                        </a:tabLst>
                      </a:pPr>
                      <a:r>
                        <a:rPr sz="1000" u="sng" kern="0" spc="0" dirty="0">
                          <a:solidFill>
                            <a:srgbClr val="000000">
                              <a:alpha val="100000"/>
                            </a:srgbClr>
                          </a:solidFill>
                          <a:latin typeface="Arial"/>
                          <a:ea typeface="Arial"/>
                          <a:cs typeface="Arial"/>
                        </a:rPr>
                        <a:t>	</a:t>
                      </a: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6350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00964" algn="l" rtl="0" eaLnBrk="0">
                        <a:lnSpc>
                          <a:spcPts val="1117"/>
                        </a:lnSpc>
                        <a:tabLst>
                          <a:tab pos="138429" algn="l"/>
                        </a:tabLst>
                      </a:pPr>
                      <a:r>
                        <a:rPr sz="1000" u="sng" kern="0" spc="0" dirty="0">
                          <a:solidFill>
                            <a:srgbClr val="000000">
                              <a:alpha val="100000"/>
                            </a:srgbClr>
                          </a:solidFill>
                          <a:latin typeface="Arial"/>
                          <a:ea typeface="Arial"/>
                          <a:cs typeface="Arial"/>
                        </a:rPr>
                        <a:t>	</a:t>
                      </a: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18000"/>
                        </a:lnSpc>
                        <a:tabLst/>
                      </a:pPr>
                      <a:endParaRPr lang="Arial" altLang="Arial" sz="500" dirty="0"/>
                    </a:p>
                    <a:p>
                      <a:pPr marL="116839" algn="l" rtl="0" eaLnBrk="0">
                        <a:lnSpc>
                          <a:spcPct val="82000"/>
                        </a:lnSpc>
                        <a:spcBef>
                          <a:spcPts val="1"/>
                        </a:spcBef>
                        <a:tabLst/>
                      </a:pPr>
                      <a:r>
                        <a:rPr sz="800" kern="0" spc="0" dirty="0">
                          <a:solidFill>
                            <a:srgbClr val="000000">
                              <a:alpha val="100000"/>
                            </a:srgbClr>
                          </a:solidFill>
                          <a:latin typeface="SimSun"/>
                          <a:ea typeface="SimSun"/>
                          <a:cs typeface="SimSun"/>
                        </a:rPr>
                        <a:t>49</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69214" algn="l" rtl="0" eaLnBrk="0">
                        <a:lnSpc>
                          <a:spcPct val="100000"/>
                        </a:lnSpc>
                        <a:spcBef>
                          <a:spcPts val="3"/>
                        </a:spcBef>
                        <a:tabLst/>
                      </a:pPr>
                      <a:r>
                        <a:rPr sz="800" kern="0" spc="50" dirty="0">
                          <a:solidFill>
                            <a:srgbClr val="000000">
                              <a:alpha val="100000"/>
                            </a:srgbClr>
                          </a:solidFill>
                          <a:latin typeface="SimSun"/>
                          <a:ea typeface="SimSun"/>
                          <a:cs typeface="SimSun"/>
                        </a:rPr>
                        <a:t>自动柜员机防盗保险柜开孔封堵检验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69214" algn="l" rtl="0" eaLnBrk="0">
                        <a:lnSpc>
                          <a:spcPct val="82000"/>
                        </a:lnSpc>
                        <a:spcBef>
                          <a:spcPts val="2"/>
                        </a:spcBef>
                        <a:tabLst/>
                      </a:pPr>
                      <a:r>
                        <a:rPr sz="800" kern="0" spc="10" dirty="0">
                          <a:solidFill>
                            <a:srgbClr val="000000">
                              <a:alpha val="100000"/>
                            </a:srgbClr>
                          </a:solidFill>
                          <a:latin typeface="SimSun"/>
                          <a:ea typeface="SimSun"/>
                          <a:cs typeface="SimSun"/>
                        </a:rPr>
                        <a:t>5.6.4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94614" algn="l" rtl="0" eaLnBrk="0">
                        <a:lnSpc>
                          <a:spcPct val="82000"/>
                        </a:lnSpc>
                        <a:spcBef>
                          <a:spcPts val="2"/>
                        </a:spcBef>
                        <a:tabLst/>
                      </a:pPr>
                      <a:r>
                        <a:rPr sz="800" kern="0" spc="10" dirty="0">
                          <a:solidFill>
                            <a:srgbClr val="000000">
                              <a:alpha val="100000"/>
                            </a:srgbClr>
                          </a:solidFill>
                          <a:latin typeface="SimSun"/>
                          <a:ea typeface="SimSun"/>
                          <a:cs typeface="SimSun"/>
                        </a:rPr>
                        <a:t>6.6.4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139064" algn="l" rtl="0" eaLnBrk="0">
                        <a:lnSpc>
                          <a:spcPct val="81000"/>
                        </a:lnSpc>
                        <a:spcBef>
                          <a:spcPts val="4"/>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120650"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700" dirty="0"/>
                    </a:p>
                    <a:p>
                      <a:pPr marL="94614" algn="l" rtl="0" eaLnBrk="0">
                        <a:lnSpc>
                          <a:spcPts val="188"/>
                        </a:lnSpc>
                        <a:spcBef>
                          <a:spcPts val="6"/>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700" dirty="0"/>
                    </a:p>
                    <a:p>
                      <a:pPr marL="88900" algn="l" rtl="0" eaLnBrk="0">
                        <a:lnSpc>
                          <a:spcPts val="188"/>
                        </a:lnSpc>
                        <a:spcBef>
                          <a:spcPts val="6"/>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63500"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700" dirty="0"/>
                    </a:p>
                    <a:p>
                      <a:pPr marL="107314" algn="l" rtl="0" eaLnBrk="0">
                        <a:lnSpc>
                          <a:spcPts val="64"/>
                        </a:lnSpc>
                        <a:spcBef>
                          <a:spcPts val="6"/>
                        </a:spcBef>
                        <a:tabLst/>
                      </a:pPr>
                      <a:r>
                        <a:rPr sz="100" kern="0" spc="30" dirty="0">
                          <a:solidFill>
                            <a:srgbClr val="000000">
                              <a:alpha val="100000"/>
                            </a:srgbClr>
                          </a:solidFill>
                          <a:latin typeface="SimSun"/>
                          <a:ea typeface="SimSun"/>
                          <a:cs typeface="SimSun"/>
                        </a:rPr>
                        <a:t>—</a:t>
                      </a:r>
                      <a:endParaRPr lang="SimSun" altLang="SimSun" sz="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5000"/>
                        </a:lnSpc>
                        <a:tabLst/>
                      </a:pPr>
                      <a:endParaRPr lang="Arial" altLang="Arial" sz="600" dirty="0"/>
                    </a:p>
                    <a:p>
                      <a:pPr marL="116839" algn="l" rtl="0" eaLnBrk="0">
                        <a:lnSpc>
                          <a:spcPct val="82000"/>
                        </a:lnSpc>
                        <a:spcBef>
                          <a:spcPts val="3"/>
                        </a:spcBef>
                        <a:tabLst/>
                      </a:pPr>
                      <a:r>
                        <a:rPr sz="800" kern="0" spc="-10" dirty="0">
                          <a:solidFill>
                            <a:srgbClr val="000000">
                              <a:alpha val="100000"/>
                            </a:srgbClr>
                          </a:solidFill>
                          <a:latin typeface="SimSun"/>
                          <a:ea typeface="SimSun"/>
                          <a:cs typeface="SimSun"/>
                        </a:rPr>
                        <a:t>50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400" dirty="0"/>
                    </a:p>
                    <a:p>
                      <a:pPr marL="69214" algn="l" rtl="0" eaLnBrk="0">
                        <a:lnSpc>
                          <a:spcPct val="100000"/>
                        </a:lnSpc>
                        <a:tabLst/>
                      </a:pPr>
                      <a:r>
                        <a:rPr sz="800" kern="0" spc="50" dirty="0">
                          <a:solidFill>
                            <a:srgbClr val="000000">
                              <a:alpha val="100000"/>
                            </a:srgbClr>
                          </a:solidFill>
                          <a:latin typeface="SimSun"/>
                          <a:ea typeface="SimSun"/>
                          <a:cs typeface="SimSun"/>
                        </a:rPr>
                        <a:t>自动柜员机防盗保险柜功能孔检验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69214" algn="l" rtl="0" eaLnBrk="0">
                        <a:lnSpc>
                          <a:spcPct val="82000"/>
                        </a:lnSpc>
                        <a:spcBef>
                          <a:spcPts val="4"/>
                        </a:spcBef>
                        <a:tabLst/>
                      </a:pPr>
                      <a:r>
                        <a:rPr sz="800" kern="0" spc="10" dirty="0">
                          <a:solidFill>
                            <a:srgbClr val="000000">
                              <a:alpha val="100000"/>
                            </a:srgbClr>
                          </a:solidFill>
                          <a:latin typeface="SimSun"/>
                          <a:ea typeface="SimSun"/>
                          <a:cs typeface="SimSun"/>
                        </a:rPr>
                        <a:t>5.6.5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94614" algn="l" rtl="0" eaLnBrk="0">
                        <a:lnSpc>
                          <a:spcPct val="82000"/>
                        </a:lnSpc>
                        <a:spcBef>
                          <a:spcPts val="4"/>
                        </a:spcBef>
                        <a:tabLst/>
                      </a:pPr>
                      <a:r>
                        <a:rPr sz="800" kern="0" spc="10" dirty="0">
                          <a:solidFill>
                            <a:srgbClr val="000000">
                              <a:alpha val="100000"/>
                            </a:srgbClr>
                          </a:solidFill>
                          <a:latin typeface="SimSun"/>
                          <a:ea typeface="SimSun"/>
                          <a:cs typeface="SimSun"/>
                        </a:rPr>
                        <a:t>6.6.5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139064" algn="l" rtl="0" eaLnBrk="0">
                        <a:lnSpc>
                          <a:spcPct val="82000"/>
                        </a:lnSpc>
                        <a:spcBef>
                          <a:spcPts val="3"/>
                        </a:spcBef>
                        <a:tabLst/>
                      </a:pPr>
                      <a:r>
                        <a:rPr sz="800" kern="0" spc="-10" dirty="0">
                          <a:solidFill>
                            <a:srgbClr val="000000">
                              <a:alpha val="100000"/>
                            </a:srgbClr>
                          </a:solidFill>
                          <a:latin typeface="SimSun"/>
                          <a:ea typeface="SimSun"/>
                          <a:cs typeface="SimSun"/>
                        </a:rPr>
                        <a:t>C</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120650"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700" dirty="0"/>
                    </a:p>
                    <a:p>
                      <a:pPr marL="94614" algn="l" rtl="0" eaLnBrk="0">
                        <a:lnSpc>
                          <a:spcPts val="188"/>
                        </a:lnSpc>
                        <a:spcBef>
                          <a:spcPts val="6"/>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50165" algn="l" rtl="0" eaLnBrk="0">
                        <a:lnSpc>
                          <a:spcPts val="1041"/>
                        </a:lnSpc>
                        <a:spcBef>
                          <a:spcPts val="1"/>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18000"/>
                        </a:lnSpc>
                        <a:tabLst/>
                      </a:pPr>
                      <a:endParaRPr lang="Arial" altLang="Arial" sz="500" dirty="0"/>
                    </a:p>
                    <a:p>
                      <a:pPr marL="116839" algn="l" rtl="0" eaLnBrk="0">
                        <a:lnSpc>
                          <a:spcPct val="82000"/>
                        </a:lnSpc>
                        <a:spcBef>
                          <a:spcPts val="2"/>
                        </a:spcBef>
                        <a:tabLst/>
                      </a:pPr>
                      <a:r>
                        <a:rPr sz="800" kern="0" spc="-10" dirty="0">
                          <a:solidFill>
                            <a:srgbClr val="000000">
                              <a:alpha val="100000"/>
                            </a:srgbClr>
                          </a:solidFill>
                          <a:latin typeface="SimSun"/>
                          <a:ea typeface="SimSun"/>
                          <a:cs typeface="SimSun"/>
                        </a:rPr>
                        <a:t>51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400" dirty="0"/>
                    </a:p>
                    <a:p>
                      <a:pPr marL="69214" algn="l" rtl="0" eaLnBrk="0">
                        <a:lnSpc>
                          <a:spcPct val="100000"/>
                        </a:lnSpc>
                        <a:spcBef>
                          <a:spcPts val="4"/>
                        </a:spcBef>
                        <a:tabLst/>
                      </a:pPr>
                      <a:r>
                        <a:rPr sz="800" kern="0" spc="40" dirty="0">
                          <a:solidFill>
                            <a:srgbClr val="000000">
                              <a:alpha val="100000"/>
                            </a:srgbClr>
                          </a:solidFill>
                          <a:latin typeface="SimSun"/>
                          <a:ea typeface="SimSun"/>
                          <a:cs typeface="SimSun"/>
                        </a:rPr>
                        <a:t>组装式防盗保险柜检查</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69214" algn="l" rtl="0" eaLnBrk="0">
                        <a:lnSpc>
                          <a:spcPct val="82000"/>
                        </a:lnSpc>
                        <a:spcBef>
                          <a:spcPts val="2"/>
                        </a:spcBef>
                        <a:tabLst/>
                      </a:pPr>
                      <a:r>
                        <a:rPr sz="800" kern="0" spc="10" dirty="0">
                          <a:solidFill>
                            <a:srgbClr val="000000">
                              <a:alpha val="100000"/>
                            </a:srgbClr>
                          </a:solidFill>
                          <a:latin typeface="SimSun"/>
                          <a:ea typeface="SimSun"/>
                          <a:cs typeface="SimSun"/>
                        </a:rPr>
                        <a:t>5.7.1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94614" algn="l" rtl="0" eaLnBrk="0">
                        <a:lnSpc>
                          <a:spcPct val="82000"/>
                        </a:lnSpc>
                        <a:spcBef>
                          <a:spcPts val="2"/>
                        </a:spcBef>
                        <a:tabLst/>
                      </a:pPr>
                      <a:r>
                        <a:rPr sz="800" kern="0" spc="10" dirty="0">
                          <a:solidFill>
                            <a:srgbClr val="000000">
                              <a:alpha val="100000"/>
                            </a:srgbClr>
                          </a:solidFill>
                          <a:latin typeface="SimSun"/>
                          <a:ea typeface="SimSun"/>
                          <a:cs typeface="SimSun"/>
                        </a:rPr>
                        <a:t>6.7.1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500" dirty="0"/>
                    </a:p>
                    <a:p>
                      <a:pPr marL="139064"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120650"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50165" algn="l" rtl="0" eaLnBrk="0">
                        <a:lnSpc>
                          <a:spcPts val="1041"/>
                        </a:lnSpc>
                        <a:spcBef>
                          <a:spcPts val="4"/>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775">
                <a:tc>
                  <a:txBody>
                    <a:bodyPr/>
                    <a:lstStyle/>
                    <a:p>
                      <a:pPr algn="l" rtl="0" eaLnBrk="0">
                        <a:lnSpc>
                          <a:spcPct val="118000"/>
                        </a:lnSpc>
                        <a:tabLst/>
                      </a:pPr>
                      <a:endParaRPr lang="Arial" altLang="Arial" sz="500" dirty="0"/>
                    </a:p>
                    <a:p>
                      <a:pPr marL="116839" algn="l" rtl="0" eaLnBrk="0">
                        <a:lnSpc>
                          <a:spcPct val="82000"/>
                        </a:lnSpc>
                        <a:spcBef>
                          <a:spcPts val="1"/>
                        </a:spcBef>
                        <a:tabLst/>
                      </a:pPr>
                      <a:r>
                        <a:rPr sz="800" kern="0" spc="-10" dirty="0">
                          <a:solidFill>
                            <a:srgbClr val="000000">
                              <a:alpha val="100000"/>
                            </a:srgbClr>
                          </a:solidFill>
                          <a:latin typeface="SimSun"/>
                          <a:ea typeface="SimSun"/>
                          <a:cs typeface="SimSun"/>
                        </a:rPr>
                        <a:t>52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400" dirty="0"/>
                    </a:p>
                    <a:p>
                      <a:pPr marL="69214" algn="l" rtl="0" eaLnBrk="0">
                        <a:lnSpc>
                          <a:spcPct val="100000"/>
                        </a:lnSpc>
                        <a:spcBef>
                          <a:spcPts val="4"/>
                        </a:spcBef>
                        <a:tabLst/>
                      </a:pPr>
                      <a:r>
                        <a:rPr sz="800" kern="0" spc="40" dirty="0">
                          <a:solidFill>
                            <a:srgbClr val="000000">
                              <a:alpha val="100000"/>
                            </a:srgbClr>
                          </a:solidFill>
                          <a:latin typeface="SimSun"/>
                          <a:ea typeface="SimSun"/>
                          <a:cs typeface="SimSun"/>
                        </a:rPr>
                        <a:t>投入式防盗保险柜检查</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69214" algn="l" rtl="0" eaLnBrk="0">
                        <a:lnSpc>
                          <a:spcPct val="82000"/>
                        </a:lnSpc>
                        <a:spcBef>
                          <a:spcPts val="1"/>
                        </a:spcBef>
                        <a:tabLst/>
                      </a:pPr>
                      <a:r>
                        <a:rPr sz="800" kern="0" spc="0" dirty="0">
                          <a:solidFill>
                            <a:srgbClr val="000000">
                              <a:alpha val="100000"/>
                            </a:srgbClr>
                          </a:solidFill>
                          <a:latin typeface="SimSun"/>
                          <a:ea typeface="SimSun"/>
                          <a:cs typeface="SimSun"/>
                        </a:rPr>
                        <a:t>5.8</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146050" algn="l" rtl="0" eaLnBrk="0">
                        <a:lnSpc>
                          <a:spcPct val="82000"/>
                        </a:lnSpc>
                        <a:spcBef>
                          <a:spcPts val="1"/>
                        </a:spcBef>
                        <a:tabLst/>
                      </a:pPr>
                      <a:r>
                        <a:rPr sz="800" kern="0" spc="0" dirty="0">
                          <a:solidFill>
                            <a:srgbClr val="000000">
                              <a:alpha val="100000"/>
                            </a:srgbClr>
                          </a:solidFill>
                          <a:latin typeface="SimSun"/>
                          <a:ea typeface="SimSun"/>
                          <a:cs typeface="SimSun"/>
                        </a:rPr>
                        <a:t>6.8</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500" dirty="0"/>
                    </a:p>
                    <a:p>
                      <a:pPr marL="139064"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120650"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62864" algn="l" rtl="0" eaLnBrk="0">
                        <a:lnSpc>
                          <a:spcPts val="1041"/>
                        </a:lnSpc>
                        <a:spcBef>
                          <a:spcPts val="3"/>
                        </a:spcBef>
                        <a:tabLst/>
                      </a:pPr>
                      <a:r>
                        <a:rPr sz="800" kern="0" spc="-10" dirty="0">
                          <a:solidFill>
                            <a:srgbClr val="000000">
                              <a:alpha val="100000"/>
                            </a:srgbClr>
                          </a:solidFill>
                          <a:latin typeface="SimSun"/>
                          <a:ea typeface="SimSun"/>
                          <a:cs typeface="SimSun"/>
                        </a:rPr>
                        <a:t>√</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60" name="textbox 160"/>
          <p:cNvSpPr/>
          <p:nvPr/>
        </p:nvSpPr>
        <p:spPr>
          <a:xfrm>
            <a:off x="3532434" y="911929"/>
            <a:ext cx="3229610" cy="610869"/>
          </a:xfrm>
          <a:prstGeom prst="rect">
            <a:avLst/>
          </a:prstGeom>
        </p:spPr>
        <p:txBody>
          <a:bodyPr vert="horz" wrap="square" lIns="0" tIns="0" rIns="0" bIns="0"/>
          <a:lstStyle/>
          <a:p>
            <a:pPr algn="l" rtl="0" eaLnBrk="0">
              <a:lnSpc>
                <a:spcPct val="80738"/>
              </a:lnSpc>
              <a:tabLst/>
            </a:pPr>
            <a:endParaRPr lang="Arial" altLang="Arial" sz="100" dirty="0"/>
          </a:p>
          <a:p>
            <a:pPr algn="r" rtl="0" eaLnBrk="0">
              <a:lnSpc>
                <a:spcPct val="79000"/>
              </a:lnSpc>
              <a:tabLst/>
            </a:pPr>
            <a:r>
              <a:rPr sz="1000" b="1" kern="0" spc="-20" dirty="0">
                <a:solidFill>
                  <a:srgbClr val="000000">
                    <a:alpha val="100000"/>
                  </a:srgbClr>
                </a:solidFill>
                <a:latin typeface="SimSun"/>
                <a:ea typeface="SimSun"/>
                <a:cs typeface="SimSun"/>
              </a:rPr>
              <a:t>GB</a:t>
            </a:r>
            <a:r>
              <a:rPr sz="1000" kern="0" spc="12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10409—2019</a:t>
            </a:r>
            <a:endParaRPr lang="SimSun" altLang="SimSun" sz="1000" dirty="0"/>
          </a:p>
          <a:p>
            <a:pPr algn="l" rtl="0" eaLnBrk="0">
              <a:lnSpc>
                <a:spcPct val="184000"/>
              </a:lnSpc>
              <a:tabLst/>
            </a:pPr>
            <a:endParaRPr lang="Arial" altLang="Arial" sz="1000" dirty="0"/>
          </a:p>
          <a:p>
            <a:pPr algn="l" rtl="0" eaLnBrk="0">
              <a:lnSpc>
                <a:spcPct val="125000"/>
              </a:lnSpc>
              <a:tabLst/>
            </a:pPr>
            <a:endParaRPr lang="Arial" altLang="Arial" sz="200" dirty="0"/>
          </a:p>
          <a:p>
            <a:pPr marL="12700" algn="l" rtl="0" eaLnBrk="0">
              <a:lnSpc>
                <a:spcPct val="96000"/>
              </a:lnSpc>
              <a:spcBef>
                <a:spcPts val="2"/>
              </a:spcBef>
              <a:tabLst/>
            </a:pPr>
            <a:r>
              <a:rPr sz="1000" b="1" kern="0" spc="70" dirty="0">
                <a:solidFill>
                  <a:srgbClr val="000000">
                    <a:alpha val="100000"/>
                  </a:srgbClr>
                </a:solidFill>
                <a:latin typeface="SimHei"/>
                <a:ea typeface="SimHei"/>
                <a:cs typeface="SimHei"/>
              </a:rPr>
              <a:t>表</a:t>
            </a:r>
            <a:r>
              <a:rPr sz="1000" kern="0" spc="-10" dirty="0">
                <a:solidFill>
                  <a:srgbClr val="000000">
                    <a:alpha val="100000"/>
                  </a:srgbClr>
                </a:solidFill>
                <a:latin typeface="SimHei"/>
                <a:ea typeface="SimHei"/>
                <a:cs typeface="SimHei"/>
              </a:rPr>
              <a:t> </a:t>
            </a:r>
            <a:r>
              <a:rPr sz="1000" b="1" kern="0" spc="70" dirty="0">
                <a:solidFill>
                  <a:srgbClr val="000000">
                    <a:alpha val="100000"/>
                  </a:srgbClr>
                </a:solidFill>
                <a:latin typeface="SimHei"/>
                <a:ea typeface="SimHei"/>
                <a:cs typeface="SimHei"/>
              </a:rPr>
              <a:t>5</a:t>
            </a:r>
            <a:r>
              <a:rPr sz="1000" kern="0" spc="70" dirty="0">
                <a:solidFill>
                  <a:srgbClr val="000000">
                    <a:alpha val="100000"/>
                  </a:srgbClr>
                </a:solidFill>
                <a:latin typeface="SimHei"/>
                <a:ea typeface="SimHei"/>
                <a:cs typeface="SimHei"/>
              </a:rPr>
              <a:t>(续)</a:t>
            </a:r>
            <a:endParaRPr lang="SimHei" altLang="SimHei" sz="1000" dirty="0"/>
          </a:p>
        </p:txBody>
      </p:sp>
      <p:sp>
        <p:nvSpPr>
          <p:cNvPr id="162" name="textbox 162"/>
          <p:cNvSpPr/>
          <p:nvPr/>
        </p:nvSpPr>
        <p:spPr>
          <a:xfrm>
            <a:off x="6438888" y="9873215"/>
            <a:ext cx="99060" cy="102235"/>
          </a:xfrm>
          <a:prstGeom prst="rect">
            <a:avLst/>
          </a:prstGeom>
        </p:spPr>
        <p:txBody>
          <a:bodyPr vert="horz" wrap="square" lIns="0" tIns="0" rIns="0" bIns="0"/>
          <a:lstStyle/>
          <a:p>
            <a:pPr algn="l" rtl="0" eaLnBrk="0">
              <a:lnSpc>
                <a:spcPct val="80825"/>
              </a:lnSpc>
              <a:tabLst/>
            </a:pPr>
            <a:endParaRPr lang="Arial" altLang="Arial" sz="100" dirty="0"/>
          </a:p>
          <a:p>
            <a:pPr marL="12700" algn="l" rtl="0" eaLnBrk="0">
              <a:lnSpc>
                <a:spcPct val="84000"/>
              </a:lnSpc>
              <a:tabLst/>
            </a:pPr>
            <a:r>
              <a:rPr sz="600" kern="0" spc="-20" dirty="0">
                <a:solidFill>
                  <a:srgbClr val="000000">
                    <a:alpha val="100000"/>
                  </a:srgbClr>
                </a:solidFill>
                <a:latin typeface="SimSun"/>
                <a:ea typeface="SimSun"/>
                <a:cs typeface="SimSun"/>
              </a:rPr>
              <a:t>17</a:t>
            </a:r>
            <a:endParaRPr lang="SimSun" altLang="SimSun" sz="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textbox 164"/>
          <p:cNvSpPr/>
          <p:nvPr/>
        </p:nvSpPr>
        <p:spPr>
          <a:xfrm>
            <a:off x="768339" y="4773877"/>
            <a:ext cx="5854065" cy="4639945"/>
          </a:xfrm>
          <a:prstGeom prst="rect">
            <a:avLst/>
          </a:prstGeom>
        </p:spPr>
        <p:txBody>
          <a:bodyPr vert="horz" wrap="square" lIns="0" tIns="0" rIns="0" bIns="0"/>
          <a:lstStyle/>
          <a:p>
            <a:pPr algn="l" rtl="0" eaLnBrk="0">
              <a:lnSpc>
                <a:spcPct val="83341"/>
              </a:lnSpc>
              <a:tabLst/>
            </a:pPr>
            <a:endParaRPr lang="Arial" altLang="Arial" sz="100" dirty="0"/>
          </a:p>
          <a:p>
            <a:pPr marL="14604" algn="l" rtl="0" eaLnBrk="0">
              <a:lnSpc>
                <a:spcPts val="1215"/>
              </a:lnSpc>
              <a:tabLst/>
            </a:pPr>
            <a:r>
              <a:rPr sz="1000" b="1" kern="0" spc="20" dirty="0">
                <a:solidFill>
                  <a:srgbClr val="000000">
                    <a:alpha val="100000"/>
                  </a:srgbClr>
                </a:solidFill>
                <a:latin typeface="SimHei"/>
                <a:ea typeface="SimHei"/>
                <a:cs typeface="SimHei"/>
              </a:rPr>
              <a:t>8</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标志</a:t>
            </a:r>
            <a:endParaRPr lang="SimHei" altLang="SimHei" sz="1000" dirty="0"/>
          </a:p>
          <a:p>
            <a:pPr algn="l" rtl="0" eaLnBrk="0">
              <a:lnSpc>
                <a:spcPct val="136000"/>
              </a:lnSpc>
              <a:tabLst/>
            </a:pPr>
            <a:endParaRPr lang="Arial" altLang="Arial" sz="1000" dirty="0"/>
          </a:p>
          <a:p>
            <a:pPr marL="13970" algn="l" rtl="0" eaLnBrk="0">
              <a:lnSpc>
                <a:spcPct val="87000"/>
              </a:lnSpc>
              <a:spcBef>
                <a:spcPts val="310"/>
              </a:spcBef>
              <a:tabLst/>
            </a:pPr>
            <a:r>
              <a:rPr sz="1000" b="1" kern="0" spc="-20" dirty="0">
                <a:solidFill>
                  <a:srgbClr val="000000">
                    <a:alpha val="100000"/>
                  </a:srgbClr>
                </a:solidFill>
                <a:latin typeface="SimSun"/>
                <a:ea typeface="SimSun"/>
                <a:cs typeface="SimSun"/>
              </a:rPr>
              <a:t>8.1</a:t>
            </a:r>
            <a:r>
              <a:rPr sz="1000" kern="0" spc="-20" dirty="0">
                <a:solidFill>
                  <a:srgbClr val="000000">
                    <a:alpha val="100000"/>
                  </a:srgbClr>
                </a:solidFill>
                <a:latin typeface="SimSun"/>
                <a:ea typeface="SimSun"/>
                <a:cs typeface="SimSun"/>
              </a:rPr>
              <a:t>  产品应有清</a:t>
            </a:r>
            <a:r>
              <a:rPr sz="1000" kern="0" spc="-30" dirty="0">
                <a:solidFill>
                  <a:srgbClr val="000000">
                    <a:alpha val="100000"/>
                  </a:srgbClr>
                </a:solidFill>
                <a:latin typeface="SimSun"/>
                <a:ea typeface="SimSun"/>
                <a:cs typeface="SimSun"/>
              </a:rPr>
              <a:t>晰、牢固的标志，标志应至少有以下内容：</a:t>
            </a:r>
            <a:endParaRPr lang="SimSun" altLang="SimSun" sz="1000" dirty="0"/>
          </a:p>
          <a:p>
            <a:pPr marL="285750" algn="l" rtl="0" eaLnBrk="0">
              <a:lnSpc>
                <a:spcPts val="1558"/>
              </a:lnSpc>
              <a:tabLst/>
            </a:pPr>
            <a:r>
              <a:rPr sz="1000" kern="0" spc="-50" dirty="0">
                <a:solidFill>
                  <a:srgbClr val="000000">
                    <a:alpha val="100000"/>
                  </a:srgbClr>
                </a:solidFill>
                <a:latin typeface="Times New Roman"/>
                <a:ea typeface="Times New Roman"/>
                <a:cs typeface="Times New Roman"/>
              </a:rPr>
              <a:t>a)</a:t>
            </a:r>
            <a:r>
              <a:rPr sz="1000" kern="0" spc="4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产品名称；</a:t>
            </a:r>
            <a:endParaRPr lang="SimSun" altLang="SimSun" sz="1000" dirty="0"/>
          </a:p>
          <a:p>
            <a:pPr marL="285750" algn="l" rtl="0" eaLnBrk="0">
              <a:lnSpc>
                <a:spcPct val="94000"/>
              </a:lnSpc>
              <a:spcBef>
                <a:spcPts val="422"/>
              </a:spcBef>
              <a:tabLst/>
            </a:pPr>
            <a:r>
              <a:rPr sz="1000" kern="0" spc="50" dirty="0">
                <a:solidFill>
                  <a:srgbClr val="000000">
                    <a:alpha val="100000"/>
                  </a:srgbClr>
                </a:solidFill>
                <a:latin typeface="Times New Roman"/>
                <a:ea typeface="Times New Roman"/>
                <a:cs typeface="Times New Roman"/>
              </a:rPr>
              <a:t>b)</a:t>
            </a:r>
            <a:r>
              <a:rPr sz="1000" kern="0" spc="1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商标(或企业名称);</a:t>
            </a:r>
            <a:endParaRPr lang="SimSun" altLang="SimSun" sz="1000" dirty="0"/>
          </a:p>
          <a:p>
            <a:pPr marL="285750" algn="l" rtl="0" eaLnBrk="0">
              <a:lnSpc>
                <a:spcPts val="1550"/>
              </a:lnSpc>
              <a:tabLst/>
            </a:pPr>
            <a:r>
              <a:rPr sz="1000" kern="0" spc="-40" dirty="0">
                <a:solidFill>
                  <a:srgbClr val="000000">
                    <a:alpha val="100000"/>
                  </a:srgbClr>
                </a:solidFill>
                <a:latin typeface="Times New Roman"/>
                <a:ea typeface="Times New Roman"/>
                <a:cs typeface="Times New Roman"/>
              </a:rPr>
              <a:t>c)     </a:t>
            </a:r>
            <a:r>
              <a:rPr sz="1000" kern="0" spc="-40" dirty="0">
                <a:solidFill>
                  <a:srgbClr val="000000">
                    <a:alpha val="100000"/>
                  </a:srgbClr>
                </a:solidFill>
                <a:latin typeface="SimSun"/>
                <a:ea typeface="SimSun"/>
                <a:cs typeface="SimSun"/>
              </a:rPr>
              <a:t>执行标准；</a:t>
            </a:r>
            <a:endParaRPr lang="SimSun" altLang="SimSun" sz="1000" dirty="0"/>
          </a:p>
          <a:p>
            <a:pPr marL="285750" algn="l" rtl="0" eaLnBrk="0">
              <a:lnSpc>
                <a:spcPct val="94000"/>
              </a:lnSpc>
              <a:spcBef>
                <a:spcPts val="472"/>
              </a:spcBef>
              <a:tabLst/>
            </a:pPr>
            <a:r>
              <a:rPr sz="1000" kern="0" spc="-30" dirty="0">
                <a:solidFill>
                  <a:srgbClr val="000000">
                    <a:alpha val="100000"/>
                  </a:srgbClr>
                </a:solidFill>
                <a:latin typeface="Times New Roman"/>
                <a:ea typeface="Times New Roman"/>
                <a:cs typeface="Times New Roman"/>
              </a:rPr>
              <a:t>d)</a:t>
            </a:r>
            <a:r>
              <a:rPr sz="1000" kern="0" spc="7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出厂编号及生产日期；</a:t>
            </a:r>
            <a:endParaRPr lang="SimSun" altLang="SimSun" sz="1000" dirty="0"/>
          </a:p>
          <a:p>
            <a:pPr marL="285750" algn="l" rtl="0" eaLnBrk="0">
              <a:lnSpc>
                <a:spcPts val="1550"/>
              </a:lnSpc>
              <a:tabLst/>
            </a:pPr>
            <a:r>
              <a:rPr sz="1000" kern="0" spc="-10" dirty="0">
                <a:solidFill>
                  <a:srgbClr val="000000">
                    <a:alpha val="100000"/>
                  </a:srgbClr>
                </a:solidFill>
                <a:latin typeface="Times New Roman"/>
                <a:ea typeface="Times New Roman"/>
                <a:cs typeface="Times New Roman"/>
              </a:rPr>
              <a:t>e)     </a:t>
            </a:r>
            <a:r>
              <a:rPr sz="1000" kern="0" spc="-10" dirty="0">
                <a:solidFill>
                  <a:srgbClr val="000000">
                    <a:alpha val="100000"/>
                  </a:srgbClr>
                </a:solidFill>
                <a:latin typeface="SimSun"/>
                <a:ea typeface="SimSun"/>
                <a:cs typeface="SimSun"/>
              </a:rPr>
              <a:t>符合4.2 的产</a:t>
            </a:r>
            <a:r>
              <a:rPr sz="1000" kern="0" spc="-20" dirty="0">
                <a:solidFill>
                  <a:srgbClr val="000000">
                    <a:alpha val="100000"/>
                  </a:srgbClr>
                </a:solidFill>
                <a:latin typeface="SimSun"/>
                <a:ea typeface="SimSun"/>
                <a:cs typeface="SimSun"/>
              </a:rPr>
              <a:t>品标记；</a:t>
            </a:r>
            <a:endParaRPr lang="SimSun" altLang="SimSun" sz="1000" dirty="0"/>
          </a:p>
          <a:p>
            <a:pPr marL="285750" algn="l" rtl="0" eaLnBrk="0">
              <a:lnSpc>
                <a:spcPts val="1599"/>
              </a:lnSpc>
              <a:tabLst/>
            </a:pPr>
            <a:r>
              <a:rPr sz="1000" kern="0" spc="-40" dirty="0">
                <a:solidFill>
                  <a:srgbClr val="000000">
                    <a:alpha val="100000"/>
                  </a:srgbClr>
                </a:solidFill>
                <a:latin typeface="Times New Roman"/>
                <a:ea typeface="Times New Roman"/>
                <a:cs typeface="Times New Roman"/>
              </a:rPr>
              <a:t>f)</a:t>
            </a:r>
            <a:r>
              <a:rPr sz="1000" kern="0" spc="1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质量及容积；</a:t>
            </a:r>
            <a:endParaRPr lang="SimSun" altLang="SimSun" sz="1000" dirty="0"/>
          </a:p>
          <a:p>
            <a:pPr marL="285750" algn="l" rtl="0" eaLnBrk="0">
              <a:lnSpc>
                <a:spcPct val="96000"/>
              </a:lnSpc>
              <a:spcBef>
                <a:spcPts val="422"/>
              </a:spcBef>
              <a:tabLst/>
            </a:pPr>
            <a:r>
              <a:rPr sz="1000" kern="0" spc="0" dirty="0">
                <a:solidFill>
                  <a:srgbClr val="000000">
                    <a:alpha val="100000"/>
                  </a:srgbClr>
                </a:solidFill>
                <a:latin typeface="Times New Roman"/>
                <a:ea typeface="Times New Roman"/>
                <a:cs typeface="Times New Roman"/>
              </a:rPr>
              <a:t>g)    </a:t>
            </a:r>
            <a:r>
              <a:rPr sz="1000" kern="0" spc="0" dirty="0">
                <a:solidFill>
                  <a:srgbClr val="000000">
                    <a:alpha val="100000"/>
                  </a:srgbClr>
                </a:solidFill>
                <a:latin typeface="SimSun"/>
                <a:ea typeface="SimSun"/>
                <a:cs typeface="SimSun"/>
              </a:rPr>
              <a:t>涉及人身安全的应有警示说明。</a:t>
            </a:r>
            <a:endParaRPr lang="SimSun" altLang="SimSun" sz="1000" dirty="0"/>
          </a:p>
          <a:p>
            <a:pPr marL="12700" algn="l" rtl="0" eaLnBrk="0">
              <a:lnSpc>
                <a:spcPct val="99000"/>
              </a:lnSpc>
              <a:spcBef>
                <a:spcPts val="560"/>
              </a:spcBef>
              <a:tabLst/>
            </a:pPr>
            <a:r>
              <a:rPr sz="1000" kern="0" spc="-30" dirty="0">
                <a:solidFill>
                  <a:srgbClr val="000000">
                    <a:alpha val="100000"/>
                  </a:srgbClr>
                </a:solidFill>
                <a:latin typeface="SimSun"/>
                <a:ea typeface="SimSun"/>
                <a:cs typeface="SimSun"/>
              </a:rPr>
              <a:t>8.2  标志用纸、塑料、金属材料制作，应固定在柜内明显位置</a:t>
            </a:r>
            <a:r>
              <a:rPr sz="1000" kern="0" spc="-40" dirty="0">
                <a:solidFill>
                  <a:srgbClr val="000000">
                    <a:alpha val="100000"/>
                  </a:srgbClr>
                </a:solidFill>
                <a:latin typeface="SimSun"/>
                <a:ea typeface="SimSun"/>
                <a:cs typeface="SimSun"/>
              </a:rPr>
              <a:t>上。</a:t>
            </a:r>
            <a:endParaRPr lang="SimSun" altLang="SimSun" sz="1000" dirty="0"/>
          </a:p>
          <a:p>
            <a:pPr marL="12700" algn="l" rtl="0" eaLnBrk="0">
              <a:lnSpc>
                <a:spcPct val="118000"/>
              </a:lnSpc>
              <a:spcBef>
                <a:spcPts val="319"/>
              </a:spcBef>
              <a:tabLst/>
            </a:pPr>
            <a:r>
              <a:rPr sz="1000" kern="0" spc="40" dirty="0">
                <a:solidFill>
                  <a:srgbClr val="000000">
                    <a:alpha val="100000"/>
                  </a:srgbClr>
                </a:solidFill>
                <a:latin typeface="SimSun"/>
                <a:ea typeface="SimSun"/>
                <a:cs typeface="SimSun"/>
              </a:rPr>
              <a:t>8.3</a:t>
            </a:r>
            <a:r>
              <a:rPr sz="1000" kern="0" spc="34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产品应有防盗保险柜产品安全级别</a:t>
            </a:r>
            <a:r>
              <a:rPr sz="1000" kern="0" spc="30" dirty="0">
                <a:solidFill>
                  <a:srgbClr val="000000">
                    <a:alpha val="100000"/>
                  </a:srgbClr>
                </a:solidFill>
                <a:latin typeface="SimSun"/>
                <a:ea typeface="SimSun"/>
                <a:cs typeface="SimSun"/>
              </a:rPr>
              <a:t>标识，使用金属材料制作，用胶黏剂或钉铆固定在柜内明显位</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置上，样式参见附录</a:t>
            </a:r>
            <a:r>
              <a:rPr sz="1000" kern="0" spc="-310" dirty="0">
                <a:solidFill>
                  <a:srgbClr val="000000">
                    <a:alpha val="100000"/>
                  </a:srgbClr>
                </a:solidFill>
                <a:latin typeface="SimSun"/>
                <a:ea typeface="SimSun"/>
                <a:cs typeface="SimSun"/>
              </a:rPr>
              <a:t> </a:t>
            </a:r>
            <a:r>
              <a:rPr sz="1000" kern="0" spc="-30" dirty="0">
                <a:solidFill>
                  <a:srgbClr val="000000">
                    <a:alpha val="100000"/>
                  </a:srgbClr>
                </a:solidFill>
                <a:latin typeface="Times New Roman"/>
                <a:ea typeface="Times New Roman"/>
                <a:cs typeface="Times New Roman"/>
              </a:rPr>
              <a:t>A</a:t>
            </a:r>
            <a:r>
              <a:rPr sz="1000" kern="0" spc="-30" dirty="0">
                <a:solidFill>
                  <a:srgbClr val="000000">
                    <a:alpha val="100000"/>
                  </a:srgbClr>
                </a:solidFill>
                <a:latin typeface="SimSun"/>
                <a:ea typeface="SimSun"/>
                <a:cs typeface="SimSun"/>
              </a:rPr>
              <a:t>。</a:t>
            </a:r>
            <a:endParaRPr lang="SimSun" altLang="SimSun" sz="1000" dirty="0"/>
          </a:p>
          <a:p>
            <a:pPr algn="l" rtl="0" eaLnBrk="0">
              <a:lnSpc>
                <a:spcPct val="132000"/>
              </a:lnSpc>
              <a:tabLst/>
            </a:pPr>
            <a:endParaRPr lang="Arial" altLang="Arial" sz="1000" dirty="0"/>
          </a:p>
          <a:p>
            <a:pPr marL="14604" algn="l" rtl="0" eaLnBrk="0">
              <a:lnSpc>
                <a:spcPct val="100000"/>
              </a:lnSpc>
              <a:spcBef>
                <a:spcPts val="309"/>
              </a:spcBef>
              <a:tabLst/>
            </a:pPr>
            <a:r>
              <a:rPr sz="1000" b="1" kern="0" spc="-20" dirty="0">
                <a:solidFill>
                  <a:srgbClr val="000000">
                    <a:alpha val="100000"/>
                  </a:srgbClr>
                </a:solidFill>
                <a:latin typeface="SimHei"/>
                <a:ea typeface="SimHei"/>
                <a:cs typeface="SimHei"/>
              </a:rPr>
              <a:t>9</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包装、运输和贮存</a:t>
            </a:r>
            <a:endParaRPr lang="SimHei" altLang="SimHei" sz="1000" dirty="0"/>
          </a:p>
          <a:p>
            <a:pPr algn="l" rtl="0" eaLnBrk="0">
              <a:lnSpc>
                <a:spcPct val="114000"/>
              </a:lnSpc>
              <a:tabLst/>
            </a:pPr>
            <a:endParaRPr lang="Arial" altLang="Arial" sz="1000" dirty="0"/>
          </a:p>
          <a:p>
            <a:pPr marL="13970" algn="l" rtl="0" eaLnBrk="0">
              <a:lnSpc>
                <a:spcPts val="1215"/>
              </a:lnSpc>
              <a:spcBef>
                <a:spcPts val="306"/>
              </a:spcBef>
              <a:tabLst/>
            </a:pPr>
            <a:r>
              <a:rPr sz="1000" b="1" kern="0" spc="-20" dirty="0">
                <a:solidFill>
                  <a:srgbClr val="000000">
                    <a:alpha val="100000"/>
                  </a:srgbClr>
                </a:solidFill>
                <a:latin typeface="SimHei"/>
                <a:ea typeface="SimHei"/>
                <a:cs typeface="SimHei"/>
              </a:rPr>
              <a:t>9.1</a:t>
            </a:r>
            <a:r>
              <a:rPr sz="1000" kern="0" spc="47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包装</a:t>
            </a:r>
            <a:endParaRPr lang="SimHei" altLang="SimHei" sz="1000" dirty="0"/>
          </a:p>
          <a:p>
            <a:pPr marL="12700" algn="l" rtl="0" eaLnBrk="0">
              <a:lnSpc>
                <a:spcPct val="99000"/>
              </a:lnSpc>
              <a:spcBef>
                <a:spcPts val="1236"/>
              </a:spcBef>
              <a:tabLst/>
            </a:pPr>
            <a:r>
              <a:rPr sz="1000" kern="0" spc="0" dirty="0">
                <a:solidFill>
                  <a:srgbClr val="000000">
                    <a:alpha val="100000"/>
                  </a:srgbClr>
                </a:solidFill>
                <a:latin typeface="SimSun"/>
                <a:ea typeface="SimSun"/>
                <a:cs typeface="SimSun"/>
              </a:rPr>
              <a:t>9.1.1  防盗保险柜应至少用衬垫和防尘袋封装。</a:t>
            </a:r>
            <a:endParaRPr lang="SimSun" altLang="SimSun" sz="1000" dirty="0"/>
          </a:p>
          <a:p>
            <a:pPr marL="12700" algn="l" rtl="0" eaLnBrk="0">
              <a:lnSpc>
                <a:spcPct val="99000"/>
              </a:lnSpc>
              <a:spcBef>
                <a:spcPts val="355"/>
              </a:spcBef>
              <a:tabLst/>
            </a:pPr>
            <a:r>
              <a:rPr sz="1000" kern="0" spc="-20" dirty="0">
                <a:solidFill>
                  <a:srgbClr val="000000">
                    <a:alpha val="100000"/>
                  </a:srgbClr>
                </a:solidFill>
                <a:latin typeface="SimSun"/>
                <a:ea typeface="SimSun"/>
                <a:cs typeface="SimSun"/>
              </a:rPr>
              <a:t>9.1.2</a:t>
            </a:r>
            <a:r>
              <a:rPr sz="1000" kern="0" spc="44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包装箱内应附有产品合格证、安装说明书、使用说</a:t>
            </a:r>
            <a:r>
              <a:rPr sz="1000" kern="0" spc="-30" dirty="0">
                <a:solidFill>
                  <a:srgbClr val="000000">
                    <a:alpha val="100000"/>
                  </a:srgbClr>
                </a:solidFill>
                <a:latin typeface="SimSun"/>
                <a:ea typeface="SimSun"/>
                <a:cs typeface="SimSun"/>
              </a:rPr>
              <a:t>明书、附件及装箱单。</a:t>
            </a:r>
            <a:endParaRPr lang="SimSun" altLang="SimSun" sz="1000" dirty="0"/>
          </a:p>
          <a:p>
            <a:pPr marL="13970" algn="l" rtl="0" eaLnBrk="0">
              <a:lnSpc>
                <a:spcPct val="100000"/>
              </a:lnSpc>
              <a:spcBef>
                <a:spcPts val="1144"/>
              </a:spcBef>
              <a:tabLst/>
            </a:pPr>
            <a:r>
              <a:rPr sz="1000" b="1" kern="0" spc="-10" dirty="0">
                <a:solidFill>
                  <a:srgbClr val="000000">
                    <a:alpha val="100000"/>
                  </a:srgbClr>
                </a:solidFill>
                <a:latin typeface="SimHei"/>
                <a:ea typeface="SimHei"/>
                <a:cs typeface="SimHei"/>
              </a:rPr>
              <a:t>9.2</a:t>
            </a:r>
            <a:r>
              <a:rPr sz="1000" kern="0" spc="3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运输和贮存</a:t>
            </a:r>
            <a:endParaRPr lang="SimHei" altLang="SimHei" sz="1000" dirty="0"/>
          </a:p>
          <a:p>
            <a:pPr marL="13970" algn="l" rtl="0" eaLnBrk="0">
              <a:lnSpc>
                <a:spcPct val="99000"/>
              </a:lnSpc>
              <a:spcBef>
                <a:spcPts val="1225"/>
              </a:spcBef>
              <a:tabLst/>
            </a:pPr>
            <a:r>
              <a:rPr sz="1000" b="1" kern="0" spc="0" dirty="0">
                <a:solidFill>
                  <a:srgbClr val="000000">
                    <a:alpha val="100000"/>
                  </a:srgbClr>
                </a:solidFill>
                <a:latin typeface="SimSun"/>
                <a:ea typeface="SimSun"/>
                <a:cs typeface="SimSun"/>
              </a:rPr>
              <a:t>9.2.1</a:t>
            </a:r>
            <a:r>
              <a:rPr sz="1000" kern="0" spc="0" dirty="0">
                <a:solidFill>
                  <a:srgbClr val="000000">
                    <a:alpha val="100000"/>
                  </a:srgbClr>
                </a:solidFill>
                <a:latin typeface="SimSun"/>
                <a:ea typeface="SimSun"/>
                <a:cs typeface="SimSun"/>
              </a:rPr>
              <a:t>  包装好的产品应</a:t>
            </a:r>
            <a:r>
              <a:rPr sz="1000" kern="0" spc="-10" dirty="0">
                <a:solidFill>
                  <a:srgbClr val="000000">
                    <a:alpha val="100000"/>
                  </a:srgbClr>
                </a:solidFill>
                <a:latin typeface="SimSun"/>
                <a:ea typeface="SimSun"/>
                <a:cs typeface="SimSun"/>
              </a:rPr>
              <a:t>能确保运输中的安全。</a:t>
            </a:r>
            <a:endParaRPr lang="SimSun" altLang="SimSun" sz="1000" dirty="0"/>
          </a:p>
          <a:p>
            <a:pPr algn="l" rtl="0" eaLnBrk="0">
              <a:lnSpc>
                <a:spcPct val="148000"/>
              </a:lnSpc>
              <a:tabLst/>
            </a:pPr>
            <a:endParaRPr lang="Arial" altLang="Arial" sz="200" dirty="0"/>
          </a:p>
          <a:p>
            <a:pPr marL="12700" algn="l" rtl="0" eaLnBrk="0">
              <a:lnSpc>
                <a:spcPct val="99000"/>
              </a:lnSpc>
              <a:tabLst/>
            </a:pPr>
            <a:r>
              <a:rPr sz="1000" b="1" kern="0" spc="20" dirty="0">
                <a:solidFill>
                  <a:srgbClr val="000000">
                    <a:alpha val="100000"/>
                  </a:srgbClr>
                </a:solidFill>
                <a:latin typeface="Arial"/>
                <a:ea typeface="Arial"/>
                <a:cs typeface="Arial"/>
              </a:rPr>
              <a:t>9.2.2</a:t>
            </a:r>
            <a:r>
              <a:rPr sz="1000" b="1" kern="0" spc="10" dirty="0">
                <a:solidFill>
                  <a:srgbClr val="000000">
                    <a:alpha val="100000"/>
                  </a:srgbClr>
                </a:solidFill>
                <a:latin typeface="Arial"/>
                <a:ea typeface="Arial"/>
                <a:cs typeface="Arial"/>
              </a:rPr>
              <a:t>   </a:t>
            </a:r>
            <a:r>
              <a:rPr sz="1000" kern="0" spc="20" dirty="0">
                <a:solidFill>
                  <a:srgbClr val="000000">
                    <a:alpha val="100000"/>
                  </a:srgbClr>
                </a:solidFill>
                <a:latin typeface="SimSun"/>
                <a:ea typeface="SimSun"/>
                <a:cs typeface="SimSun"/>
              </a:rPr>
              <a:t>产品应存放在空气干燥且无腐蚀性气体的场所。</a:t>
            </a:r>
            <a:endParaRPr lang="SimSun" altLang="SimSun" sz="1000" dirty="0"/>
          </a:p>
        </p:txBody>
      </p:sp>
      <p:graphicFrame>
        <p:nvGraphicFramePr>
          <p:cNvPr id="166" name="table 166"/>
          <p:cNvGraphicFramePr>
            <a:graphicFrameLocks noGrp="1"/>
          </p:cNvGraphicFramePr>
          <p:nvPr/>
        </p:nvGraphicFramePr>
        <p:xfrm>
          <a:off x="790559" y="1654194"/>
          <a:ext cx="5848349" cy="2755265"/>
        </p:xfrm>
        <a:graphic>
          <a:graphicData uri="http://schemas.openxmlformats.org/drawingml/2006/table">
            <a:tbl>
              <a:tblPr/>
              <a:tblGrid>
                <a:gridCol w="1482725"/>
                <a:gridCol w="1492250"/>
                <a:gridCol w="1485900"/>
                <a:gridCol w="1387475"/>
              </a:tblGrid>
              <a:tr h="225425">
                <a:tc rowSpan="2">
                  <a:txBody>
                    <a:bodyPr/>
                    <a:lstStyle/>
                    <a:p>
                      <a:pPr algn="l" rtl="0" eaLnBrk="0">
                        <a:lnSpc>
                          <a:spcPct val="100000"/>
                        </a:lnSpc>
                        <a:tabLst/>
                      </a:pPr>
                      <a:endParaRPr lang="Arial" altLang="Arial" sz="600" dirty="0"/>
                    </a:p>
                    <a:p>
                      <a:pPr marL="511175" algn="l" rtl="0" eaLnBrk="0">
                        <a:lnSpc>
                          <a:spcPct val="83000"/>
                        </a:lnSpc>
                        <a:spcBef>
                          <a:spcPts val="1"/>
                        </a:spcBef>
                        <a:tabLst/>
                      </a:pPr>
                      <a:r>
                        <a:rPr sz="900" kern="0" spc="20" dirty="0">
                          <a:solidFill>
                            <a:srgbClr val="000000">
                              <a:alpha val="100000"/>
                            </a:srgbClr>
                          </a:solidFill>
                          <a:latin typeface="SimSun"/>
                          <a:ea typeface="SimSun"/>
                          <a:cs typeface="SimSun"/>
                        </a:rPr>
                        <a:t>批量选用</a:t>
                      </a:r>
                      <a:endParaRPr lang="SimSun" altLang="SimSun" sz="900" dirty="0"/>
                    </a:p>
                    <a:p>
                      <a:pPr marL="682625" algn="l" rtl="0" eaLnBrk="0">
                        <a:lnSpc>
                          <a:spcPts val="1403"/>
                        </a:lnSpc>
                        <a:tabLst/>
                      </a:pPr>
                      <a:r>
                        <a:rPr sz="900" kern="0" spc="-10" dirty="0">
                          <a:solidFill>
                            <a:srgbClr val="000000">
                              <a:alpha val="100000"/>
                            </a:srgbClr>
                          </a:solidFill>
                          <a:latin typeface="SimSun"/>
                          <a:ea typeface="SimSun"/>
                          <a:cs typeface="SimSun"/>
                        </a:rPr>
                        <a:t>台</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18000"/>
                        </a:lnSpc>
                        <a:tabLst/>
                      </a:pPr>
                      <a:endParaRPr lang="Arial" altLang="Arial" sz="500" dirty="0"/>
                    </a:p>
                    <a:p>
                      <a:pPr marL="514350" algn="l" rtl="0" eaLnBrk="0">
                        <a:lnSpc>
                          <a:spcPct val="83000"/>
                        </a:lnSpc>
                        <a:spcBef>
                          <a:spcPts val="3"/>
                        </a:spcBef>
                        <a:tabLst/>
                      </a:pPr>
                      <a:r>
                        <a:rPr sz="900" kern="0" spc="10" dirty="0">
                          <a:solidFill>
                            <a:srgbClr val="000000">
                              <a:alpha val="100000"/>
                            </a:srgbClr>
                          </a:solidFill>
                          <a:latin typeface="SimSun"/>
                          <a:ea typeface="SimSun"/>
                          <a:cs typeface="SimSun"/>
                        </a:rPr>
                        <a:t>样本大小</a:t>
                      </a:r>
                      <a:endParaRPr lang="SimSun" altLang="SimSun" sz="900" dirty="0"/>
                    </a:p>
                    <a:p>
                      <a:pPr marL="685800" algn="l" rtl="0" eaLnBrk="0">
                        <a:lnSpc>
                          <a:spcPts val="1363"/>
                        </a:lnSpc>
                        <a:tabLst/>
                      </a:pPr>
                      <a:r>
                        <a:rPr sz="900" kern="0" spc="-10" dirty="0">
                          <a:solidFill>
                            <a:srgbClr val="000000">
                              <a:alpha val="100000"/>
                            </a:srgbClr>
                          </a:solidFill>
                          <a:latin typeface="SimSun"/>
                          <a:ea typeface="SimSun"/>
                          <a:cs typeface="SimSun"/>
                        </a:rPr>
                        <a:t>台</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27000"/>
                        </a:lnSpc>
                        <a:tabLst/>
                      </a:pPr>
                      <a:endParaRPr lang="Arial" altLang="Arial" sz="300" dirty="0"/>
                    </a:p>
                    <a:p>
                      <a:pPr marL="952500" algn="l" rtl="0" eaLnBrk="0">
                        <a:lnSpc>
                          <a:spcPct val="95000"/>
                        </a:lnSpc>
                        <a:spcBef>
                          <a:spcPts val="2"/>
                        </a:spcBef>
                        <a:tabLst/>
                      </a:pPr>
                      <a:r>
                        <a:rPr sz="900" kern="0" spc="-10" dirty="0">
                          <a:solidFill>
                            <a:srgbClr val="000000">
                              <a:alpha val="100000"/>
                            </a:srgbClr>
                          </a:solidFill>
                          <a:latin typeface="SimSun"/>
                          <a:ea typeface="SimSun"/>
                          <a:cs typeface="SimSun"/>
                        </a:rPr>
                        <a:t>接收质量限AQL1.0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571500" algn="l" rtl="0" eaLnBrk="0">
                        <a:lnSpc>
                          <a:spcPct val="95000"/>
                        </a:lnSpc>
                        <a:spcBef>
                          <a:spcPts val="4"/>
                        </a:spcBef>
                        <a:tabLst/>
                      </a:pPr>
                      <a:r>
                        <a:rPr sz="900" kern="0" spc="-20" dirty="0">
                          <a:solidFill>
                            <a:srgbClr val="000000">
                              <a:alpha val="100000"/>
                            </a:srgbClr>
                          </a:solidFill>
                          <a:latin typeface="SimSun"/>
                          <a:ea typeface="SimSun"/>
                          <a:cs typeface="SimSun"/>
                        </a:rPr>
                        <a:t>接收数</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520700" algn="l" rtl="0" eaLnBrk="0">
                        <a:lnSpc>
                          <a:spcPct val="95000"/>
                        </a:lnSpc>
                        <a:spcBef>
                          <a:spcPts val="4"/>
                        </a:spcBef>
                        <a:tabLst/>
                      </a:pPr>
                      <a:r>
                        <a:rPr sz="900" kern="0" spc="-20" dirty="0">
                          <a:solidFill>
                            <a:srgbClr val="000000">
                              <a:alpha val="100000"/>
                            </a:srgbClr>
                          </a:solidFill>
                          <a:latin typeface="SimSun"/>
                          <a:ea typeface="SimSun"/>
                          <a:cs typeface="SimSun"/>
                        </a:rPr>
                        <a:t>拒收数</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03000"/>
                        </a:lnSpc>
                        <a:tabLst/>
                      </a:pPr>
                      <a:endParaRPr lang="Arial" altLang="Arial" sz="600" dirty="0"/>
                    </a:p>
                    <a:p>
                      <a:pPr marL="657225" algn="l" rtl="0" eaLnBrk="0">
                        <a:lnSpc>
                          <a:spcPct val="83000"/>
                        </a:lnSpc>
                        <a:spcBef>
                          <a:spcPts val="5"/>
                        </a:spcBef>
                        <a:tabLst/>
                      </a:pPr>
                      <a:r>
                        <a:rPr sz="600" kern="0" spc="10" dirty="0">
                          <a:solidFill>
                            <a:srgbClr val="000000">
                              <a:alpha val="100000"/>
                            </a:srgbClr>
                          </a:solidFill>
                          <a:latin typeface="SimSun"/>
                          <a:ea typeface="SimSun"/>
                          <a:cs typeface="SimSun"/>
                        </a:rPr>
                        <a:t>2～8</a:t>
                      </a:r>
                      <a:endParaRPr lang="SimSun" altLang="SimSun" sz="6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600" dirty="0"/>
                    </a:p>
                    <a:p>
                      <a:pPr marL="717550" algn="l" rtl="0" eaLnBrk="0">
                        <a:lnSpc>
                          <a:spcPct val="78000"/>
                        </a:lnSpc>
                        <a:spcBef>
                          <a:spcPts val="4"/>
                        </a:spcBef>
                        <a:tabLst/>
                      </a:pPr>
                      <a:r>
                        <a:rPr sz="900" kern="0" spc="-10" dirty="0">
                          <a:solidFill>
                            <a:srgbClr val="000000">
                              <a:alpha val="100000"/>
                            </a:srgbClr>
                          </a:solidFill>
                          <a:latin typeface="SimSun"/>
                          <a:ea typeface="SimSun"/>
                          <a:cs typeface="SimSun"/>
                        </a:rPr>
                        <a:t>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02000"/>
                        </a:lnSpc>
                        <a:tabLst/>
                      </a:pPr>
                      <a:endParaRPr lang="Arial" altLang="Arial" sz="600" dirty="0"/>
                    </a:p>
                    <a:p>
                      <a:pPr marL="638175" algn="l" rtl="0" eaLnBrk="0">
                        <a:lnSpc>
                          <a:spcPct val="84000"/>
                        </a:lnSpc>
                        <a:spcBef>
                          <a:spcPts val="4"/>
                        </a:spcBef>
                        <a:tabLst/>
                      </a:pPr>
                      <a:r>
                        <a:rPr sz="600" kern="0" spc="20" dirty="0">
                          <a:solidFill>
                            <a:srgbClr val="000000">
                              <a:alpha val="100000"/>
                            </a:srgbClr>
                          </a:solidFill>
                          <a:latin typeface="SimSun"/>
                          <a:ea typeface="SimSun"/>
                          <a:cs typeface="SimSun"/>
                        </a:rPr>
                        <a:t>9～15</a:t>
                      </a:r>
                      <a:endParaRPr lang="SimSun" altLang="SimSun" sz="6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600" dirty="0"/>
                    </a:p>
                    <a:p>
                      <a:pPr marL="717550" algn="l" rtl="0" eaLnBrk="0">
                        <a:lnSpc>
                          <a:spcPct val="78000"/>
                        </a:lnSpc>
                        <a:spcBef>
                          <a:spcPts val="3"/>
                        </a:spcBef>
                        <a:tabLst/>
                      </a:pPr>
                      <a:r>
                        <a:rPr sz="900" kern="0" spc="-10" dirty="0">
                          <a:solidFill>
                            <a:srgbClr val="000000">
                              <a:alpha val="100000"/>
                            </a:srgbClr>
                          </a:solidFill>
                          <a:latin typeface="SimSun"/>
                          <a:ea typeface="SimSun"/>
                          <a:cs typeface="SimSun"/>
                        </a:rPr>
                        <a:t>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02000"/>
                        </a:lnSpc>
                        <a:tabLst/>
                      </a:pPr>
                      <a:endParaRPr lang="Arial" altLang="Arial" sz="600" dirty="0"/>
                    </a:p>
                    <a:p>
                      <a:pPr marL="618490" algn="l" rtl="0" eaLnBrk="0">
                        <a:lnSpc>
                          <a:spcPct val="84000"/>
                        </a:lnSpc>
                        <a:spcBef>
                          <a:spcPts val="4"/>
                        </a:spcBef>
                        <a:tabLst/>
                      </a:pPr>
                      <a:r>
                        <a:rPr sz="600" kern="0" spc="10" dirty="0">
                          <a:solidFill>
                            <a:srgbClr val="000000">
                              <a:alpha val="100000"/>
                            </a:srgbClr>
                          </a:solidFill>
                          <a:latin typeface="SimSun"/>
                          <a:ea typeface="SimSun"/>
                          <a:cs typeface="SimSun"/>
                        </a:rPr>
                        <a:t>16～25</a:t>
                      </a:r>
                      <a:endParaRPr lang="SimSun" altLang="SimSun" sz="6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600" dirty="0"/>
                    </a:p>
                    <a:p>
                      <a:pPr marL="717550" algn="l" rtl="0" eaLnBrk="0">
                        <a:lnSpc>
                          <a:spcPct val="78000"/>
                        </a:lnSpc>
                        <a:spcBef>
                          <a:spcPts val="3"/>
                        </a:spcBef>
                        <a:tabLst/>
                      </a:pPr>
                      <a:r>
                        <a:rPr sz="900" kern="0" spc="-10" dirty="0">
                          <a:solidFill>
                            <a:srgbClr val="000000">
                              <a:alpha val="100000"/>
                            </a:srgbClr>
                          </a:solidFill>
                          <a:latin typeface="SimSun"/>
                          <a:ea typeface="SimSun"/>
                          <a:cs typeface="SimSun"/>
                        </a:rPr>
                        <a:t>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0000"/>
                        </a:lnSpc>
                        <a:tabLst/>
                      </a:pPr>
                      <a:endParaRPr lang="Arial" altLang="Arial" sz="400" dirty="0"/>
                    </a:p>
                    <a:p>
                      <a:pPr marL="685800" algn="l" rtl="0" eaLnBrk="0">
                        <a:lnSpc>
                          <a:spcPts val="1115"/>
                        </a:lnSpc>
                        <a:spcBef>
                          <a:spcPts val="1"/>
                        </a:spcBef>
                        <a:tabLst/>
                      </a:pP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965">
                <a:tc>
                  <a:txBody>
                    <a:bodyPr/>
                    <a:lstStyle/>
                    <a:p>
                      <a:pPr algn="l" rtl="0" eaLnBrk="0">
                        <a:lnSpc>
                          <a:spcPct val="103000"/>
                        </a:lnSpc>
                        <a:tabLst/>
                      </a:pPr>
                      <a:endParaRPr lang="Arial" altLang="Arial" sz="600" dirty="0"/>
                    </a:p>
                    <a:p>
                      <a:pPr marL="618490" algn="l" rtl="0" eaLnBrk="0">
                        <a:lnSpc>
                          <a:spcPct val="83000"/>
                        </a:lnSpc>
                        <a:spcBef>
                          <a:spcPts val="4"/>
                        </a:spcBef>
                        <a:tabLst/>
                      </a:pPr>
                      <a:r>
                        <a:rPr sz="600" kern="0" spc="20" dirty="0">
                          <a:solidFill>
                            <a:srgbClr val="000000">
                              <a:alpha val="100000"/>
                            </a:srgbClr>
                          </a:solidFill>
                          <a:latin typeface="SimSun"/>
                          <a:ea typeface="SimSun"/>
                          <a:cs typeface="SimSun"/>
                        </a:rPr>
                        <a:t>26～50</a:t>
                      </a:r>
                      <a:endParaRPr lang="SimSun" altLang="SimSun" sz="6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600" dirty="0"/>
                    </a:p>
                    <a:p>
                      <a:pPr marL="717550" algn="l" rtl="0" eaLnBrk="0">
                        <a:lnSpc>
                          <a:spcPct val="78000"/>
                        </a:lnSpc>
                        <a:spcBef>
                          <a:spcPts val="3"/>
                        </a:spcBef>
                        <a:tabLst/>
                      </a:pPr>
                      <a:r>
                        <a:rPr sz="900" kern="0" spc="-10" dirty="0">
                          <a:solidFill>
                            <a:srgbClr val="000000">
                              <a:alpha val="100000"/>
                            </a:srgbClr>
                          </a:solidFill>
                          <a:latin typeface="SimSun"/>
                          <a:ea typeface="SimSun"/>
                          <a:cs typeface="SimSun"/>
                        </a:rPr>
                        <a:t>8</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10000"/>
                        </a:lnSpc>
                        <a:tabLst/>
                      </a:pPr>
                      <a:endParaRPr lang="Arial" altLang="Arial" sz="600" dirty="0"/>
                    </a:p>
                    <a:p>
                      <a:pPr marL="618490" algn="l" rtl="0" eaLnBrk="0">
                        <a:lnSpc>
                          <a:spcPct val="84000"/>
                        </a:lnSpc>
                        <a:spcBef>
                          <a:spcPts val="2"/>
                        </a:spcBef>
                        <a:tabLst/>
                      </a:pPr>
                      <a:r>
                        <a:rPr sz="600" kern="0" spc="20" dirty="0">
                          <a:solidFill>
                            <a:srgbClr val="000000">
                              <a:alpha val="100000"/>
                            </a:srgbClr>
                          </a:solidFill>
                          <a:latin typeface="SimSun"/>
                          <a:ea typeface="SimSun"/>
                          <a:cs typeface="SimSun"/>
                        </a:rPr>
                        <a:t>51～90</a:t>
                      </a:r>
                      <a:endParaRPr lang="SimSun" altLang="SimSun" sz="6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685800" algn="l" rtl="0" eaLnBrk="0">
                        <a:lnSpc>
                          <a:spcPct val="79000"/>
                        </a:lnSpc>
                        <a:spcBef>
                          <a:spcPts val="4"/>
                        </a:spcBef>
                        <a:tabLst/>
                      </a:pPr>
                      <a:r>
                        <a:rPr sz="900" kern="0" spc="-40" dirty="0">
                          <a:solidFill>
                            <a:srgbClr val="000000">
                              <a:alpha val="100000"/>
                            </a:srgbClr>
                          </a:solidFill>
                          <a:latin typeface="SimSun"/>
                          <a:ea typeface="SimSun"/>
                          <a:cs typeface="SimSun"/>
                        </a:rPr>
                        <a:t>13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600" dirty="0"/>
                    </a:p>
                    <a:p>
                      <a:pPr marL="711200" algn="l" rtl="0" eaLnBrk="0">
                        <a:lnSpc>
                          <a:spcPct val="78000"/>
                        </a:lnSpc>
                        <a:spcBef>
                          <a:spcPts val="1"/>
                        </a:spcBef>
                        <a:tabLst/>
                      </a:pPr>
                      <a:r>
                        <a:rPr sz="900" kern="0" spc="-10" dirty="0">
                          <a:solidFill>
                            <a:srgbClr val="000000">
                              <a:alpha val="100000"/>
                            </a:srgbClr>
                          </a:solidFill>
                          <a:latin typeface="SimSun"/>
                          <a:ea typeface="SimSun"/>
                          <a:cs typeface="SimSun"/>
                        </a:rPr>
                        <a:t>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659765" algn="l" rtl="0" eaLnBrk="0">
                        <a:lnSpc>
                          <a:spcPct val="79000"/>
                        </a:lnSpc>
                        <a:spcBef>
                          <a:spcPts val="4"/>
                        </a:spcBef>
                        <a:tabLst/>
                      </a:pPr>
                      <a:r>
                        <a:rPr sz="900" kern="0" spc="-10" dirty="0">
                          <a:solidFill>
                            <a:srgbClr val="000000">
                              <a:alpha val="100000"/>
                            </a:srgbClr>
                          </a:solidFill>
                          <a:latin typeface="SimSun"/>
                          <a:ea typeface="SimSun"/>
                          <a:cs typeface="SimSun"/>
                        </a:rPr>
                        <a:t>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03000"/>
                        </a:lnSpc>
                        <a:tabLst/>
                      </a:pPr>
                      <a:endParaRPr lang="Arial" altLang="Arial" sz="600" dirty="0"/>
                    </a:p>
                    <a:p>
                      <a:pPr marL="593090" algn="l" rtl="0" eaLnBrk="0">
                        <a:lnSpc>
                          <a:spcPct val="84000"/>
                        </a:lnSpc>
                        <a:spcBef>
                          <a:spcPts val="2"/>
                        </a:spcBef>
                        <a:tabLst/>
                      </a:pPr>
                      <a:r>
                        <a:rPr sz="600" kern="0" spc="20" dirty="0">
                          <a:solidFill>
                            <a:srgbClr val="000000">
                              <a:alpha val="100000"/>
                            </a:srgbClr>
                          </a:solidFill>
                          <a:latin typeface="SimSun"/>
                          <a:ea typeface="SimSun"/>
                          <a:cs typeface="SimSun"/>
                        </a:rPr>
                        <a:t>91～150</a:t>
                      </a:r>
                      <a:endParaRPr lang="SimSun" altLang="SimSun" sz="6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3000"/>
                        </a:lnSpc>
                        <a:tabLst/>
                      </a:pPr>
                      <a:endParaRPr lang="Arial" altLang="Arial" sz="500" dirty="0"/>
                    </a:p>
                    <a:p>
                      <a:pPr marL="685800" algn="l" rtl="0" eaLnBrk="0">
                        <a:lnSpc>
                          <a:spcPct val="78000"/>
                        </a:lnSpc>
                        <a:spcBef>
                          <a:spcPts val="1"/>
                        </a:spcBef>
                        <a:tabLst/>
                      </a:pPr>
                      <a:r>
                        <a:rPr sz="900" kern="0" spc="-20" dirty="0">
                          <a:solidFill>
                            <a:srgbClr val="000000">
                              <a:alpha val="100000"/>
                            </a:srgbClr>
                          </a:solidFill>
                          <a:latin typeface="SimSun"/>
                          <a:ea typeface="SimSun"/>
                          <a:cs typeface="SimSun"/>
                        </a:rPr>
                        <a:t>20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1000"/>
                        </a:lnSpc>
                        <a:tabLst/>
                      </a:pPr>
                      <a:endParaRPr lang="Arial" altLang="Arial" sz="300" dirty="0"/>
                    </a:p>
                    <a:p>
                      <a:pPr marL="685800" algn="l" rtl="0" eaLnBrk="0">
                        <a:lnSpc>
                          <a:spcPct val="95000"/>
                        </a:lnSpc>
                        <a:spcBef>
                          <a:spcPts val="3"/>
                        </a:spcBef>
                        <a:tabLst/>
                      </a:pPr>
                      <a:r>
                        <a:rPr sz="900" kern="0" spc="-10" dirty="0">
                          <a:solidFill>
                            <a:srgbClr val="000000">
                              <a:alpha val="100000"/>
                            </a:srgbClr>
                          </a:solidFill>
                          <a:latin typeface="SimSun"/>
                          <a:ea typeface="SimSun"/>
                          <a:cs typeface="SimSun"/>
                        </a:rPr>
                        <a:t>个</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10000"/>
                        </a:lnSpc>
                        <a:tabLst/>
                      </a:pPr>
                      <a:endParaRPr lang="Arial" altLang="Arial" sz="600" dirty="0"/>
                    </a:p>
                    <a:p>
                      <a:pPr marL="574040" algn="l" rtl="0" eaLnBrk="0">
                        <a:lnSpc>
                          <a:spcPct val="84000"/>
                        </a:lnSpc>
                        <a:spcBef>
                          <a:spcPts val="2"/>
                        </a:spcBef>
                        <a:tabLst/>
                      </a:pPr>
                      <a:r>
                        <a:rPr sz="600" kern="0" spc="10" dirty="0">
                          <a:solidFill>
                            <a:srgbClr val="000000">
                              <a:alpha val="100000"/>
                            </a:srgbClr>
                          </a:solidFill>
                          <a:latin typeface="SimSun"/>
                          <a:ea typeface="SimSun"/>
                          <a:cs typeface="SimSun"/>
                        </a:rPr>
                        <a:t>151～280</a:t>
                      </a:r>
                      <a:endParaRPr lang="SimSun" altLang="SimSun" sz="6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600" dirty="0"/>
                    </a:p>
                    <a:p>
                      <a:pPr marL="685800" algn="l" rtl="0" eaLnBrk="0">
                        <a:lnSpc>
                          <a:spcPct val="78000"/>
                        </a:lnSpc>
                        <a:spcBef>
                          <a:spcPts val="1"/>
                        </a:spcBef>
                        <a:tabLst/>
                      </a:pPr>
                      <a:r>
                        <a:rPr sz="900" kern="0" spc="-20" dirty="0">
                          <a:solidFill>
                            <a:srgbClr val="000000">
                              <a:alpha val="100000"/>
                            </a:srgbClr>
                          </a:solidFill>
                          <a:latin typeface="SimSun"/>
                          <a:ea typeface="SimSun"/>
                          <a:cs typeface="SimSun"/>
                        </a:rPr>
                        <a:t>32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400" dirty="0"/>
                    </a:p>
                    <a:p>
                      <a:pPr marL="685800" algn="l" rtl="0" eaLnBrk="0">
                        <a:lnSpc>
                          <a:spcPct val="95000"/>
                        </a:lnSpc>
                        <a:spcBef>
                          <a:spcPts val="4"/>
                        </a:spcBef>
                        <a:tabLst/>
                      </a:pPr>
                      <a:r>
                        <a:rPr sz="900" kern="0" spc="-10" dirty="0">
                          <a:solidFill>
                            <a:srgbClr val="000000">
                              <a:alpha val="100000"/>
                            </a:srgbClr>
                          </a:solidFill>
                          <a:latin typeface="SimSun"/>
                          <a:ea typeface="SimSun"/>
                          <a:cs typeface="SimSun"/>
                        </a:rPr>
                        <a:t>个</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03000"/>
                        </a:lnSpc>
                        <a:tabLst/>
                      </a:pPr>
                      <a:endParaRPr lang="Arial" altLang="Arial" sz="600" dirty="0"/>
                    </a:p>
                    <a:p>
                      <a:pPr marL="574040" algn="l" rtl="0" eaLnBrk="0">
                        <a:lnSpc>
                          <a:spcPct val="84000"/>
                        </a:lnSpc>
                        <a:spcBef>
                          <a:spcPts val="2"/>
                        </a:spcBef>
                        <a:tabLst/>
                      </a:pPr>
                      <a:r>
                        <a:rPr sz="600" kern="0" spc="20" dirty="0">
                          <a:solidFill>
                            <a:srgbClr val="000000">
                              <a:alpha val="100000"/>
                            </a:srgbClr>
                          </a:solidFill>
                          <a:latin typeface="SimSun"/>
                          <a:ea typeface="SimSun"/>
                          <a:cs typeface="SimSun"/>
                        </a:rPr>
                        <a:t>281～500</a:t>
                      </a:r>
                      <a:endParaRPr lang="SimSun" altLang="SimSun" sz="6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600" dirty="0"/>
                    </a:p>
                    <a:p>
                      <a:pPr marL="685800" algn="l" rtl="0" eaLnBrk="0">
                        <a:lnSpc>
                          <a:spcPct val="78000"/>
                        </a:lnSpc>
                        <a:spcBef>
                          <a:spcPts val="1"/>
                        </a:spcBef>
                        <a:tabLst/>
                      </a:pPr>
                      <a:r>
                        <a:rPr sz="900" kern="0" spc="-20" dirty="0">
                          <a:solidFill>
                            <a:srgbClr val="000000">
                              <a:alpha val="100000"/>
                            </a:srgbClr>
                          </a:solidFill>
                          <a:latin typeface="SimSun"/>
                          <a:ea typeface="SimSun"/>
                          <a:cs typeface="SimSun"/>
                        </a:rPr>
                        <a:t>50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711200" algn="l" rtl="0" eaLnBrk="0">
                        <a:lnSpc>
                          <a:spcPct val="79000"/>
                        </a:lnSpc>
                        <a:spcBef>
                          <a:spcPts val="3"/>
                        </a:spcBef>
                        <a:tabLst/>
                      </a:pPr>
                      <a:r>
                        <a:rPr sz="900" kern="0" spc="-10" dirty="0">
                          <a:solidFill>
                            <a:srgbClr val="000000">
                              <a:alpha val="100000"/>
                            </a:srgbClr>
                          </a:solidFill>
                          <a:latin typeface="SimSun"/>
                          <a:ea typeface="SimSun"/>
                          <a:cs typeface="SimSun"/>
                        </a:rPr>
                        <a:t>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600" dirty="0"/>
                    </a:p>
                    <a:p>
                      <a:pPr marL="659765" algn="l" rtl="0" eaLnBrk="0">
                        <a:lnSpc>
                          <a:spcPct val="78000"/>
                        </a:lnSpc>
                        <a:spcBef>
                          <a:spcPts val="1"/>
                        </a:spcBef>
                        <a:tabLst/>
                      </a:pPr>
                      <a:r>
                        <a:rPr sz="900" kern="0" spc="-10" dirty="0">
                          <a:solidFill>
                            <a:srgbClr val="000000">
                              <a:alpha val="100000"/>
                            </a:srgbClr>
                          </a:solidFill>
                          <a:latin typeface="SimSun"/>
                          <a:ea typeface="SimSun"/>
                          <a:cs typeface="SimSun"/>
                        </a:rPr>
                        <a:t>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0375">
                <a:tc gridSpan="4">
                  <a:txBody>
                    <a:bodyPr/>
                    <a:lstStyle/>
                    <a:p>
                      <a:pPr algn="l" rtl="0" eaLnBrk="0">
                        <a:lnSpc>
                          <a:spcPct val="101000"/>
                        </a:lnSpc>
                        <a:tabLst/>
                      </a:pPr>
                      <a:endParaRPr lang="Arial" altLang="Arial" sz="600" dirty="0"/>
                    </a:p>
                    <a:p>
                      <a:pPr marL="593090" indent="-285115" algn="l" rtl="0" eaLnBrk="0">
                        <a:lnSpc>
                          <a:spcPct val="115000"/>
                        </a:lnSpc>
                        <a:spcBef>
                          <a:spcPts val="3"/>
                        </a:spcBef>
                        <a:tabLst/>
                      </a:pPr>
                      <a:r>
                        <a:rPr sz="900" kern="0" spc="-10" dirty="0">
                          <a:solidFill>
                            <a:srgbClr val="000000">
                              <a:alpha val="100000"/>
                            </a:srgbClr>
                          </a:solidFill>
                          <a:latin typeface="SimSun"/>
                          <a:ea typeface="SimSun"/>
                          <a:cs typeface="SimSun"/>
                        </a:rPr>
                        <a:t>注：↓——使用箭头下面的第一个抽样方案。如果样本量等于或者超过批量，</a:t>
                      </a:r>
                      <a:r>
                        <a:rPr sz="900" kern="0" spc="-20" dirty="0">
                          <a:solidFill>
                            <a:srgbClr val="000000">
                              <a:alpha val="100000"/>
                            </a:srgbClr>
                          </a:solidFill>
                          <a:latin typeface="SimSun"/>
                          <a:ea typeface="SimSun"/>
                          <a:cs typeface="SimSun"/>
                        </a:rPr>
                        <a:t>则执行100%检验。               </a:t>
                      </a:r>
                      <a:r>
                        <a:rPr sz="900" kern="0" spc="0" dirty="0">
                          <a:solidFill>
                            <a:srgbClr val="000000">
                              <a:alpha val="100000"/>
                            </a:srgbClr>
                          </a:solidFill>
                          <a:latin typeface="SimSun"/>
                          <a:ea typeface="SimSun"/>
                          <a:cs typeface="SimSun"/>
                        </a:rPr>
                        <a:t>——使用箭头上面的第一个抽样方案。</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68" name="textbox 168"/>
          <p:cNvSpPr/>
          <p:nvPr/>
        </p:nvSpPr>
        <p:spPr>
          <a:xfrm>
            <a:off x="770246" y="907362"/>
            <a:ext cx="3881120" cy="614680"/>
          </a:xfrm>
          <a:prstGeom prst="rect">
            <a:avLst/>
          </a:prstGeom>
        </p:spPr>
        <p:txBody>
          <a:bodyPr vert="horz" wrap="square" lIns="0" tIns="0" rIns="0" bIns="0"/>
          <a:lstStyle/>
          <a:p>
            <a:pPr algn="l" rtl="0" eaLnBrk="0">
              <a:lnSpc>
                <a:spcPct val="79789"/>
              </a:lnSpc>
              <a:tabLst/>
            </a:pPr>
            <a:endParaRPr lang="Arial" altLang="Arial" sz="100" dirty="0"/>
          </a:p>
          <a:p>
            <a:pPr marL="12700" algn="l" rtl="0" eaLnBrk="0">
              <a:lnSpc>
                <a:spcPct val="82000"/>
              </a:lnSpc>
              <a:tabLst/>
            </a:pPr>
            <a:r>
              <a:rPr sz="1000" b="1" kern="0" spc="0" dirty="0">
                <a:solidFill>
                  <a:srgbClr val="000000">
                    <a:alpha val="100000"/>
                  </a:srgbClr>
                </a:solidFill>
                <a:latin typeface="SimSun"/>
                <a:ea typeface="SimSun"/>
                <a:cs typeface="SimSun"/>
              </a:rPr>
              <a:t>GB</a:t>
            </a:r>
            <a:r>
              <a:rPr sz="1000" kern="0" spc="45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10409—2019</a:t>
            </a:r>
            <a:endParaRPr lang="SimSun" altLang="SimSun" sz="1000" dirty="0"/>
          </a:p>
          <a:p>
            <a:pPr algn="l" rtl="0" eaLnBrk="0">
              <a:lnSpc>
                <a:spcPct val="179000"/>
              </a:lnSpc>
              <a:tabLst/>
            </a:pPr>
            <a:endParaRPr lang="Arial" altLang="Arial" sz="1000" dirty="0"/>
          </a:p>
          <a:p>
            <a:pPr algn="l" rtl="0" eaLnBrk="0">
              <a:lnSpc>
                <a:spcPct val="128000"/>
              </a:lnSpc>
              <a:tabLst/>
            </a:pPr>
            <a:endParaRPr lang="Arial" altLang="Arial" sz="200" dirty="0"/>
          </a:p>
          <a:p>
            <a:pPr algn="r" rtl="0" eaLnBrk="0">
              <a:lnSpc>
                <a:spcPct val="100000"/>
              </a:lnSpc>
              <a:spcBef>
                <a:spcPts val="2"/>
              </a:spcBef>
              <a:tabLst/>
            </a:pPr>
            <a:r>
              <a:rPr sz="1000" b="1" kern="0" spc="30" dirty="0">
                <a:solidFill>
                  <a:srgbClr val="000000">
                    <a:alpha val="100000"/>
                  </a:srgbClr>
                </a:solidFill>
                <a:latin typeface="SimHei"/>
                <a:ea typeface="SimHei"/>
                <a:cs typeface="SimHei"/>
              </a:rPr>
              <a:t>表</a:t>
            </a:r>
            <a:r>
              <a:rPr sz="1000" kern="0" spc="-18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6</a:t>
            </a:r>
            <a:r>
              <a:rPr sz="1000" kern="0" spc="3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逐批正常检查一次抽样表</a:t>
            </a:r>
            <a:endParaRPr lang="SimHei" altLang="SimHei" sz="1000" dirty="0"/>
          </a:p>
        </p:txBody>
      </p:sp>
      <p:sp>
        <p:nvSpPr>
          <p:cNvPr id="170" name="textbox 170"/>
          <p:cNvSpPr/>
          <p:nvPr/>
        </p:nvSpPr>
        <p:spPr>
          <a:xfrm>
            <a:off x="939796" y="9875048"/>
            <a:ext cx="104775" cy="109854"/>
          </a:xfrm>
          <a:prstGeom prst="rect">
            <a:avLst/>
          </a:prstGeom>
        </p:spPr>
        <p:txBody>
          <a:bodyPr vert="horz" wrap="square" lIns="0" tIns="0" rIns="0" bIns="0"/>
          <a:lstStyle/>
          <a:p>
            <a:pPr algn="l" rtl="0" eaLnBrk="0">
              <a:lnSpc>
                <a:spcPct val="81521"/>
              </a:lnSpc>
              <a:tabLst/>
            </a:pPr>
            <a:endParaRPr lang="Arial" altLang="Arial" sz="100" dirty="0"/>
          </a:p>
          <a:p>
            <a:pPr marL="12700" algn="l" rtl="0" eaLnBrk="0">
              <a:lnSpc>
                <a:spcPct val="79000"/>
              </a:lnSpc>
              <a:tabLst/>
            </a:pPr>
            <a:r>
              <a:rPr sz="700" kern="0" spc="-30" dirty="0">
                <a:solidFill>
                  <a:srgbClr val="000000">
                    <a:alpha val="100000"/>
                  </a:srgbClr>
                </a:solidFill>
                <a:latin typeface="SimSun"/>
                <a:ea typeface="SimSun"/>
                <a:cs typeface="SimSun"/>
              </a:rPr>
              <a:t>18</a:t>
            </a:r>
            <a:endParaRPr lang="SimSun" altLang="SimSun" sz="7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2" name="table 172"/>
          <p:cNvGraphicFramePr>
            <a:graphicFrameLocks noGrp="1"/>
          </p:cNvGraphicFramePr>
          <p:nvPr/>
        </p:nvGraphicFramePr>
        <p:xfrm>
          <a:off x="2492358" y="2771762"/>
          <a:ext cx="2647950" cy="4705350"/>
        </p:xfrm>
        <a:graphic>
          <a:graphicData uri="http://schemas.openxmlformats.org/drawingml/2006/table">
            <a:tbl>
              <a:tblPr/>
              <a:tblGrid>
                <a:gridCol w="123825"/>
                <a:gridCol w="368300"/>
                <a:gridCol w="888364"/>
                <a:gridCol w="537844"/>
                <a:gridCol w="729615"/>
              </a:tblGrid>
              <a:tr h="123825">
                <a:tc gridSpan="2" rowSpan="2">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rowSpan="2">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ts val="925"/>
                        </a:lnSpc>
                        <a:tabLst/>
                      </a:pPr>
                      <a:endParaRPr lang="Arial" altLang="Arial" sz="700" dirty="0"/>
                    </a:p>
                  </a:txBody>
                  <a:tcPr marL="0" marR="0" marT="0" marB="0" vert="horz">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60906"/>
                        </a:lnSpc>
                        <a:tabLst/>
                      </a:pPr>
                      <a:endParaRPr lang="Arial" altLang="Arial" sz="100" dirty="0"/>
                    </a:p>
                    <a:p>
                      <a:pPr marL="635" algn="l" rtl="0" eaLnBrk="0">
                        <a:lnSpc>
                          <a:spcPct val="71000"/>
                        </a:lnSpc>
                        <a:tabLst/>
                      </a:pPr>
                      <a:r>
                        <a:rPr sz="1000" kern="0" spc="10" dirty="0">
                          <a:solidFill>
                            <a:srgbClr val="000000">
                              <a:alpha val="100000"/>
                            </a:srgbClr>
                          </a:solidFill>
                          <a:latin typeface="SimSun"/>
                          <a:ea typeface="SimSun"/>
                          <a:cs typeface="SimSun"/>
                        </a:rPr>
                        <a:t>60</a:t>
                      </a:r>
                      <a:r>
                        <a:rPr sz="1000" kern="0" spc="4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mm</a:t>
                      </a:r>
                      <a:endParaRPr lang="SimSun" altLang="SimSun" sz="1000" dirty="0"/>
                    </a:p>
                  </a:txBody>
                  <a:tcPr marL="0" marR="0" marT="0" marB="0" vert="horz">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ts val="925"/>
                        </a:lnSpc>
                        <a:tabLst/>
                      </a:pPr>
                      <a:endParaRPr lang="Arial" altLang="Arial" sz="700" dirty="0"/>
                    </a:p>
                  </a:txBody>
                  <a:tcPr marL="0" marR="0" marT="0" marB="0" vert="horz">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3850">
                <a:tc gridSpan="2"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v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7179">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14">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rtl="0" eaLnBrk="0">
                        <a:lnSpc>
                          <a:spcPct val="103000"/>
                        </a:lnSpc>
                        <a:tabLst/>
                      </a:pPr>
                      <a:endParaRPr lang="Arial" altLang="Arial" sz="500" dirty="0"/>
                    </a:p>
                    <a:p>
                      <a:pPr marL="128904" algn="l" rtl="0" eaLnBrk="0">
                        <a:lnSpc>
                          <a:spcPct val="99000"/>
                        </a:lnSpc>
                        <a:spcBef>
                          <a:spcPts val="6"/>
                        </a:spcBef>
                        <a:tabLst/>
                      </a:pPr>
                      <a:r>
                        <a:rPr sz="1100" b="1" kern="0" spc="50" dirty="0">
                          <a:solidFill>
                            <a:srgbClr val="000000">
                              <a:alpha val="100000"/>
                            </a:srgbClr>
                          </a:solidFill>
                          <a:latin typeface="SimSun"/>
                          <a:ea typeface="SimSun"/>
                          <a:cs typeface="SimSun"/>
                        </a:rPr>
                        <a:t>防盗保险柜产品安全</a:t>
                      </a:r>
                      <a:r>
                        <a:rPr sz="1100" b="1" kern="0" spc="40" dirty="0">
                          <a:solidFill>
                            <a:srgbClr val="000000">
                              <a:alpha val="100000"/>
                            </a:srgbClr>
                          </a:solidFill>
                          <a:latin typeface="SimSun"/>
                          <a:ea typeface="SimSun"/>
                          <a:cs typeface="SimSun"/>
                        </a:rPr>
                        <a:t>级别标识</a:t>
                      </a:r>
                      <a:endParaRPr lang="SimSun" altLang="SimSun" sz="1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434">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80000"/>
                        </a:lnSpc>
                        <a:tabLst/>
                      </a:pPr>
                      <a:endParaRPr lang="Arial" altLang="Arial" sz="100" dirty="0"/>
                    </a:p>
                    <a:p>
                      <a:pPr marL="177164" indent="-24765" algn="l" rtl="0" eaLnBrk="0">
                        <a:lnSpc>
                          <a:spcPct val="99000"/>
                        </a:lnSpc>
                        <a:spcBef>
                          <a:spcPts val="1"/>
                        </a:spcBef>
                        <a:tabLst/>
                      </a:pPr>
                      <a:r>
                        <a:rPr sz="1100" kern="0" spc="70" dirty="0">
                          <a:solidFill>
                            <a:srgbClr val="000000">
                              <a:alpha val="100000"/>
                            </a:srgbClr>
                          </a:solidFill>
                          <a:latin typeface="SimSun"/>
                          <a:ea typeface="SimSun"/>
                          <a:cs typeface="SimSun"/>
                        </a:rPr>
                        <a:t>安全级别</a:t>
                      </a:r>
                      <a:r>
                        <a:rPr sz="1100" kern="0" spc="-10" dirty="0">
                          <a:solidFill>
                            <a:srgbClr val="000000">
                              <a:alpha val="100000"/>
                            </a:srgbClr>
                          </a:solidFill>
                          <a:latin typeface="SimSun"/>
                          <a:ea typeface="SimSun"/>
                          <a:cs typeface="SimSun"/>
                        </a:rPr>
                        <a:t>   </a:t>
                      </a:r>
                      <a:r>
                        <a:rPr sz="700" kern="0" spc="-10" dirty="0">
                          <a:solidFill>
                            <a:srgbClr val="000000">
                              <a:alpha val="100000"/>
                            </a:srgbClr>
                          </a:solidFill>
                          <a:latin typeface="SimSun"/>
                          <a:ea typeface="SimSun"/>
                          <a:cs typeface="SimSun"/>
                        </a:rPr>
                        <a:t>从低至高排列</a:t>
                      </a:r>
                      <a:endParaRPr lang="SimSun" altLang="SimSun" sz="7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100" dirty="0"/>
                    </a:p>
                    <a:p>
                      <a:pPr marL="53339" algn="l" rtl="0" eaLnBrk="0">
                        <a:lnSpc>
                          <a:spcPct val="94000"/>
                        </a:lnSpc>
                        <a:tabLst/>
                      </a:pPr>
                      <a:r>
                        <a:rPr sz="1000" b="1" kern="0" spc="160" dirty="0">
                          <a:solidFill>
                            <a:srgbClr val="000000">
                              <a:alpha val="100000"/>
                            </a:srgbClr>
                          </a:solidFill>
                          <a:latin typeface="SimSun"/>
                          <a:ea typeface="SimSun"/>
                          <a:cs typeface="SimSun"/>
                        </a:rPr>
                        <a:t>本产品</a:t>
                      </a:r>
                      <a:endParaRPr lang="SimSun" altLang="SimSun" sz="1000" dirty="0"/>
                    </a:p>
                    <a:p>
                      <a:pPr marL="121285" algn="l" rtl="0" eaLnBrk="0">
                        <a:lnSpc>
                          <a:spcPct val="87000"/>
                        </a:lnSpc>
                        <a:spcBef>
                          <a:spcPts val="5"/>
                        </a:spcBef>
                        <a:tabLst/>
                      </a:pPr>
                      <a:r>
                        <a:rPr sz="1000" kern="0" spc="-10" dirty="0">
                          <a:solidFill>
                            <a:srgbClr val="000000">
                              <a:alpha val="100000"/>
                            </a:srgbClr>
                          </a:solidFill>
                          <a:latin typeface="SimSun"/>
                          <a:ea typeface="SimSun"/>
                          <a:cs typeface="SimSun"/>
                        </a:rPr>
                        <a:t>级</a:t>
                      </a:r>
                      <a:r>
                        <a:rPr sz="1000" kern="0" spc="-1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别</a:t>
                      </a:r>
                      <a:endParaRPr lang="SimSun" altLang="SimSun"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600" dirty="0"/>
                    </a:p>
                    <a:p>
                      <a:pPr marL="74294" algn="l" rtl="0" eaLnBrk="0">
                        <a:lnSpc>
                          <a:spcPct val="99000"/>
                        </a:lnSpc>
                        <a:spcBef>
                          <a:spcPts val="7"/>
                        </a:spcBef>
                        <a:tabLst/>
                      </a:pPr>
                      <a:r>
                        <a:rPr sz="1100" b="1" kern="0" spc="60" dirty="0">
                          <a:solidFill>
                            <a:srgbClr val="000000">
                              <a:alpha val="100000"/>
                            </a:srgbClr>
                          </a:solidFill>
                          <a:latin typeface="SimSun"/>
                          <a:ea typeface="SimSun"/>
                          <a:cs typeface="SimSun"/>
                        </a:rPr>
                        <a:t>类别说明</a:t>
                      </a:r>
                      <a:endParaRPr lang="SimSun" altLang="SimSun" sz="1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429">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600" dirty="0"/>
                    </a:p>
                    <a:p>
                      <a:pPr marL="330200" algn="l" rtl="0" eaLnBrk="0">
                        <a:lnSpc>
                          <a:spcPct val="82000"/>
                        </a:lnSpc>
                        <a:spcBef>
                          <a:spcPts val="1"/>
                        </a:spcBef>
                        <a:tabLst/>
                      </a:pPr>
                      <a:r>
                        <a:rPr sz="1100" kern="0" spc="10" dirty="0">
                          <a:solidFill>
                            <a:srgbClr val="000000">
                              <a:alpha val="100000"/>
                            </a:srgbClr>
                          </a:solidFill>
                          <a:latin typeface="SimSun"/>
                          <a:ea typeface="SimSun"/>
                          <a:cs typeface="SimSun"/>
                        </a:rPr>
                        <a:t>A10</a:t>
                      </a:r>
                      <a:endParaRPr lang="SimSun" altLang="SimSun" sz="1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l" rtl="0" eaLnBrk="0">
                        <a:lnSpc>
                          <a:spcPct val="130000"/>
                        </a:lnSpc>
                        <a:tabLst/>
                      </a:pPr>
                      <a:endParaRPr lang="Arial" altLang="Arial" sz="1000" dirty="0"/>
                    </a:p>
                    <a:p>
                      <a:pPr algn="l" rtl="0" eaLnBrk="0">
                        <a:lnSpc>
                          <a:spcPct val="131000"/>
                        </a:lnSpc>
                        <a:tabLst/>
                      </a:pPr>
                      <a:endParaRPr lang="Arial" altLang="Arial" sz="1000" dirty="0"/>
                    </a:p>
                    <a:p>
                      <a:pPr algn="l" rtl="0" eaLnBrk="0">
                        <a:lnSpc>
                          <a:spcPct val="131000"/>
                        </a:lnSpc>
                        <a:tabLst/>
                      </a:pPr>
                      <a:endParaRPr lang="Arial" altLang="Arial" sz="1000" dirty="0"/>
                    </a:p>
                    <a:p>
                      <a:pPr marL="218440" algn="l" rtl="0" eaLnBrk="0">
                        <a:lnSpc>
                          <a:spcPct val="99000"/>
                        </a:lnSpc>
                        <a:spcBef>
                          <a:spcPts val="1"/>
                        </a:spcBef>
                        <a:tabLst/>
                      </a:pPr>
                      <a:r>
                        <a:rPr sz="1100" kern="0" spc="70" dirty="0">
                          <a:solidFill>
                            <a:srgbClr val="000000">
                              <a:alpha val="100000"/>
                            </a:srgbClr>
                          </a:solidFill>
                          <a:latin typeface="SimSun"/>
                          <a:ea typeface="SimSun"/>
                          <a:cs typeface="SimSun"/>
                        </a:rPr>
                        <a:t>防盗</a:t>
                      </a:r>
                      <a:endParaRPr lang="SimSun" altLang="SimSun" sz="1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189">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600" dirty="0"/>
                    </a:p>
                    <a:p>
                      <a:pPr marL="222250" algn="l" rtl="0" eaLnBrk="0">
                        <a:lnSpc>
                          <a:spcPct val="82000"/>
                        </a:lnSpc>
                        <a:spcBef>
                          <a:spcPts val="5"/>
                        </a:spcBef>
                        <a:tabLst/>
                      </a:pPr>
                      <a:r>
                        <a:rPr sz="1100" kern="0" spc="20" dirty="0">
                          <a:solidFill>
                            <a:srgbClr val="000000">
                              <a:alpha val="100000"/>
                            </a:srgbClr>
                          </a:solidFill>
                          <a:latin typeface="SimSun"/>
                          <a:ea typeface="SimSun"/>
                          <a:cs typeface="SimSun"/>
                        </a:rPr>
                        <a:t>A15×1</a:t>
                      </a:r>
                      <a:endParaRPr lang="SimSun" altLang="SimSun" sz="1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875">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700" dirty="0"/>
                    </a:p>
                    <a:p>
                      <a:pPr marL="330200" algn="l" rtl="0" eaLnBrk="0">
                        <a:lnSpc>
                          <a:spcPct val="82000"/>
                        </a:lnSpc>
                        <a:spcBef>
                          <a:spcPts val="3"/>
                        </a:spcBef>
                        <a:tabLst/>
                      </a:pPr>
                      <a:r>
                        <a:rPr sz="1100" kern="0" spc="10" dirty="0">
                          <a:solidFill>
                            <a:srgbClr val="000000">
                              <a:alpha val="100000"/>
                            </a:srgbClr>
                          </a:solidFill>
                          <a:latin typeface="SimSun"/>
                          <a:ea typeface="SimSun"/>
                          <a:cs typeface="SimSun"/>
                        </a:rPr>
                        <a:t>A15</a:t>
                      </a:r>
                      <a:endParaRPr lang="SimSun" altLang="SimSun" sz="1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319">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700" dirty="0"/>
                    </a:p>
                    <a:p>
                      <a:pPr marL="222250" algn="l" rtl="0" eaLnBrk="0">
                        <a:lnSpc>
                          <a:spcPct val="82000"/>
                        </a:lnSpc>
                        <a:spcBef>
                          <a:spcPts val="3"/>
                        </a:spcBef>
                        <a:tabLst/>
                      </a:pPr>
                      <a:r>
                        <a:rPr sz="1100" kern="0" spc="20" dirty="0">
                          <a:solidFill>
                            <a:srgbClr val="000000">
                              <a:alpha val="100000"/>
                            </a:srgbClr>
                          </a:solidFill>
                          <a:latin typeface="SimSun"/>
                          <a:ea typeface="SimSun"/>
                          <a:cs typeface="SimSun"/>
                        </a:rPr>
                        <a:t>A30×1</a:t>
                      </a:r>
                      <a:endParaRPr lang="SimSun" altLang="SimSun" sz="1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934">
                <a:tc>
                  <a:txBody>
                    <a:bodyPr/>
                    <a:lstStyle/>
                    <a:p>
                      <a:pPr algn="l" rtl="0" eaLnBrk="0">
                        <a:lnSpc>
                          <a:spcPct val="189000"/>
                        </a:lnSpc>
                        <a:tabLst/>
                      </a:pPr>
                      <a:endParaRPr lang="Arial" altLang="Arial" sz="100" dirty="0"/>
                    </a:p>
                    <a:p>
                      <a:pPr marL="112395" algn="l" rtl="0" eaLnBrk="0">
                        <a:lnSpc>
                          <a:spcPct val="89000"/>
                        </a:lnSpc>
                        <a:spcBef>
                          <a:spcPts val="1"/>
                        </a:spcBef>
                        <a:tabLst/>
                      </a:pPr>
                      <a:r>
                        <a:rPr sz="700" kern="0" spc="-10" dirty="0">
                          <a:solidFill>
                            <a:srgbClr val="000000">
                              <a:alpha val="100000"/>
                            </a:srgbClr>
                          </a:solidFill>
                          <a:latin typeface="SimSun"/>
                          <a:ea typeface="SimSun"/>
                          <a:cs typeface="SimSun"/>
                        </a:rPr>
                        <a:t>mm</a:t>
                      </a:r>
                      <a:endParaRPr lang="SimSun" altLang="SimSun" sz="700" dirty="0"/>
                    </a:p>
                  </a:txBody>
                  <a:tcPr marL="0" marR="0" marT="0" marB="0" vert="vert27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600" dirty="0"/>
                    </a:p>
                    <a:p>
                      <a:pPr marL="330200" algn="l" rtl="0" eaLnBrk="0">
                        <a:lnSpc>
                          <a:spcPct val="82000"/>
                        </a:lnSpc>
                        <a:spcBef>
                          <a:spcPts val="7"/>
                        </a:spcBef>
                        <a:tabLst/>
                      </a:pPr>
                      <a:r>
                        <a:rPr sz="1100" kern="0" spc="10" dirty="0">
                          <a:solidFill>
                            <a:srgbClr val="000000">
                              <a:alpha val="100000"/>
                            </a:srgbClr>
                          </a:solidFill>
                          <a:latin typeface="SimSun"/>
                          <a:ea typeface="SimSun"/>
                          <a:cs typeface="SimSun"/>
                        </a:rPr>
                        <a:t>A30</a:t>
                      </a:r>
                      <a:endParaRPr lang="SimSun" altLang="SimSun" sz="1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319">
                <a:tc>
                  <a:txBody>
                    <a:bodyPr/>
                    <a:lstStyle/>
                    <a:p>
                      <a:pPr algn="l" rtl="0" eaLnBrk="0">
                        <a:lnSpc>
                          <a:spcPct val="136000"/>
                        </a:lnSpc>
                        <a:tabLst/>
                      </a:pPr>
                      <a:endParaRPr lang="Arial" altLang="Arial" sz="200" dirty="0"/>
                    </a:p>
                    <a:p>
                      <a:pPr marL="69850" algn="l" rtl="0" eaLnBrk="0">
                        <a:lnSpc>
                          <a:spcPct val="77000"/>
                        </a:lnSpc>
                        <a:spcBef>
                          <a:spcPts val="2"/>
                        </a:spcBef>
                        <a:tabLst/>
                      </a:pPr>
                      <a:r>
                        <a:rPr sz="700" kern="0" spc="-30" dirty="0">
                          <a:solidFill>
                            <a:srgbClr val="000000">
                              <a:alpha val="100000"/>
                            </a:srgbClr>
                          </a:solidFill>
                          <a:latin typeface="SimSun"/>
                          <a:ea typeface="SimSun"/>
                          <a:cs typeface="SimSun"/>
                        </a:rPr>
                        <a:t>105</a:t>
                      </a:r>
                      <a:endParaRPr lang="SimSun" altLang="SimSun" sz="700" dirty="0"/>
                    </a:p>
                  </a:txBody>
                  <a:tcPr marL="0" marR="0" marT="0" marB="0" vert="vert27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700" dirty="0"/>
                    </a:p>
                    <a:p>
                      <a:pPr marL="330200" algn="l" rtl="0" eaLnBrk="0">
                        <a:lnSpc>
                          <a:spcPct val="81000"/>
                        </a:lnSpc>
                        <a:spcBef>
                          <a:spcPts val="1"/>
                        </a:spcBef>
                        <a:tabLst/>
                      </a:pPr>
                      <a:r>
                        <a:rPr sz="1100" kern="0" spc="10" dirty="0">
                          <a:solidFill>
                            <a:srgbClr val="000000">
                              <a:alpha val="100000"/>
                            </a:srgbClr>
                          </a:solidFill>
                          <a:latin typeface="SimSun"/>
                          <a:ea typeface="SimSun"/>
                          <a:cs typeface="SimSun"/>
                        </a:rPr>
                        <a:t>B15</a:t>
                      </a:r>
                      <a:endParaRPr lang="SimSun" altLang="SimSun" sz="1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l" rtl="0" eaLnBrk="0">
                        <a:lnSpc>
                          <a:spcPct val="116000"/>
                        </a:lnSpc>
                        <a:tabLst/>
                      </a:pPr>
                      <a:endParaRPr lang="Arial" altLang="Arial" sz="1000" dirty="0"/>
                    </a:p>
                    <a:p>
                      <a:pPr algn="l" rtl="0" eaLnBrk="0">
                        <a:lnSpc>
                          <a:spcPct val="117000"/>
                        </a:lnSpc>
                        <a:tabLst/>
                      </a:pPr>
                      <a:endParaRPr lang="Arial" altLang="Arial" sz="1000" dirty="0"/>
                    </a:p>
                    <a:p>
                      <a:pPr algn="l" rtl="0" eaLnBrk="0">
                        <a:lnSpc>
                          <a:spcPct val="117000"/>
                        </a:lnSpc>
                        <a:tabLst/>
                      </a:pPr>
                      <a:endParaRPr lang="Arial" altLang="Arial" sz="1000" dirty="0"/>
                    </a:p>
                    <a:p>
                      <a:pPr marL="142239" indent="76200" algn="l" rtl="0" eaLnBrk="0">
                        <a:lnSpc>
                          <a:spcPct val="97000"/>
                        </a:lnSpc>
                        <a:spcBef>
                          <a:spcPts val="1"/>
                        </a:spcBef>
                        <a:tabLst/>
                      </a:pPr>
                      <a:r>
                        <a:rPr sz="1100" kern="0" spc="50" dirty="0">
                          <a:solidFill>
                            <a:srgbClr val="000000">
                              <a:alpha val="100000"/>
                            </a:srgbClr>
                          </a:solidFill>
                          <a:latin typeface="SimSun"/>
                          <a:ea typeface="SimSun"/>
                          <a:cs typeface="SimSun"/>
                        </a:rPr>
                        <a:t>防盗   </a:t>
                      </a:r>
                      <a:r>
                        <a:rPr sz="1100" kern="0" spc="60" dirty="0">
                          <a:solidFill>
                            <a:srgbClr val="000000">
                              <a:alpha val="100000"/>
                            </a:srgbClr>
                          </a:solidFill>
                          <a:latin typeface="SimSun"/>
                          <a:ea typeface="SimSun"/>
                          <a:cs typeface="SimSun"/>
                        </a:rPr>
                        <a:t>防割炬</a:t>
                      </a:r>
                      <a:endParaRPr lang="SimSun" altLang="SimSun" sz="1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745">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600" dirty="0"/>
                    </a:p>
                    <a:p>
                      <a:pPr marL="222250" algn="l" rtl="0" eaLnBrk="0">
                        <a:lnSpc>
                          <a:spcPct val="80000"/>
                        </a:lnSpc>
                        <a:spcBef>
                          <a:spcPts val="1"/>
                        </a:spcBef>
                        <a:tabLst/>
                      </a:pPr>
                      <a:r>
                        <a:rPr sz="1100" kern="0" spc="20" dirty="0">
                          <a:solidFill>
                            <a:srgbClr val="000000">
                              <a:alpha val="100000"/>
                            </a:srgbClr>
                          </a:solidFill>
                          <a:latin typeface="SimSun"/>
                          <a:ea typeface="SimSun"/>
                          <a:cs typeface="SimSun"/>
                        </a:rPr>
                        <a:t>B30×1</a:t>
                      </a:r>
                      <a:endParaRPr lang="SimSun" altLang="SimSun" sz="1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319">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3000"/>
                        </a:lnSpc>
                        <a:tabLst/>
                      </a:pPr>
                      <a:endParaRPr lang="Arial" altLang="Arial" sz="700" dirty="0"/>
                    </a:p>
                    <a:p>
                      <a:pPr marL="330200" algn="l" rtl="0" eaLnBrk="0">
                        <a:lnSpc>
                          <a:spcPct val="81000"/>
                        </a:lnSpc>
                        <a:spcBef>
                          <a:spcPts val="5"/>
                        </a:spcBef>
                        <a:tabLst/>
                      </a:pPr>
                      <a:r>
                        <a:rPr sz="1100" kern="0" spc="10" dirty="0">
                          <a:solidFill>
                            <a:srgbClr val="000000">
                              <a:alpha val="100000"/>
                            </a:srgbClr>
                          </a:solidFill>
                          <a:latin typeface="SimSun"/>
                          <a:ea typeface="SimSun"/>
                          <a:cs typeface="SimSun"/>
                        </a:rPr>
                        <a:t>B30</a:t>
                      </a:r>
                      <a:endParaRPr lang="SimSun" altLang="SimSun" sz="1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429">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700" dirty="0"/>
                    </a:p>
                    <a:p>
                      <a:pPr marL="330200" algn="l" rtl="0" eaLnBrk="0">
                        <a:lnSpc>
                          <a:spcPct val="81000"/>
                        </a:lnSpc>
                        <a:spcBef>
                          <a:spcPts val="4"/>
                        </a:spcBef>
                        <a:tabLst/>
                      </a:pPr>
                      <a:r>
                        <a:rPr sz="1100" kern="0" spc="10" dirty="0">
                          <a:solidFill>
                            <a:srgbClr val="000000">
                              <a:alpha val="100000"/>
                            </a:srgbClr>
                          </a:solidFill>
                          <a:latin typeface="SimSun"/>
                          <a:ea typeface="SimSun"/>
                          <a:cs typeface="SimSun"/>
                        </a:rPr>
                        <a:t>B60</a:t>
                      </a:r>
                      <a:endParaRPr lang="SimSun" altLang="SimSun" sz="1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459">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600" dirty="0"/>
                    </a:p>
                    <a:p>
                      <a:pPr marL="330200" algn="l" rtl="0" eaLnBrk="0">
                        <a:lnSpc>
                          <a:spcPct val="81000"/>
                        </a:lnSpc>
                        <a:spcBef>
                          <a:spcPts val="5"/>
                        </a:spcBef>
                        <a:tabLst/>
                      </a:pPr>
                      <a:r>
                        <a:rPr sz="1100" kern="0" spc="10" dirty="0">
                          <a:solidFill>
                            <a:srgbClr val="000000">
                              <a:alpha val="100000"/>
                            </a:srgbClr>
                          </a:solidFill>
                          <a:latin typeface="SimSun"/>
                          <a:ea typeface="SimSun"/>
                          <a:cs typeface="SimSun"/>
                        </a:rPr>
                        <a:t>B90</a:t>
                      </a:r>
                      <a:endParaRPr lang="SimSun" altLang="SimSun" sz="1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429">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700" dirty="0"/>
                    </a:p>
                    <a:p>
                      <a:pPr marL="330200" algn="l" rtl="0" eaLnBrk="0">
                        <a:lnSpc>
                          <a:spcPct val="81000"/>
                        </a:lnSpc>
                        <a:spcBef>
                          <a:spcPts val="1"/>
                        </a:spcBef>
                        <a:tabLst/>
                      </a:pPr>
                      <a:r>
                        <a:rPr sz="1100" kern="0" spc="0" dirty="0">
                          <a:solidFill>
                            <a:srgbClr val="000000">
                              <a:alpha val="100000"/>
                            </a:srgbClr>
                          </a:solidFill>
                          <a:latin typeface="SimSun"/>
                          <a:ea typeface="SimSun"/>
                          <a:cs typeface="SimSun"/>
                        </a:rPr>
                        <a:t>C60</a:t>
                      </a:r>
                      <a:endParaRPr lang="SimSun" altLang="SimSun" sz="1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28000"/>
                        </a:lnSpc>
                        <a:tabLst/>
                      </a:pPr>
                      <a:endParaRPr lang="Arial" altLang="Arial" sz="300" dirty="0"/>
                    </a:p>
                    <a:p>
                      <a:pPr marL="144145" indent="76200" algn="l" rtl="0" eaLnBrk="0">
                        <a:lnSpc>
                          <a:spcPct val="93000"/>
                        </a:lnSpc>
                        <a:spcBef>
                          <a:spcPts val="1"/>
                        </a:spcBef>
                        <a:tabLst/>
                      </a:pPr>
                      <a:r>
                        <a:rPr sz="1100" b="1" kern="0" spc="50" dirty="0">
                          <a:solidFill>
                            <a:srgbClr val="000000">
                              <a:alpha val="100000"/>
                            </a:srgbClr>
                          </a:solidFill>
                          <a:latin typeface="SimSun"/>
                          <a:ea typeface="SimSun"/>
                          <a:cs typeface="SimSun"/>
                        </a:rPr>
                        <a:t>防盗</a:t>
                      </a:r>
                      <a:r>
                        <a:rPr sz="1100" kern="0" spc="0" dirty="0">
                          <a:solidFill>
                            <a:srgbClr val="000000">
                              <a:alpha val="100000"/>
                            </a:srgbClr>
                          </a:solidFill>
                          <a:latin typeface="SimSun"/>
                          <a:ea typeface="SimSun"/>
                          <a:cs typeface="SimSun"/>
                        </a:rPr>
                        <a:t>    </a:t>
                      </a:r>
                      <a:r>
                        <a:rPr sz="1100" b="1" kern="0" spc="40" dirty="0">
                          <a:solidFill>
                            <a:srgbClr val="000000">
                              <a:alpha val="100000"/>
                            </a:srgbClr>
                          </a:solidFill>
                          <a:latin typeface="SimSun"/>
                          <a:ea typeface="SimSun"/>
                          <a:cs typeface="SimSun"/>
                        </a:rPr>
                        <a:t>防割炬</a:t>
                      </a:r>
                      <a:r>
                        <a:rPr sz="1100" kern="0" spc="0" dirty="0">
                          <a:solidFill>
                            <a:srgbClr val="000000">
                              <a:alpha val="100000"/>
                            </a:srgbClr>
                          </a:solidFill>
                          <a:latin typeface="SimSun"/>
                          <a:ea typeface="SimSun"/>
                          <a:cs typeface="SimSun"/>
                        </a:rPr>
                        <a:t>   </a:t>
                      </a:r>
                      <a:r>
                        <a:rPr sz="1100" b="1" kern="0" spc="50" dirty="0">
                          <a:solidFill>
                            <a:srgbClr val="000000">
                              <a:alpha val="100000"/>
                            </a:srgbClr>
                          </a:solidFill>
                          <a:latin typeface="SimSun"/>
                          <a:ea typeface="SimSun"/>
                          <a:cs typeface="SimSun"/>
                        </a:rPr>
                        <a:t>防爆炸</a:t>
                      </a:r>
                      <a:endParaRPr lang="SimSun" altLang="SimSun" sz="1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1779">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4000"/>
                        </a:lnSpc>
                        <a:tabLst/>
                      </a:pPr>
                      <a:endParaRPr lang="Arial" altLang="Arial" sz="600" dirty="0"/>
                    </a:p>
                    <a:p>
                      <a:pPr marL="332104" algn="l" rtl="0" eaLnBrk="0">
                        <a:lnSpc>
                          <a:spcPct val="81000"/>
                        </a:lnSpc>
                        <a:spcBef>
                          <a:spcPts val="6"/>
                        </a:spcBef>
                        <a:tabLst/>
                      </a:pPr>
                      <a:r>
                        <a:rPr sz="1100" b="1" kern="0" spc="0" dirty="0">
                          <a:solidFill>
                            <a:srgbClr val="000000">
                              <a:alpha val="100000"/>
                            </a:srgbClr>
                          </a:solidFill>
                          <a:latin typeface="SimSun"/>
                          <a:ea typeface="SimSun"/>
                          <a:cs typeface="SimSun"/>
                        </a:rPr>
                        <a:t>C90</a:t>
                      </a:r>
                      <a:endParaRPr lang="SimSun" altLang="SimSun" sz="1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800">
                <a:tc gridSpan="2" rowSpan="2">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rowSpan="2">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260350" algn="l" rtl="0" eaLnBrk="0">
                        <a:lnSpc>
                          <a:spcPts val="1421"/>
                        </a:lnSpc>
                        <a:spcBef>
                          <a:spcPts val="6"/>
                        </a:spcBef>
                        <a:tabLst/>
                      </a:pPr>
                      <a:r>
                        <a:rPr sz="1100" kern="0" spc="0" dirty="0">
                          <a:solidFill>
                            <a:srgbClr val="000000">
                              <a:alpha val="100000"/>
                            </a:srgbClr>
                          </a:solidFill>
                          <a:latin typeface="SimSun"/>
                          <a:ea typeface="SimSun"/>
                          <a:cs typeface="SimSun"/>
                        </a:rPr>
                        <a:t>25</a:t>
                      </a:r>
                      <a:r>
                        <a:rPr sz="1100" kern="0" spc="50" dirty="0">
                          <a:solidFill>
                            <a:srgbClr val="000000">
                              <a:alpha val="100000"/>
                            </a:srgbClr>
                          </a:solidFill>
                          <a:latin typeface="SimSun"/>
                          <a:ea typeface="SimSun"/>
                          <a:cs typeface="SimSun"/>
                        </a:rPr>
                        <a:t> </a:t>
                      </a:r>
                      <a:r>
                        <a:rPr sz="1100" kern="0" spc="0" dirty="0">
                          <a:solidFill>
                            <a:srgbClr val="000000">
                              <a:alpha val="100000"/>
                            </a:srgbClr>
                          </a:solidFill>
                          <a:latin typeface="SimSun"/>
                          <a:ea typeface="SimSun"/>
                          <a:cs typeface="SimSun"/>
                        </a:rPr>
                        <a:t>mm</a:t>
                      </a:r>
                      <a:endParaRPr lang="SimSun" altLang="SimSun" sz="1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1000" dirty="0"/>
                    </a:p>
                    <a:p>
                      <a:pPr marL="182245" algn="l" rtl="0" eaLnBrk="0">
                        <a:lnSpc>
                          <a:spcPct val="84000"/>
                        </a:lnSpc>
                        <a:spcBef>
                          <a:spcPts val="5"/>
                        </a:spcBef>
                        <a:tabLst/>
                      </a:pPr>
                      <a:r>
                        <a:rPr sz="1100" b="1" kern="0" spc="-10" dirty="0">
                          <a:solidFill>
                            <a:srgbClr val="000000">
                              <a:alpha val="100000"/>
                            </a:srgbClr>
                          </a:solidFill>
                          <a:latin typeface="SimSun"/>
                          <a:ea typeface="SimSun"/>
                          <a:cs typeface="SimSun"/>
                        </a:rPr>
                        <a:t>20</a:t>
                      </a:r>
                      <a:r>
                        <a:rPr sz="1100" kern="0" spc="50" dirty="0">
                          <a:solidFill>
                            <a:srgbClr val="000000">
                              <a:alpha val="100000"/>
                            </a:srgbClr>
                          </a:solidFill>
                          <a:latin typeface="SimSun"/>
                          <a:ea typeface="SimSun"/>
                          <a:cs typeface="SimSun"/>
                        </a:rPr>
                        <a:t> </a:t>
                      </a:r>
                      <a:r>
                        <a:rPr sz="1100" b="1" kern="0" spc="0" dirty="0">
                          <a:solidFill>
                            <a:srgbClr val="000000">
                              <a:alpha val="100000"/>
                            </a:srgbClr>
                          </a:solidFill>
                          <a:latin typeface="SimSun"/>
                          <a:ea typeface="SimSun"/>
                          <a:cs typeface="SimSun"/>
                        </a:rPr>
                        <a:t>mm</a:t>
                      </a:r>
                      <a:endParaRPr lang="SimSun" altLang="SimSun" sz="11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gridSpan="2"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v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74" name="textbox 174"/>
          <p:cNvSpPr/>
          <p:nvPr/>
        </p:nvSpPr>
        <p:spPr>
          <a:xfrm>
            <a:off x="895364" y="1545896"/>
            <a:ext cx="5856604" cy="1086485"/>
          </a:xfrm>
          <a:prstGeom prst="rect">
            <a:avLst/>
          </a:prstGeom>
        </p:spPr>
        <p:txBody>
          <a:bodyPr vert="horz" wrap="square" lIns="0" tIns="0" rIns="0" bIns="0"/>
          <a:lstStyle/>
          <a:p>
            <a:pPr algn="l" rtl="0" eaLnBrk="0">
              <a:lnSpc>
                <a:spcPct val="81358"/>
              </a:lnSpc>
              <a:tabLst/>
            </a:pPr>
            <a:endParaRPr lang="Arial" altLang="Arial" sz="100" dirty="0"/>
          </a:p>
          <a:p>
            <a:pPr marL="2617470" algn="l" rtl="0" eaLnBrk="0">
              <a:lnSpc>
                <a:spcPct val="96000"/>
              </a:lnSpc>
              <a:tabLst/>
            </a:pPr>
            <a:r>
              <a:rPr sz="1000" b="1" kern="0" spc="-60" dirty="0">
                <a:solidFill>
                  <a:srgbClr val="000000">
                    <a:alpha val="100000"/>
                  </a:srgbClr>
                </a:solidFill>
                <a:latin typeface="SimHei"/>
                <a:ea typeface="SimHei"/>
                <a:cs typeface="SimHei"/>
              </a:rPr>
              <a:t>附</a:t>
            </a:r>
            <a:r>
              <a:rPr sz="1000" kern="0" spc="50" dirty="0">
                <a:solidFill>
                  <a:srgbClr val="000000">
                    <a:alpha val="100000"/>
                  </a:srgbClr>
                </a:solidFill>
                <a:latin typeface="SimHei"/>
                <a:ea typeface="SimHei"/>
                <a:cs typeface="SimHei"/>
              </a:rPr>
              <a:t>  </a:t>
            </a:r>
            <a:r>
              <a:rPr sz="1000" b="1" kern="0" spc="-60" dirty="0">
                <a:solidFill>
                  <a:srgbClr val="000000">
                    <a:alpha val="100000"/>
                  </a:srgbClr>
                </a:solidFill>
                <a:latin typeface="SimHei"/>
                <a:ea typeface="SimHei"/>
                <a:cs typeface="SimHei"/>
              </a:rPr>
              <a:t>录</a:t>
            </a:r>
            <a:r>
              <a:rPr sz="1000" kern="0" spc="40" dirty="0">
                <a:solidFill>
                  <a:srgbClr val="000000">
                    <a:alpha val="100000"/>
                  </a:srgbClr>
                </a:solidFill>
                <a:latin typeface="SimHei"/>
                <a:ea typeface="SimHei"/>
                <a:cs typeface="SimHei"/>
              </a:rPr>
              <a:t>  </a:t>
            </a:r>
            <a:r>
              <a:rPr sz="1000" b="1" kern="0" spc="-60" dirty="0">
                <a:solidFill>
                  <a:srgbClr val="000000">
                    <a:alpha val="100000"/>
                  </a:srgbClr>
                </a:solidFill>
                <a:latin typeface="SimSun"/>
                <a:ea typeface="SimSun"/>
                <a:cs typeface="SimSun"/>
              </a:rPr>
              <a:t>A</a:t>
            </a:r>
            <a:endParaRPr lang="SimSun" altLang="SimSun" sz="1000" dirty="0"/>
          </a:p>
          <a:p>
            <a:pPr marL="2547620" algn="l" rtl="0" eaLnBrk="0">
              <a:lnSpc>
                <a:spcPct val="96000"/>
              </a:lnSpc>
              <a:spcBef>
                <a:spcPts val="449"/>
              </a:spcBef>
              <a:tabLst/>
            </a:pPr>
            <a:r>
              <a:rPr sz="1000" b="1" kern="0" spc="20" dirty="0">
                <a:solidFill>
                  <a:srgbClr val="000000">
                    <a:alpha val="100000"/>
                  </a:srgbClr>
                </a:solidFill>
                <a:latin typeface="SimHei"/>
                <a:ea typeface="SimHei"/>
                <a:cs typeface="SimHei"/>
              </a:rPr>
              <a:t>(资料性附录)</a:t>
            </a:r>
            <a:endParaRPr lang="SimHei" altLang="SimHei" sz="1000" dirty="0"/>
          </a:p>
          <a:p>
            <a:pPr marL="2084070" algn="l" rtl="0" eaLnBrk="0">
              <a:lnSpc>
                <a:spcPct val="95000"/>
              </a:lnSpc>
              <a:spcBef>
                <a:spcPts val="401"/>
              </a:spcBef>
              <a:tabLst/>
            </a:pPr>
            <a:r>
              <a:rPr sz="1000" b="1" kern="0" spc="20" dirty="0">
                <a:solidFill>
                  <a:srgbClr val="000000">
                    <a:alpha val="100000"/>
                  </a:srgbClr>
                </a:solidFill>
                <a:latin typeface="SimHei"/>
                <a:ea typeface="SimHei"/>
                <a:cs typeface="SimHei"/>
              </a:rPr>
              <a:t>防盗保险柜产品安全级别标识</a:t>
            </a:r>
            <a:endParaRPr lang="SimHei" altLang="SimHei" sz="1000" dirty="0"/>
          </a:p>
          <a:p>
            <a:pPr algn="l" rtl="0" eaLnBrk="0">
              <a:lnSpc>
                <a:spcPct val="104000"/>
              </a:lnSpc>
              <a:tabLst/>
            </a:pPr>
            <a:endParaRPr lang="Arial" altLang="Arial" sz="1000" dirty="0"/>
          </a:p>
          <a:p>
            <a:pPr algn="l" rtl="0" eaLnBrk="0">
              <a:lnSpc>
                <a:spcPct val="6266"/>
              </a:lnSpc>
              <a:tabLst/>
            </a:pPr>
            <a:endParaRPr lang="Arial" altLang="Arial" sz="100" dirty="0"/>
          </a:p>
          <a:p>
            <a:pPr marL="12700" indent="259715" algn="l" rtl="0" eaLnBrk="0">
              <a:lnSpc>
                <a:spcPct val="117000"/>
              </a:lnSpc>
              <a:tabLst/>
            </a:pPr>
            <a:r>
              <a:rPr sz="1000" kern="0" spc="50" dirty="0">
                <a:solidFill>
                  <a:srgbClr val="000000">
                    <a:alpha val="100000"/>
                  </a:srgbClr>
                </a:solidFill>
                <a:latin typeface="SimSun"/>
                <a:ea typeface="SimSun"/>
                <a:cs typeface="SimSun"/>
              </a:rPr>
              <a:t>防盗保险柜产品安全级别标识样式见图</a:t>
            </a:r>
            <a:r>
              <a:rPr sz="1000" kern="0" spc="50" dirty="0">
                <a:solidFill>
                  <a:srgbClr val="000000">
                    <a:alpha val="100000"/>
                  </a:srgbClr>
                </a:solidFill>
                <a:latin typeface="Times New Roman"/>
                <a:ea typeface="Times New Roman"/>
                <a:cs typeface="Times New Roman"/>
              </a:rPr>
              <a:t>A.1</a:t>
            </a:r>
            <a:r>
              <a:rPr sz="1000" kern="0" spc="50" dirty="0">
                <a:solidFill>
                  <a:srgbClr val="000000">
                    <a:alpha val="100000"/>
                  </a:srgbClr>
                </a:solidFill>
                <a:latin typeface="SimSun"/>
                <a:ea typeface="SimSun"/>
                <a:cs typeface="SimSun"/>
              </a:rPr>
              <a:t>(白底黑字),字号和字体见表</a:t>
            </a:r>
            <a:r>
              <a:rPr sz="1000" kern="0" spc="-140" dirty="0">
                <a:solidFill>
                  <a:srgbClr val="000000">
                    <a:alpha val="100000"/>
                  </a:srgbClr>
                </a:solidFill>
                <a:latin typeface="SimSun"/>
                <a:ea typeface="SimSun"/>
                <a:cs typeface="SimSun"/>
              </a:rPr>
              <a:t> </a:t>
            </a:r>
            <a:r>
              <a:rPr sz="1000" kern="0" spc="50" dirty="0">
                <a:solidFill>
                  <a:srgbClr val="000000">
                    <a:alpha val="100000"/>
                  </a:srgbClr>
                </a:solidFill>
                <a:latin typeface="Times New Roman"/>
                <a:ea typeface="Times New Roman"/>
                <a:cs typeface="Times New Roman"/>
              </a:rPr>
              <a:t>A.1,</a:t>
            </a:r>
            <a:r>
              <a:rPr sz="1000" kern="0" spc="23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产品根据其安全级</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别在对应的安全级别单元格内画“</a:t>
            </a:r>
            <a:r>
              <a:rPr sz="1000" kern="0" spc="-22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a:t>
            </a:r>
            <a:r>
              <a:rPr sz="1000" kern="0" spc="-37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a:t>
            </a:r>
            <a:r>
              <a:rPr sz="1000" kern="0" spc="-50" dirty="0">
                <a:solidFill>
                  <a:srgbClr val="000000">
                    <a:alpha val="100000"/>
                  </a:srgbClr>
                </a:solidFill>
                <a:latin typeface="SimSun"/>
                <a:ea typeface="SimSun"/>
                <a:cs typeface="SimSun"/>
              </a:rPr>
              <a:t>。</a:t>
            </a:r>
            <a:endParaRPr lang="SimSun" altLang="SimSun" sz="1000" dirty="0"/>
          </a:p>
        </p:txBody>
      </p:sp>
      <p:graphicFrame>
        <p:nvGraphicFramePr>
          <p:cNvPr id="176" name="table 176"/>
          <p:cNvGraphicFramePr>
            <a:graphicFrameLocks noGrp="1"/>
          </p:cNvGraphicFramePr>
          <p:nvPr/>
        </p:nvGraphicFramePr>
        <p:xfrm>
          <a:off x="885846" y="8435949"/>
          <a:ext cx="5861050" cy="920115"/>
        </p:xfrm>
        <a:graphic>
          <a:graphicData uri="http://schemas.openxmlformats.org/drawingml/2006/table">
            <a:tbl>
              <a:tblPr/>
              <a:tblGrid>
                <a:gridCol w="1139825"/>
                <a:gridCol w="2298700"/>
                <a:gridCol w="2422525"/>
              </a:tblGrid>
              <a:tr h="231775">
                <a:tc>
                  <a:txBody>
                    <a:bodyPr/>
                    <a:lstStyle/>
                    <a:p>
                      <a:pPr algn="l" rtl="0" eaLnBrk="0">
                        <a:lnSpc>
                          <a:spcPct val="107000"/>
                        </a:lnSpc>
                        <a:tabLst/>
                      </a:pPr>
                      <a:endParaRPr lang="Arial" altLang="Arial" sz="400" dirty="0"/>
                    </a:p>
                    <a:p>
                      <a:pPr marL="459740" algn="l" rtl="0" eaLnBrk="0">
                        <a:lnSpc>
                          <a:spcPts val="966"/>
                        </a:lnSpc>
                        <a:spcBef>
                          <a:spcPts val="2"/>
                        </a:spcBef>
                        <a:tabLst/>
                      </a:pPr>
                      <a:r>
                        <a:rPr sz="800" kern="0" spc="20" dirty="0">
                          <a:solidFill>
                            <a:srgbClr val="000000">
                              <a:alpha val="100000"/>
                            </a:srgbClr>
                          </a:solidFill>
                          <a:latin typeface="SimSun"/>
                          <a:ea typeface="SimSun"/>
                          <a:cs typeface="SimSun"/>
                        </a:rPr>
                        <a:t>位置</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400" dirty="0"/>
                    </a:p>
                    <a:p>
                      <a:pPr marL="927100" algn="l" rtl="0" eaLnBrk="0">
                        <a:lnSpc>
                          <a:spcPct val="100000"/>
                        </a:lnSpc>
                        <a:tabLst/>
                      </a:pPr>
                      <a:r>
                        <a:rPr sz="800" kern="0" spc="30" dirty="0">
                          <a:solidFill>
                            <a:srgbClr val="000000">
                              <a:alpha val="100000"/>
                            </a:srgbClr>
                          </a:solidFill>
                          <a:latin typeface="SimSun"/>
                          <a:ea typeface="SimSun"/>
                          <a:cs typeface="SimSun"/>
                        </a:rPr>
                        <a:t>文字内容</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400" dirty="0"/>
                    </a:p>
                    <a:p>
                      <a:pPr marL="939164" algn="l" rtl="0" eaLnBrk="0">
                        <a:lnSpc>
                          <a:spcPct val="100000"/>
                        </a:lnSpc>
                        <a:tabLst/>
                      </a:pPr>
                      <a:r>
                        <a:rPr sz="800" kern="0" spc="40" dirty="0">
                          <a:solidFill>
                            <a:srgbClr val="000000">
                              <a:alpha val="100000"/>
                            </a:srgbClr>
                          </a:solidFill>
                          <a:latin typeface="SimSun"/>
                          <a:ea typeface="SimSun"/>
                          <a:cs typeface="SimSun"/>
                        </a:rPr>
                        <a:t>字号和字体</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02000"/>
                        </a:lnSpc>
                        <a:tabLst/>
                      </a:pPr>
                      <a:endParaRPr lang="Arial" altLang="Arial" sz="400" dirty="0"/>
                    </a:p>
                    <a:p>
                      <a:pPr marL="459740" algn="l" rtl="0" eaLnBrk="0">
                        <a:lnSpc>
                          <a:spcPct val="100000"/>
                        </a:lnSpc>
                        <a:spcBef>
                          <a:spcPts val="1"/>
                        </a:spcBef>
                        <a:tabLst/>
                      </a:pPr>
                      <a:r>
                        <a:rPr sz="800" kern="0" spc="20" dirty="0">
                          <a:solidFill>
                            <a:srgbClr val="000000">
                              <a:alpha val="100000"/>
                            </a:srgbClr>
                          </a:solidFill>
                          <a:latin typeface="SimSun"/>
                          <a:ea typeface="SimSun"/>
                          <a:cs typeface="SimSun"/>
                        </a:rPr>
                        <a:t>标题</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81914" algn="l" rtl="0" eaLnBrk="0">
                        <a:lnSpc>
                          <a:spcPct val="100000"/>
                        </a:lnSpc>
                        <a:spcBef>
                          <a:spcPts val="4"/>
                        </a:spcBef>
                        <a:tabLst/>
                      </a:pPr>
                      <a:r>
                        <a:rPr sz="800" kern="0" spc="50" dirty="0">
                          <a:solidFill>
                            <a:srgbClr val="000000">
                              <a:alpha val="100000"/>
                            </a:srgbClr>
                          </a:solidFill>
                          <a:latin typeface="SimSun"/>
                          <a:ea typeface="SimSun"/>
                          <a:cs typeface="SimSun"/>
                        </a:rPr>
                        <a:t>防盗保险柜产品安全级别标识</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400" dirty="0"/>
                    </a:p>
                    <a:p>
                      <a:pPr marL="75564" algn="l" rtl="0" eaLnBrk="0">
                        <a:lnSpc>
                          <a:spcPts val="966"/>
                        </a:lnSpc>
                        <a:spcBef>
                          <a:spcPts val="1"/>
                        </a:spcBef>
                        <a:tabLst/>
                      </a:pPr>
                      <a:r>
                        <a:rPr sz="800" kern="0" spc="30" dirty="0">
                          <a:solidFill>
                            <a:srgbClr val="000000">
                              <a:alpha val="100000"/>
                            </a:srgbClr>
                          </a:solidFill>
                          <a:latin typeface="SimSun"/>
                          <a:ea typeface="SimSun"/>
                          <a:cs typeface="SimSun"/>
                        </a:rPr>
                        <a:t>小四号黑体</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1615">
                <a:tc rowSpan="2">
                  <a:txBody>
                    <a:bodyPr/>
                    <a:lstStyle/>
                    <a:p>
                      <a:pPr algn="l" rtl="0" eaLnBrk="0">
                        <a:lnSpc>
                          <a:spcPct val="115000"/>
                        </a:lnSpc>
                        <a:tabLst/>
                      </a:pPr>
                      <a:endParaRPr lang="Arial" altLang="Arial" sz="1000" dirty="0"/>
                    </a:p>
                    <a:p>
                      <a:pPr marL="459740" algn="l" rtl="0" eaLnBrk="0">
                        <a:lnSpc>
                          <a:spcPct val="100000"/>
                        </a:lnSpc>
                        <a:spcBef>
                          <a:spcPts val="5"/>
                        </a:spcBef>
                        <a:tabLst/>
                      </a:pPr>
                      <a:r>
                        <a:rPr sz="800" kern="0" spc="30" dirty="0">
                          <a:solidFill>
                            <a:srgbClr val="000000">
                              <a:alpha val="100000"/>
                            </a:srgbClr>
                          </a:solidFill>
                          <a:latin typeface="SimSun"/>
                          <a:ea typeface="SimSun"/>
                          <a:cs typeface="SimSun"/>
                        </a:rPr>
                        <a:t>表头</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81914" algn="l" rtl="0" eaLnBrk="0">
                        <a:lnSpc>
                          <a:spcPct val="100000"/>
                        </a:lnSpc>
                        <a:spcBef>
                          <a:spcPts val="4"/>
                        </a:spcBef>
                        <a:tabLst/>
                      </a:pPr>
                      <a:r>
                        <a:rPr sz="800" kern="0" spc="60" dirty="0">
                          <a:solidFill>
                            <a:srgbClr val="000000">
                              <a:alpha val="100000"/>
                            </a:srgbClr>
                          </a:solidFill>
                          <a:latin typeface="SimSun"/>
                          <a:ea typeface="SimSun"/>
                          <a:cs typeface="SimSun"/>
                        </a:rPr>
                        <a:t>从低至高排列</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400" dirty="0"/>
                    </a:p>
                    <a:p>
                      <a:pPr marL="75564" algn="l" rtl="0" eaLnBrk="0">
                        <a:lnSpc>
                          <a:spcPct val="100000"/>
                        </a:lnSpc>
                        <a:spcBef>
                          <a:spcPts val="1"/>
                        </a:spcBef>
                        <a:tabLst/>
                      </a:pPr>
                      <a:r>
                        <a:rPr sz="800" kern="0" spc="40" dirty="0">
                          <a:solidFill>
                            <a:srgbClr val="000000">
                              <a:alpha val="100000"/>
                            </a:srgbClr>
                          </a:solidFill>
                          <a:latin typeface="SimSun"/>
                          <a:ea typeface="SimSun"/>
                          <a:cs typeface="SimSun"/>
                        </a:rPr>
                        <a:t>六号宋体加粗</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125">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400" dirty="0"/>
                    </a:p>
                    <a:p>
                      <a:pPr marL="81914" algn="l" rtl="0" eaLnBrk="0">
                        <a:lnSpc>
                          <a:spcPct val="100000"/>
                        </a:lnSpc>
                        <a:tabLst/>
                      </a:pPr>
                      <a:r>
                        <a:rPr sz="800" kern="0" spc="50" dirty="0">
                          <a:solidFill>
                            <a:srgbClr val="000000">
                              <a:alpha val="100000"/>
                            </a:srgbClr>
                          </a:solidFill>
                          <a:latin typeface="SimSun"/>
                          <a:ea typeface="SimSun"/>
                          <a:cs typeface="SimSun"/>
                        </a:rPr>
                        <a:t>安全级别、本产品级别、类别说明</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3000"/>
                        </a:lnSpc>
                        <a:tabLst/>
                      </a:pPr>
                      <a:endParaRPr lang="Arial" altLang="Arial" sz="400" dirty="0"/>
                    </a:p>
                    <a:p>
                      <a:pPr marL="75564" algn="l" rtl="0" eaLnBrk="0">
                        <a:lnSpc>
                          <a:spcPct val="100000"/>
                        </a:lnSpc>
                        <a:spcBef>
                          <a:spcPts val="3"/>
                        </a:spcBef>
                        <a:tabLst/>
                      </a:pPr>
                      <a:r>
                        <a:rPr sz="800" kern="0" spc="40" dirty="0">
                          <a:solidFill>
                            <a:srgbClr val="000000">
                              <a:alpha val="100000"/>
                            </a:srgbClr>
                          </a:solidFill>
                          <a:latin typeface="SimSun"/>
                          <a:ea typeface="SimSun"/>
                          <a:cs typeface="SimSun"/>
                        </a:rPr>
                        <a:t>五号宋体加粗</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78" name="textbox 178"/>
          <p:cNvSpPr/>
          <p:nvPr/>
        </p:nvSpPr>
        <p:spPr>
          <a:xfrm>
            <a:off x="2370396" y="7723927"/>
            <a:ext cx="2902585" cy="577850"/>
          </a:xfrm>
          <a:prstGeom prst="rect">
            <a:avLst/>
          </a:prstGeom>
        </p:spPr>
        <p:txBody>
          <a:bodyPr vert="horz" wrap="square" lIns="0" tIns="0" rIns="0" bIns="0"/>
          <a:lstStyle/>
          <a:p>
            <a:pPr algn="l" rtl="0" eaLnBrk="0">
              <a:lnSpc>
                <a:spcPct val="88100"/>
              </a:lnSpc>
              <a:tabLst/>
            </a:pPr>
            <a:endParaRPr lang="Arial" altLang="Arial" sz="100" dirty="0"/>
          </a:p>
          <a:p>
            <a:pPr marL="221615" algn="l" rtl="0" eaLnBrk="0">
              <a:lnSpc>
                <a:spcPct val="95000"/>
              </a:lnSpc>
              <a:tabLst/>
            </a:pPr>
            <a:r>
              <a:rPr sz="1000" b="1" kern="0" spc="30" dirty="0">
                <a:solidFill>
                  <a:srgbClr val="000000">
                    <a:alpha val="100000"/>
                  </a:srgbClr>
                </a:solidFill>
                <a:latin typeface="SimHei"/>
                <a:ea typeface="SimHei"/>
                <a:cs typeface="SimHei"/>
              </a:rPr>
              <a:t>图</a:t>
            </a:r>
            <a:r>
              <a:rPr sz="1000" kern="0" spc="-170" dirty="0">
                <a:solidFill>
                  <a:srgbClr val="000000">
                    <a:alpha val="100000"/>
                  </a:srgbClr>
                </a:solidFill>
                <a:latin typeface="SimHei"/>
                <a:ea typeface="SimHei"/>
                <a:cs typeface="SimHei"/>
              </a:rPr>
              <a:t> </a:t>
            </a:r>
            <a:r>
              <a:rPr sz="1000" b="1" kern="0" spc="30" dirty="0">
                <a:solidFill>
                  <a:srgbClr val="000000">
                    <a:alpha val="100000"/>
                  </a:srgbClr>
                </a:solidFill>
                <a:latin typeface="Times New Roman"/>
                <a:ea typeface="Times New Roman"/>
                <a:cs typeface="Times New Roman"/>
              </a:rPr>
              <a:t>A.1    </a:t>
            </a:r>
            <a:r>
              <a:rPr sz="1000" b="1" kern="0" spc="30" dirty="0">
                <a:solidFill>
                  <a:srgbClr val="000000">
                    <a:alpha val="100000"/>
                  </a:srgbClr>
                </a:solidFill>
                <a:latin typeface="SimHei"/>
                <a:ea typeface="SimHei"/>
                <a:cs typeface="SimHei"/>
              </a:rPr>
              <a:t>防盗保险柜产品</a:t>
            </a:r>
            <a:r>
              <a:rPr sz="1000" b="1" kern="0" spc="20" dirty="0">
                <a:solidFill>
                  <a:srgbClr val="000000">
                    <a:alpha val="100000"/>
                  </a:srgbClr>
                </a:solidFill>
                <a:latin typeface="SimHei"/>
                <a:ea typeface="SimHei"/>
                <a:cs typeface="SimHei"/>
              </a:rPr>
              <a:t>安全级别标识样式</a:t>
            </a:r>
            <a:endParaRPr lang="SimHei" altLang="SimHei" sz="1000" dirty="0"/>
          </a:p>
          <a:p>
            <a:pPr algn="l" rtl="0" eaLnBrk="0">
              <a:lnSpc>
                <a:spcPct val="146000"/>
              </a:lnSpc>
              <a:tabLst/>
            </a:pPr>
            <a:endParaRPr lang="Arial" altLang="Arial" sz="1000" dirty="0"/>
          </a:p>
          <a:p>
            <a:pPr algn="l" rtl="0" eaLnBrk="0">
              <a:lnSpc>
                <a:spcPct val="128000"/>
              </a:lnSpc>
              <a:tabLst/>
            </a:pPr>
            <a:endParaRPr lang="Arial" altLang="Arial" sz="200" dirty="0"/>
          </a:p>
          <a:p>
            <a:pPr marL="12700" algn="l" rtl="0" eaLnBrk="0">
              <a:lnSpc>
                <a:spcPct val="95000"/>
              </a:lnSpc>
              <a:spcBef>
                <a:spcPts val="2"/>
              </a:spcBef>
              <a:tabLst/>
            </a:pPr>
            <a:r>
              <a:rPr sz="1000" b="1" kern="0" spc="30" dirty="0">
                <a:solidFill>
                  <a:srgbClr val="000000">
                    <a:alpha val="100000"/>
                  </a:srgbClr>
                </a:solidFill>
                <a:latin typeface="SimHei"/>
                <a:ea typeface="SimHei"/>
                <a:cs typeface="SimHei"/>
              </a:rPr>
              <a:t>表</a:t>
            </a:r>
            <a:r>
              <a:rPr sz="1000" kern="0" spc="-170" dirty="0">
                <a:solidFill>
                  <a:srgbClr val="000000">
                    <a:alpha val="100000"/>
                  </a:srgbClr>
                </a:solidFill>
                <a:latin typeface="SimHei"/>
                <a:ea typeface="SimHei"/>
                <a:cs typeface="SimHei"/>
              </a:rPr>
              <a:t> </a:t>
            </a:r>
            <a:r>
              <a:rPr sz="1000" b="1" kern="0" spc="30" dirty="0">
                <a:solidFill>
                  <a:srgbClr val="000000">
                    <a:alpha val="100000"/>
                  </a:srgbClr>
                </a:solidFill>
                <a:latin typeface="Times New Roman"/>
                <a:ea typeface="Times New Roman"/>
                <a:cs typeface="Times New Roman"/>
              </a:rPr>
              <a:t>A.1    </a:t>
            </a:r>
            <a:r>
              <a:rPr sz="1000" b="1" kern="0" spc="30" dirty="0">
                <a:solidFill>
                  <a:srgbClr val="000000">
                    <a:alpha val="100000"/>
                  </a:srgbClr>
                </a:solidFill>
                <a:latin typeface="SimHei"/>
                <a:ea typeface="SimHei"/>
                <a:cs typeface="SimHei"/>
              </a:rPr>
              <a:t>防盗保险柜产品安全级别标识</a:t>
            </a:r>
            <a:r>
              <a:rPr sz="1000" b="1" kern="0" spc="20" dirty="0">
                <a:solidFill>
                  <a:srgbClr val="000000">
                    <a:alpha val="100000"/>
                  </a:srgbClr>
                </a:solidFill>
                <a:latin typeface="SimHei"/>
                <a:ea typeface="SimHei"/>
                <a:cs typeface="SimHei"/>
              </a:rPr>
              <a:t>字号和字体</a:t>
            </a:r>
            <a:endParaRPr lang="SimHei" altLang="SimHei" sz="1000" dirty="0"/>
          </a:p>
        </p:txBody>
      </p:sp>
      <p:sp>
        <p:nvSpPr>
          <p:cNvPr id="180" name="textbox 180"/>
          <p:cNvSpPr/>
          <p:nvPr/>
        </p:nvSpPr>
        <p:spPr>
          <a:xfrm>
            <a:off x="5773994" y="911929"/>
            <a:ext cx="988060" cy="145414"/>
          </a:xfrm>
          <a:prstGeom prst="rect">
            <a:avLst/>
          </a:prstGeom>
        </p:spPr>
        <p:txBody>
          <a:bodyPr vert="horz" wrap="square" lIns="0" tIns="0" rIns="0" bIns="0"/>
          <a:lstStyle/>
          <a:p>
            <a:pPr algn="l" rtl="0" eaLnBrk="0">
              <a:lnSpc>
                <a:spcPct val="80738"/>
              </a:lnSpc>
              <a:tabLst/>
            </a:pPr>
            <a:endParaRPr lang="Arial" altLang="Arial" sz="100" dirty="0"/>
          </a:p>
          <a:p>
            <a:pPr marL="12700" algn="l" rtl="0" eaLnBrk="0">
              <a:lnSpc>
                <a:spcPct val="79000"/>
              </a:lnSpc>
              <a:tabLst/>
            </a:pPr>
            <a:r>
              <a:rPr sz="1000" b="1" kern="0" spc="-20" dirty="0">
                <a:solidFill>
                  <a:srgbClr val="000000">
                    <a:alpha val="100000"/>
                  </a:srgbClr>
                </a:solidFill>
                <a:latin typeface="SimSun"/>
                <a:ea typeface="SimSun"/>
                <a:cs typeface="SimSun"/>
              </a:rPr>
              <a:t>GB</a:t>
            </a:r>
            <a:r>
              <a:rPr sz="1000" kern="0" spc="12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10409—2019</a:t>
            </a:r>
            <a:endParaRPr lang="SimSun" altLang="SimSun" sz="1000" dirty="0"/>
          </a:p>
        </p:txBody>
      </p:sp>
      <p:sp>
        <p:nvSpPr>
          <p:cNvPr id="182" name="textbox 182"/>
          <p:cNvSpPr/>
          <p:nvPr/>
        </p:nvSpPr>
        <p:spPr>
          <a:xfrm>
            <a:off x="6438888" y="9873215"/>
            <a:ext cx="99060" cy="102235"/>
          </a:xfrm>
          <a:prstGeom prst="rect">
            <a:avLst/>
          </a:prstGeom>
        </p:spPr>
        <p:txBody>
          <a:bodyPr vert="horz" wrap="square" lIns="0" tIns="0" rIns="0" bIns="0"/>
          <a:lstStyle/>
          <a:p>
            <a:pPr algn="l" rtl="0" eaLnBrk="0">
              <a:lnSpc>
                <a:spcPct val="80825"/>
              </a:lnSpc>
              <a:tabLst/>
            </a:pPr>
            <a:endParaRPr lang="Arial" altLang="Arial" sz="100" dirty="0"/>
          </a:p>
          <a:p>
            <a:pPr marL="12700" algn="l" rtl="0" eaLnBrk="0">
              <a:lnSpc>
                <a:spcPct val="84000"/>
              </a:lnSpc>
              <a:tabLst/>
            </a:pPr>
            <a:r>
              <a:rPr sz="600" kern="0" spc="-20" dirty="0">
                <a:solidFill>
                  <a:srgbClr val="000000">
                    <a:alpha val="100000"/>
                  </a:srgbClr>
                </a:solidFill>
                <a:latin typeface="SimSun"/>
                <a:ea typeface="SimSun"/>
                <a:cs typeface="SimSun"/>
              </a:rPr>
              <a:t>19</a:t>
            </a:r>
            <a:endParaRPr lang="SimSun" altLang="SimSun" sz="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 name="table 184"/>
          <p:cNvGraphicFramePr>
            <a:graphicFrameLocks noGrp="1"/>
          </p:cNvGraphicFramePr>
          <p:nvPr/>
        </p:nvGraphicFramePr>
        <p:xfrm>
          <a:off x="790559" y="1647779"/>
          <a:ext cx="5854699" cy="927100"/>
        </p:xfrm>
        <a:graphic>
          <a:graphicData uri="http://schemas.openxmlformats.org/drawingml/2006/table">
            <a:tbl>
              <a:tblPr/>
              <a:tblGrid>
                <a:gridCol w="1139825"/>
                <a:gridCol w="2298700"/>
                <a:gridCol w="2416175"/>
              </a:tblGrid>
              <a:tr h="238125">
                <a:tc>
                  <a:txBody>
                    <a:bodyPr/>
                    <a:lstStyle/>
                    <a:p>
                      <a:pPr algn="l" rtl="0" eaLnBrk="0">
                        <a:lnSpc>
                          <a:spcPct val="109000"/>
                        </a:lnSpc>
                        <a:tabLst/>
                      </a:pPr>
                      <a:endParaRPr lang="Arial" altLang="Arial" sz="400" dirty="0"/>
                    </a:p>
                    <a:p>
                      <a:pPr marL="454025" algn="l" rtl="0" eaLnBrk="0">
                        <a:lnSpc>
                          <a:spcPct val="95000"/>
                        </a:lnSpc>
                        <a:tabLst/>
                      </a:pPr>
                      <a:r>
                        <a:rPr sz="900" kern="0" spc="-20" dirty="0">
                          <a:solidFill>
                            <a:srgbClr val="000000">
                              <a:alpha val="100000"/>
                            </a:srgbClr>
                          </a:solidFill>
                          <a:latin typeface="SimSun"/>
                          <a:ea typeface="SimSun"/>
                          <a:cs typeface="SimSun"/>
                        </a:rPr>
                        <a:t>位置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400" dirty="0"/>
                    </a:p>
                    <a:p>
                      <a:pPr marL="927100" algn="l" rtl="0" eaLnBrk="0">
                        <a:lnSpc>
                          <a:spcPct val="95000"/>
                        </a:lnSpc>
                        <a:spcBef>
                          <a:spcPts val="1"/>
                        </a:spcBef>
                        <a:tabLst/>
                      </a:pPr>
                      <a:r>
                        <a:rPr sz="900" kern="0" spc="-20" dirty="0">
                          <a:solidFill>
                            <a:srgbClr val="000000">
                              <a:alpha val="100000"/>
                            </a:srgbClr>
                          </a:solidFill>
                          <a:latin typeface="SimSun"/>
                          <a:ea typeface="SimSun"/>
                          <a:cs typeface="SimSun"/>
                        </a:rPr>
                        <a:t>文字内容</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400" dirty="0"/>
                    </a:p>
                    <a:p>
                      <a:pPr marL="920114" algn="l" rtl="0" eaLnBrk="0">
                        <a:lnSpc>
                          <a:spcPct val="95000"/>
                        </a:lnSpc>
                        <a:spcBef>
                          <a:spcPts val="1"/>
                        </a:spcBef>
                        <a:tabLst/>
                      </a:pPr>
                      <a:r>
                        <a:rPr sz="900" kern="0" spc="-10" dirty="0">
                          <a:solidFill>
                            <a:srgbClr val="000000">
                              <a:alpha val="100000"/>
                            </a:srgbClr>
                          </a:solidFill>
                          <a:latin typeface="SimSun"/>
                          <a:ea typeface="SimSun"/>
                          <a:cs typeface="SimSun"/>
                        </a:rPr>
                        <a:t>字号和字体</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rowSpan="3">
                  <a:txBody>
                    <a:bodyPr/>
                    <a:lstStyle/>
                    <a:p>
                      <a:pPr algn="l" rtl="0" eaLnBrk="0">
                        <a:lnSpc>
                          <a:spcPct val="190000"/>
                        </a:lnSpc>
                        <a:tabLst/>
                      </a:pPr>
                      <a:endParaRPr lang="Arial" altLang="Arial" sz="1000" dirty="0"/>
                    </a:p>
                    <a:p>
                      <a:pPr algn="l" rtl="0" eaLnBrk="0">
                        <a:lnSpc>
                          <a:spcPct val="9789"/>
                        </a:lnSpc>
                        <a:tabLst/>
                      </a:pPr>
                      <a:endParaRPr lang="Arial" altLang="Arial" sz="100" dirty="0"/>
                    </a:p>
                    <a:p>
                      <a:pPr marL="454025" algn="l" rtl="0" eaLnBrk="0">
                        <a:lnSpc>
                          <a:spcPct val="95000"/>
                        </a:lnSpc>
                        <a:tabLst/>
                      </a:pPr>
                      <a:r>
                        <a:rPr sz="900" kern="0" spc="40" dirty="0">
                          <a:solidFill>
                            <a:srgbClr val="000000">
                              <a:alpha val="100000"/>
                            </a:srgbClr>
                          </a:solidFill>
                          <a:latin typeface="SimSun"/>
                          <a:ea typeface="SimSun"/>
                          <a:cs typeface="SimSun"/>
                        </a:rPr>
                        <a:t>表中</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82550" algn="l" rtl="0" eaLnBrk="0">
                        <a:lnSpc>
                          <a:spcPct val="95000"/>
                        </a:lnSpc>
                        <a:spcBef>
                          <a:spcPts val="4"/>
                        </a:spcBef>
                        <a:tabLst/>
                      </a:pPr>
                      <a:r>
                        <a:rPr sz="900" kern="0" spc="-10" dirty="0">
                          <a:solidFill>
                            <a:srgbClr val="000000">
                              <a:alpha val="100000"/>
                            </a:srgbClr>
                          </a:solidFill>
                          <a:latin typeface="SimSun"/>
                          <a:ea typeface="SimSun"/>
                          <a:cs typeface="SimSun"/>
                        </a:rPr>
                        <a:t>安全级别栏单元格</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400" dirty="0"/>
                    </a:p>
                    <a:p>
                      <a:pPr marL="76200" algn="l" rtl="0" eaLnBrk="0">
                        <a:lnSpc>
                          <a:spcPct val="95000"/>
                        </a:lnSpc>
                        <a:spcBef>
                          <a:spcPts val="2"/>
                        </a:spcBef>
                        <a:tabLst/>
                      </a:pPr>
                      <a:r>
                        <a:rPr sz="900" kern="0" spc="-10" dirty="0">
                          <a:solidFill>
                            <a:srgbClr val="000000">
                              <a:alpha val="100000"/>
                            </a:srgbClr>
                          </a:solidFill>
                          <a:latin typeface="SimSun"/>
                          <a:ea typeface="SimSun"/>
                          <a:cs typeface="SimSun"/>
                        </a:rPr>
                        <a:t>小四号宋体加粗</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400" dirty="0"/>
                    </a:p>
                    <a:p>
                      <a:pPr marL="82550" algn="l" rtl="0" eaLnBrk="0">
                        <a:lnSpc>
                          <a:spcPct val="94000"/>
                        </a:lnSpc>
                        <a:spcBef>
                          <a:spcPts val="4"/>
                        </a:spcBef>
                        <a:tabLst/>
                      </a:pPr>
                      <a:r>
                        <a:rPr sz="900" kern="0" spc="-10" dirty="0">
                          <a:solidFill>
                            <a:srgbClr val="000000">
                              <a:alpha val="100000"/>
                            </a:srgbClr>
                          </a:solidFill>
                          <a:latin typeface="SimSun"/>
                          <a:ea typeface="SimSun"/>
                          <a:cs typeface="SimSun"/>
                        </a:rPr>
                        <a:t>本产品级别栏单元格</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400" dirty="0"/>
                    </a:p>
                    <a:p>
                      <a:pPr marL="76200" algn="l" rtl="0" eaLnBrk="0">
                        <a:lnSpc>
                          <a:spcPct val="95000"/>
                        </a:lnSpc>
                        <a:spcBef>
                          <a:spcPts val="2"/>
                        </a:spcBef>
                        <a:tabLst/>
                      </a:pPr>
                      <a:r>
                        <a:rPr sz="900" kern="0" spc="-10" dirty="0">
                          <a:solidFill>
                            <a:srgbClr val="000000">
                              <a:alpha val="100000"/>
                            </a:srgbClr>
                          </a:solidFill>
                          <a:latin typeface="SimSun"/>
                          <a:ea typeface="SimSun"/>
                          <a:cs typeface="SimSun"/>
                        </a:rPr>
                        <a:t>小四号宋体加粗</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425">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0000"/>
                        </a:lnSpc>
                        <a:tabLst/>
                      </a:pPr>
                      <a:endParaRPr lang="Arial" altLang="Arial" sz="300" dirty="0"/>
                    </a:p>
                    <a:p>
                      <a:pPr marL="82550" algn="l" rtl="0" eaLnBrk="0">
                        <a:lnSpc>
                          <a:spcPct val="95000"/>
                        </a:lnSpc>
                        <a:spcBef>
                          <a:spcPts val="2"/>
                        </a:spcBef>
                        <a:tabLst/>
                      </a:pPr>
                      <a:r>
                        <a:rPr sz="900" kern="0" spc="-10" dirty="0">
                          <a:solidFill>
                            <a:srgbClr val="000000">
                              <a:alpha val="100000"/>
                            </a:srgbClr>
                          </a:solidFill>
                          <a:latin typeface="SimSun"/>
                          <a:ea typeface="SimSun"/>
                          <a:cs typeface="SimSun"/>
                        </a:rPr>
                        <a:t>类别说明栏单元格</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2000"/>
                        </a:lnSpc>
                        <a:tabLst/>
                      </a:pPr>
                      <a:endParaRPr lang="Arial" altLang="Arial" sz="300" dirty="0"/>
                    </a:p>
                    <a:p>
                      <a:pPr marL="76200" algn="l" rtl="0" eaLnBrk="0">
                        <a:lnSpc>
                          <a:spcPct val="95000"/>
                        </a:lnSpc>
                        <a:spcBef>
                          <a:spcPts val="2"/>
                        </a:spcBef>
                        <a:tabLst/>
                      </a:pPr>
                      <a:r>
                        <a:rPr sz="900" kern="0" spc="-10" dirty="0">
                          <a:solidFill>
                            <a:srgbClr val="000000">
                              <a:alpha val="100000"/>
                            </a:srgbClr>
                          </a:solidFill>
                          <a:latin typeface="SimSun"/>
                          <a:ea typeface="SimSun"/>
                          <a:cs typeface="SimSun"/>
                        </a:rPr>
                        <a:t>五号宋体加粗</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86" name="textbox 186"/>
          <p:cNvSpPr/>
          <p:nvPr/>
        </p:nvSpPr>
        <p:spPr>
          <a:xfrm>
            <a:off x="782759" y="916495"/>
            <a:ext cx="3307715" cy="602615"/>
          </a:xfrm>
          <a:prstGeom prst="rect">
            <a:avLst/>
          </a:prstGeom>
        </p:spPr>
        <p:txBody>
          <a:bodyPr vert="horz" wrap="square" lIns="0" tIns="0" rIns="0" bIns="0"/>
          <a:lstStyle/>
          <a:p>
            <a:pPr algn="l" rtl="0" eaLnBrk="0">
              <a:lnSpc>
                <a:spcPct val="83047"/>
              </a:lnSpc>
              <a:tabLst/>
            </a:pPr>
            <a:endParaRPr lang="Arial" altLang="Arial" sz="100" dirty="0"/>
          </a:p>
          <a:p>
            <a:pPr marL="12700" algn="l" rtl="0" eaLnBrk="0">
              <a:lnSpc>
                <a:spcPct val="82000"/>
              </a:lnSpc>
              <a:tabLst/>
            </a:pPr>
            <a:r>
              <a:rPr sz="900" b="1" kern="0" spc="0" dirty="0">
                <a:solidFill>
                  <a:srgbClr val="000000">
                    <a:alpha val="100000"/>
                  </a:srgbClr>
                </a:solidFill>
                <a:latin typeface="SimSun"/>
                <a:ea typeface="SimSun"/>
                <a:cs typeface="SimSun"/>
              </a:rPr>
              <a:t>GB</a:t>
            </a:r>
            <a:r>
              <a:rPr sz="900" kern="0" spc="80" dirty="0">
                <a:solidFill>
                  <a:srgbClr val="000000">
                    <a:alpha val="100000"/>
                  </a:srgbClr>
                </a:solidFill>
                <a:latin typeface="SimSun"/>
                <a:ea typeface="SimSun"/>
                <a:cs typeface="SimSun"/>
              </a:rPr>
              <a:t>   </a:t>
            </a:r>
            <a:r>
              <a:rPr sz="900" b="1" kern="0" spc="10" dirty="0">
                <a:solidFill>
                  <a:srgbClr val="000000">
                    <a:alpha val="100000"/>
                  </a:srgbClr>
                </a:solidFill>
                <a:latin typeface="SimSun"/>
                <a:ea typeface="SimSun"/>
                <a:cs typeface="SimSun"/>
              </a:rPr>
              <a:t>10409—2019</a:t>
            </a:r>
            <a:endParaRPr lang="SimSun" altLang="SimSun" sz="900" dirty="0"/>
          </a:p>
          <a:p>
            <a:pPr algn="l" rtl="0" eaLnBrk="0">
              <a:lnSpc>
                <a:spcPct val="192000"/>
              </a:lnSpc>
              <a:tabLst/>
            </a:pPr>
            <a:endParaRPr lang="Arial" altLang="Arial" sz="1000" dirty="0"/>
          </a:p>
          <a:p>
            <a:pPr algn="l" rtl="0" eaLnBrk="0">
              <a:lnSpc>
                <a:spcPct val="113000"/>
              </a:lnSpc>
              <a:tabLst/>
            </a:pPr>
            <a:endParaRPr lang="Arial" altLang="Arial" sz="200" dirty="0"/>
          </a:p>
          <a:p>
            <a:pPr algn="r" rtl="0" eaLnBrk="0">
              <a:lnSpc>
                <a:spcPct val="100000"/>
              </a:lnSpc>
              <a:spcBef>
                <a:spcPts val="2"/>
              </a:spcBef>
              <a:tabLst/>
            </a:pPr>
            <a:r>
              <a:rPr sz="900" b="1" kern="0" spc="-20" dirty="0">
                <a:solidFill>
                  <a:srgbClr val="000000">
                    <a:alpha val="100000"/>
                  </a:srgbClr>
                </a:solidFill>
                <a:latin typeface="SimSun"/>
                <a:ea typeface="SimSun"/>
                <a:cs typeface="SimSun"/>
              </a:rPr>
              <a:t>表</a:t>
            </a:r>
            <a:r>
              <a:rPr sz="900" kern="0" spc="-110" dirty="0">
                <a:solidFill>
                  <a:srgbClr val="000000">
                    <a:alpha val="100000"/>
                  </a:srgbClr>
                </a:solidFill>
                <a:latin typeface="SimSun"/>
                <a:ea typeface="SimSun"/>
                <a:cs typeface="SimSun"/>
              </a:rPr>
              <a:t> </a:t>
            </a:r>
            <a:r>
              <a:rPr sz="900" b="1" kern="0" spc="-20" dirty="0">
                <a:solidFill>
                  <a:srgbClr val="000000">
                    <a:alpha val="100000"/>
                  </a:srgbClr>
                </a:solidFill>
                <a:latin typeface="SimSun"/>
                <a:ea typeface="SimSun"/>
                <a:cs typeface="SimSun"/>
              </a:rPr>
              <a:t>A.1</a:t>
            </a:r>
            <a:r>
              <a:rPr sz="900" kern="0" spc="7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a:t>
            </a:r>
            <a:r>
              <a:rPr sz="900" kern="0" spc="-17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续</a:t>
            </a:r>
            <a:r>
              <a:rPr sz="900" kern="0" spc="-18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a:t>
            </a:r>
            <a:endParaRPr lang="SimSun" altLang="SimSun" sz="900" dirty="0"/>
          </a:p>
        </p:txBody>
      </p:sp>
      <p:sp>
        <p:nvSpPr>
          <p:cNvPr id="188" name="rect"/>
          <p:cNvSpPr/>
          <p:nvPr/>
        </p:nvSpPr>
        <p:spPr>
          <a:xfrm>
            <a:off x="2978167" y="3022596"/>
            <a:ext cx="1479562" cy="6309"/>
          </a:xfrm>
          <a:prstGeom prst="rect">
            <a:avLst/>
          </a:prstGeom>
          <a:solidFill>
            <a:srgbClr val="000000">
              <a:alpha val="100000"/>
            </a:srgbClr>
          </a:solidFill>
          <a:ln cap="flat">
            <a:noFill/>
            <a:prstDash val="solid"/>
            <a:miter lim="0"/>
          </a:ln>
        </p:spPr>
        <p:txBody>
          <a:bodyPr rtlCol="0"/>
          <a:lstStyle/>
          <a:p>
            <a:pPr algn="ctr"/>
            <a:endParaRPr lang="zh-CN" altLang="en-US"/>
          </a:p>
        </p:txBody>
      </p:sp>
      <p:sp>
        <p:nvSpPr>
          <p:cNvPr id="190" name="textbox 190"/>
          <p:cNvSpPr/>
          <p:nvPr/>
        </p:nvSpPr>
        <p:spPr>
          <a:xfrm>
            <a:off x="939796" y="9873546"/>
            <a:ext cx="104139" cy="101600"/>
          </a:xfrm>
          <a:prstGeom prst="rect">
            <a:avLst/>
          </a:prstGeom>
        </p:spPr>
        <p:txBody>
          <a:bodyPr vert="horz" wrap="square" lIns="0" tIns="0" rIns="0" bIns="0"/>
          <a:lstStyle/>
          <a:p>
            <a:pPr algn="l" rtl="0" eaLnBrk="0">
              <a:lnSpc>
                <a:spcPct val="84658"/>
              </a:lnSpc>
              <a:tabLst/>
            </a:pPr>
            <a:endParaRPr lang="Arial" altLang="Arial" sz="100" dirty="0"/>
          </a:p>
          <a:p>
            <a:pPr marL="12700" algn="l" rtl="0" eaLnBrk="0">
              <a:lnSpc>
                <a:spcPct val="83000"/>
              </a:lnSpc>
              <a:tabLst/>
            </a:pPr>
            <a:r>
              <a:rPr sz="600" kern="0" spc="0" dirty="0">
                <a:solidFill>
                  <a:srgbClr val="000000">
                    <a:alpha val="100000"/>
                  </a:srgbClr>
                </a:solidFill>
                <a:latin typeface="SimSun"/>
                <a:ea typeface="SimSun"/>
                <a:cs typeface="SimSun"/>
              </a:rPr>
              <a:t>20</a:t>
            </a:r>
            <a:endParaRPr lang="SimSun" altLang="SimSun" sz="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6"/>
          <p:cNvSpPr/>
          <p:nvPr/>
        </p:nvSpPr>
        <p:spPr>
          <a:xfrm>
            <a:off x="1142990" y="907362"/>
            <a:ext cx="5668009" cy="8881109"/>
          </a:xfrm>
          <a:prstGeom prst="rect">
            <a:avLst/>
          </a:prstGeom>
        </p:spPr>
        <p:txBody>
          <a:bodyPr vert="horz" wrap="square" lIns="0" tIns="0" rIns="0" bIns="0"/>
          <a:lstStyle/>
          <a:p>
            <a:pPr algn="l" rtl="0" eaLnBrk="0">
              <a:lnSpc>
                <a:spcPct val="79789"/>
              </a:lnSpc>
              <a:tabLst/>
            </a:pPr>
            <a:endParaRPr lang="Arial" altLang="Arial" sz="100" dirty="0"/>
          </a:p>
          <a:p>
            <a:pPr marL="4637404" algn="l" rtl="0" eaLnBrk="0">
              <a:lnSpc>
                <a:spcPct val="82000"/>
              </a:lnSpc>
              <a:tabLst/>
            </a:pPr>
            <a:r>
              <a:rPr sz="1000" b="1" kern="0" spc="0" dirty="0">
                <a:solidFill>
                  <a:srgbClr val="000000">
                    <a:alpha val="100000"/>
                  </a:srgbClr>
                </a:solidFill>
                <a:latin typeface="SimSun"/>
                <a:ea typeface="SimSun"/>
                <a:cs typeface="SimSun"/>
              </a:rPr>
              <a:t>GB</a:t>
            </a:r>
            <a:r>
              <a:rPr sz="1000" kern="0" spc="35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10409—2019</a:t>
            </a:r>
            <a:endParaRPr lang="SimSun" altLang="SimSun" sz="1000" dirty="0"/>
          </a:p>
          <a:p>
            <a:pPr algn="l" rtl="0" eaLnBrk="0">
              <a:lnSpc>
                <a:spcPct val="103000"/>
              </a:lnSpc>
              <a:tabLst/>
            </a:pPr>
            <a:endParaRPr lang="Arial" altLang="Arial" sz="1000" dirty="0"/>
          </a:p>
          <a:p>
            <a:pPr algn="l" rtl="0" eaLnBrk="0">
              <a:lnSpc>
                <a:spcPct val="103000"/>
              </a:lnSpc>
              <a:tabLst/>
            </a:pPr>
            <a:endParaRPr lang="Arial" altLang="Arial" sz="1000" dirty="0"/>
          </a:p>
          <a:p>
            <a:pPr algn="l" rtl="0" eaLnBrk="0">
              <a:lnSpc>
                <a:spcPct val="103000"/>
              </a:lnSpc>
              <a:tabLst/>
            </a:pPr>
            <a:endParaRPr lang="Arial" altLang="Arial" sz="1000" dirty="0"/>
          </a:p>
          <a:p>
            <a:pPr marL="2288539" algn="l" rtl="0" eaLnBrk="0">
              <a:lnSpc>
                <a:spcPct val="99000"/>
              </a:lnSpc>
              <a:spcBef>
                <a:spcPts val="457"/>
              </a:spcBef>
              <a:tabLst/>
            </a:pPr>
            <a:r>
              <a:rPr sz="1500" b="1" kern="0" spc="-30" dirty="0">
                <a:solidFill>
                  <a:srgbClr val="000000">
                    <a:alpha val="100000"/>
                  </a:srgbClr>
                </a:solidFill>
                <a:latin typeface="SimHei"/>
                <a:ea typeface="SimHei"/>
                <a:cs typeface="SimHei"/>
              </a:rPr>
              <a:t>前</a:t>
            </a:r>
            <a:r>
              <a:rPr sz="1500" kern="0" spc="10" dirty="0">
                <a:solidFill>
                  <a:srgbClr val="000000">
                    <a:alpha val="100000"/>
                  </a:srgbClr>
                </a:solidFill>
                <a:latin typeface="SimHei"/>
                <a:ea typeface="SimHei"/>
                <a:cs typeface="SimHei"/>
              </a:rPr>
              <a:t>    </a:t>
            </a:r>
            <a:r>
              <a:rPr sz="1500" b="1" kern="0" spc="-30" dirty="0">
                <a:solidFill>
                  <a:srgbClr val="000000">
                    <a:alpha val="100000"/>
                  </a:srgbClr>
                </a:solidFill>
                <a:latin typeface="SimHei"/>
                <a:ea typeface="SimHei"/>
                <a:cs typeface="SimHei"/>
              </a:rPr>
              <a:t>言</a:t>
            </a:r>
            <a:endParaRPr lang="SimHei" altLang="SimHei" sz="1500" dirty="0"/>
          </a:p>
          <a:p>
            <a:pPr algn="l" rtl="0" eaLnBrk="0">
              <a:lnSpc>
                <a:spcPct val="121000"/>
              </a:lnSpc>
              <a:tabLst/>
            </a:pPr>
            <a:endParaRPr lang="Arial" altLang="Arial" sz="1000" dirty="0"/>
          </a:p>
          <a:p>
            <a:pPr algn="l" rtl="0" eaLnBrk="0">
              <a:lnSpc>
                <a:spcPct val="121000"/>
              </a:lnSpc>
              <a:tabLst/>
            </a:pPr>
            <a:endParaRPr lang="Arial" altLang="Arial" sz="1000" dirty="0"/>
          </a:p>
          <a:p>
            <a:pPr marL="13970" algn="l" rtl="0" eaLnBrk="0">
              <a:lnSpc>
                <a:spcPct val="100000"/>
              </a:lnSpc>
              <a:spcBef>
                <a:spcPts val="307"/>
              </a:spcBef>
              <a:tabLst/>
            </a:pPr>
            <a:r>
              <a:rPr sz="1000" b="1" kern="0" spc="-10" dirty="0">
                <a:solidFill>
                  <a:srgbClr val="000000">
                    <a:alpha val="100000"/>
                  </a:srgbClr>
                </a:solidFill>
                <a:latin typeface="SimHei"/>
                <a:ea typeface="SimHei"/>
                <a:cs typeface="SimHei"/>
              </a:rPr>
              <a:t>本标准的全部技术内</a:t>
            </a:r>
            <a:r>
              <a:rPr sz="1000" b="1" kern="0" spc="-20" dirty="0">
                <a:solidFill>
                  <a:srgbClr val="000000">
                    <a:alpha val="100000"/>
                  </a:srgbClr>
                </a:solidFill>
                <a:latin typeface="SimHei"/>
                <a:ea typeface="SimHei"/>
                <a:cs typeface="SimHei"/>
              </a:rPr>
              <a:t>容为强制性。</a:t>
            </a:r>
            <a:endParaRPr lang="SimHei" altLang="SimHei" sz="1000" dirty="0"/>
          </a:p>
          <a:p>
            <a:pPr marL="12700" algn="l" rtl="0" eaLnBrk="0">
              <a:lnSpc>
                <a:spcPct val="99000"/>
              </a:lnSpc>
              <a:spcBef>
                <a:spcPts val="453"/>
              </a:spcBef>
              <a:tabLst/>
            </a:pPr>
            <a:r>
              <a:rPr sz="1000" kern="0" spc="0" dirty="0">
                <a:solidFill>
                  <a:srgbClr val="000000">
                    <a:alpha val="100000"/>
                  </a:srgbClr>
                </a:solidFill>
                <a:latin typeface="SimSun"/>
                <a:ea typeface="SimSun"/>
                <a:cs typeface="SimSun"/>
              </a:rPr>
              <a:t>本标准按照</a:t>
            </a:r>
            <a:r>
              <a:rPr sz="1000" kern="0" spc="-11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GB/T1.1—2009  给出的规则起草。</a:t>
            </a:r>
            <a:endParaRPr lang="SimSun" altLang="SimSun" sz="1000" dirty="0"/>
          </a:p>
          <a:p>
            <a:pPr marL="12700" algn="l" rtl="0" eaLnBrk="0">
              <a:lnSpc>
                <a:spcPct val="114000"/>
              </a:lnSpc>
              <a:spcBef>
                <a:spcPts val="414"/>
              </a:spcBef>
              <a:tabLst/>
            </a:pPr>
            <a:r>
              <a:rPr sz="1000" kern="0" spc="10" dirty="0">
                <a:solidFill>
                  <a:srgbClr val="000000">
                    <a:alpha val="100000"/>
                  </a:srgbClr>
                </a:solidFill>
                <a:latin typeface="SimSun"/>
                <a:ea typeface="SimSun"/>
                <a:cs typeface="SimSun"/>
              </a:rPr>
              <a:t>本标准代替</a:t>
            </a:r>
            <a:r>
              <a:rPr sz="1000" kern="0" spc="0" dirty="0">
                <a:solidFill>
                  <a:srgbClr val="000000">
                    <a:alpha val="100000"/>
                  </a:srgbClr>
                </a:solidFill>
                <a:latin typeface="SimSun"/>
                <a:ea typeface="SimSun"/>
                <a:cs typeface="SimSun"/>
              </a:rPr>
              <a:t>GB</a:t>
            </a:r>
            <a:r>
              <a:rPr sz="1000" kern="0" spc="10" dirty="0">
                <a:solidFill>
                  <a:srgbClr val="000000">
                    <a:alpha val="100000"/>
                  </a:srgbClr>
                </a:solidFill>
                <a:latin typeface="SimSun"/>
                <a:ea typeface="SimSun"/>
                <a:cs typeface="SimSun"/>
              </a:rPr>
              <a:t>10409—2001《 防盗保险柜》,与</a:t>
            </a:r>
            <a:r>
              <a:rPr sz="1000" kern="0" spc="-29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10" dirty="0">
                <a:solidFill>
                  <a:srgbClr val="000000">
                    <a:alpha val="100000"/>
                  </a:srgbClr>
                </a:solidFill>
                <a:latin typeface="SimSun"/>
                <a:ea typeface="SimSun"/>
                <a:cs typeface="SimSun"/>
              </a:rPr>
              <a:t>10409—2001</a:t>
            </a:r>
            <a:r>
              <a:rPr sz="1000" kern="0" spc="46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相比主要技术内容变</a:t>
            </a:r>
            <a:r>
              <a:rPr sz="1000" kern="0" spc="0" dirty="0">
                <a:solidFill>
                  <a:srgbClr val="000000">
                    <a:alpha val="100000"/>
                  </a:srgbClr>
                </a:solidFill>
                <a:latin typeface="SimSun"/>
                <a:ea typeface="SimSun"/>
                <a:cs typeface="SimSun"/>
              </a:rPr>
              <a:t>化如下：      </a:t>
            </a:r>
            <a:r>
              <a:rPr sz="1000" kern="0" spc="70" dirty="0">
                <a:solidFill>
                  <a:srgbClr val="000000">
                    <a:alpha val="100000"/>
                  </a:srgbClr>
                </a:solidFill>
                <a:latin typeface="SimSun"/>
                <a:ea typeface="SimSun"/>
                <a:cs typeface="SimSun"/>
              </a:rPr>
              <a:t>——修改了标准适用范围(见第1章，2001年</a:t>
            </a:r>
            <a:r>
              <a:rPr sz="1000" kern="0" spc="60" dirty="0">
                <a:solidFill>
                  <a:srgbClr val="000000">
                    <a:alpha val="100000"/>
                  </a:srgbClr>
                </a:solidFill>
                <a:latin typeface="SimSun"/>
                <a:ea typeface="SimSun"/>
                <a:cs typeface="SimSun"/>
              </a:rPr>
              <a:t>版的第1章);</a:t>
            </a:r>
            <a:endParaRPr lang="SimSun" altLang="SimSun" sz="1000" dirty="0"/>
          </a:p>
          <a:p>
            <a:pPr marL="12700" algn="l" rtl="0" eaLnBrk="0">
              <a:lnSpc>
                <a:spcPct val="98000"/>
              </a:lnSpc>
              <a:spcBef>
                <a:spcPts val="350"/>
              </a:spcBef>
              <a:tabLst/>
            </a:pPr>
            <a:r>
              <a:rPr sz="1000" kern="0" spc="50" dirty="0">
                <a:solidFill>
                  <a:srgbClr val="000000">
                    <a:alpha val="100000"/>
                  </a:srgbClr>
                </a:solidFill>
                <a:latin typeface="SimSun"/>
                <a:ea typeface="SimSun"/>
                <a:cs typeface="SimSun"/>
              </a:rPr>
              <a:t>——修改了防盗保险柜(箱)的定义(见3.1,200</a:t>
            </a:r>
            <a:r>
              <a:rPr sz="1000" kern="0" spc="40" dirty="0">
                <a:solidFill>
                  <a:srgbClr val="000000">
                    <a:alpha val="100000"/>
                  </a:srgbClr>
                </a:solidFill>
                <a:latin typeface="SimSun"/>
                <a:ea typeface="SimSun"/>
                <a:cs typeface="SimSun"/>
              </a:rPr>
              <a:t>1年版的3.1);</a:t>
            </a:r>
            <a:endParaRPr lang="SimSun" altLang="SimSun" sz="1000" dirty="0"/>
          </a:p>
          <a:p>
            <a:pPr marL="272415" indent="-259715" algn="l" rtl="0" eaLnBrk="0">
              <a:lnSpc>
                <a:spcPct val="125000"/>
              </a:lnSpc>
              <a:spcBef>
                <a:spcPts val="391"/>
              </a:spcBef>
              <a:tabLst/>
            </a:pPr>
            <a:r>
              <a:rPr sz="1000" kern="0" spc="30" dirty="0">
                <a:solidFill>
                  <a:srgbClr val="000000">
                    <a:alpha val="100000"/>
                  </a:srgbClr>
                </a:solidFill>
                <a:latin typeface="SimSun"/>
                <a:ea typeface="SimSun"/>
                <a:cs typeface="SimSun"/>
              </a:rPr>
              <a:t>——增加了自动柜员机防盗保险柜</a:t>
            </a:r>
            <a:r>
              <a:rPr sz="1000" kern="0" spc="20" dirty="0">
                <a:solidFill>
                  <a:srgbClr val="000000">
                    <a:alpha val="100000"/>
                  </a:srgbClr>
                </a:solidFill>
                <a:latin typeface="SimSun"/>
                <a:ea typeface="SimSun"/>
                <a:cs typeface="SimSun"/>
              </a:rPr>
              <a:t>、组装式防盗保险柜、投入式防盗保险柜及其定义，在满足通用</a:t>
            </a:r>
            <a:r>
              <a:rPr sz="1000" kern="0" spc="-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技术要求的基础上增加</a:t>
            </a:r>
            <a:r>
              <a:rPr sz="1000" kern="0" spc="20" dirty="0">
                <a:solidFill>
                  <a:srgbClr val="000000">
                    <a:alpha val="100000"/>
                  </a:srgbClr>
                </a:solidFill>
                <a:latin typeface="SimSun"/>
                <a:ea typeface="SimSun"/>
                <a:cs typeface="SimSun"/>
              </a:rPr>
              <a:t>其相应附加技术要求、试验方法和检验规则等内容(见3.2～3.4、5.6~  </a:t>
            </a:r>
            <a:r>
              <a:rPr sz="900" kern="0" spc="-20" dirty="0">
                <a:solidFill>
                  <a:srgbClr val="000000">
                    <a:alpha val="100000"/>
                  </a:srgbClr>
                </a:solidFill>
                <a:latin typeface="SimSun"/>
                <a:ea typeface="SimSun"/>
                <a:cs typeface="SimSun"/>
              </a:rPr>
              <a:t>5.8、6.6～6.8、7.3);</a:t>
            </a:r>
            <a:endParaRPr lang="SimSun" altLang="SimSun" sz="900" dirty="0"/>
          </a:p>
          <a:p>
            <a:pPr marL="12700" algn="l" rtl="0" eaLnBrk="0">
              <a:lnSpc>
                <a:spcPct val="99000"/>
              </a:lnSpc>
              <a:spcBef>
                <a:spcPts val="453"/>
              </a:spcBef>
              <a:tabLst/>
            </a:pPr>
            <a:r>
              <a:rPr sz="1000" kern="0" spc="20" dirty="0">
                <a:solidFill>
                  <a:srgbClr val="000000">
                    <a:alpha val="100000"/>
                  </a:srgbClr>
                </a:solidFill>
                <a:latin typeface="SimSun"/>
                <a:ea typeface="SimSun"/>
                <a:cs typeface="SimSun"/>
              </a:rPr>
              <a:t>——增加了防盗保险柜锁和钥匙的定义(见3.6</a:t>
            </a:r>
            <a:r>
              <a:rPr sz="1000" kern="0" spc="10" dirty="0">
                <a:solidFill>
                  <a:srgbClr val="000000">
                    <a:alpha val="100000"/>
                  </a:srgbClr>
                </a:solidFill>
                <a:latin typeface="SimSun"/>
                <a:ea typeface="SimSun"/>
                <a:cs typeface="SimSun"/>
              </a:rPr>
              <a:t>、3.9);</a:t>
            </a:r>
            <a:endParaRPr lang="SimSun" altLang="SimSun" sz="1000" dirty="0"/>
          </a:p>
          <a:p>
            <a:pPr marL="272415" indent="-259715" algn="l" rtl="0" eaLnBrk="0">
              <a:lnSpc>
                <a:spcPct val="118000"/>
              </a:lnSpc>
              <a:spcBef>
                <a:spcPts val="416"/>
              </a:spcBef>
              <a:tabLst/>
            </a:pPr>
            <a:r>
              <a:rPr sz="1000" kern="0" spc="10" dirty="0">
                <a:solidFill>
                  <a:srgbClr val="000000">
                    <a:alpha val="100000"/>
                  </a:srgbClr>
                </a:solidFill>
                <a:latin typeface="SimSun"/>
                <a:ea typeface="SimSun"/>
                <a:cs typeface="SimSun"/>
              </a:rPr>
              <a:t>——修改了防盗保险柜机械锁、防盗保险柜电子锁的定义、技术要求和</a:t>
            </a:r>
            <a:r>
              <a:rPr sz="1000" kern="0" spc="0" dirty="0">
                <a:solidFill>
                  <a:srgbClr val="000000">
                    <a:alpha val="100000"/>
                  </a:srgbClr>
                </a:solidFill>
                <a:latin typeface="SimSun"/>
                <a:ea typeface="SimSun"/>
                <a:cs typeface="SimSun"/>
              </a:rPr>
              <a:t>试验方法(见3.7、3.8、5.3、</a:t>
            </a:r>
            <a:r>
              <a:rPr sz="1000" kern="0" spc="-1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6.3,2001年版的3.10、</a:t>
            </a:r>
            <a:r>
              <a:rPr sz="900" kern="0" spc="-10" dirty="0">
                <a:solidFill>
                  <a:srgbClr val="000000">
                    <a:alpha val="100000"/>
                  </a:srgbClr>
                </a:solidFill>
                <a:latin typeface="SimSun"/>
                <a:ea typeface="SimSun"/>
                <a:cs typeface="SimSun"/>
              </a:rPr>
              <a:t>3.11、5.3、5.4、6.3、6.4);</a:t>
            </a:r>
            <a:endParaRPr lang="SimSun" altLang="SimSun" sz="900" dirty="0"/>
          </a:p>
          <a:p>
            <a:pPr marL="12700" algn="l" rtl="0" eaLnBrk="0">
              <a:lnSpc>
                <a:spcPct val="87000"/>
              </a:lnSpc>
              <a:spcBef>
                <a:spcPts val="411"/>
              </a:spcBef>
              <a:tabLst/>
            </a:pPr>
            <a:r>
              <a:rPr sz="1000" kern="0" spc="40" dirty="0">
                <a:solidFill>
                  <a:srgbClr val="000000">
                    <a:alpha val="100000"/>
                  </a:srgbClr>
                </a:solidFill>
                <a:latin typeface="SimSun"/>
                <a:ea typeface="SimSun"/>
                <a:cs typeface="SimSun"/>
              </a:rPr>
              <a:t>——增加了有关柜体部件的术语(见3.10～3</a:t>
            </a:r>
            <a:r>
              <a:rPr sz="1000" kern="0" spc="30" dirty="0">
                <a:solidFill>
                  <a:srgbClr val="000000">
                    <a:alpha val="100000"/>
                  </a:srgbClr>
                </a:solidFill>
                <a:latin typeface="SimSun"/>
                <a:ea typeface="SimSun"/>
                <a:cs typeface="SimSun"/>
              </a:rPr>
              <a:t>.11);</a:t>
            </a:r>
            <a:endParaRPr lang="SimSun" altLang="SimSun" sz="1000" dirty="0"/>
          </a:p>
          <a:p>
            <a:pPr marL="12700" algn="l" rtl="0" eaLnBrk="0">
              <a:lnSpc>
                <a:spcPts val="1534"/>
              </a:lnSpc>
              <a:tabLst/>
            </a:pPr>
            <a:r>
              <a:rPr sz="1000" kern="0" spc="50" dirty="0">
                <a:solidFill>
                  <a:srgbClr val="000000">
                    <a:alpha val="100000"/>
                  </a:srgbClr>
                </a:solidFill>
                <a:latin typeface="SimSun"/>
                <a:ea typeface="SimSun"/>
                <a:cs typeface="SimSun"/>
              </a:rPr>
              <a:t>——修改了进入的定义(见3.12,200</a:t>
            </a:r>
            <a:r>
              <a:rPr sz="1000" kern="0" spc="40" dirty="0">
                <a:solidFill>
                  <a:srgbClr val="000000">
                    <a:alpha val="100000"/>
                  </a:srgbClr>
                </a:solidFill>
                <a:latin typeface="SimSun"/>
                <a:ea typeface="SimSun"/>
                <a:cs typeface="SimSun"/>
              </a:rPr>
              <a:t>1年版的3.3);</a:t>
            </a:r>
            <a:endParaRPr lang="SimSun" altLang="SimSun" sz="1000" dirty="0"/>
          </a:p>
          <a:p>
            <a:pPr marL="12700" algn="l" rtl="0" eaLnBrk="0">
              <a:lnSpc>
                <a:spcPts val="1562"/>
              </a:lnSpc>
              <a:tabLst/>
            </a:pPr>
            <a:r>
              <a:rPr sz="1000" kern="0" spc="60" dirty="0">
                <a:solidFill>
                  <a:srgbClr val="000000">
                    <a:alpha val="100000"/>
                  </a:srgbClr>
                </a:solidFill>
                <a:latin typeface="SimSun"/>
                <a:ea typeface="SimSun"/>
                <a:cs typeface="SimSun"/>
              </a:rPr>
              <a:t>——删除了附加装置的定义(见2001年版的</a:t>
            </a:r>
            <a:r>
              <a:rPr sz="1000" kern="0" spc="50" dirty="0">
                <a:solidFill>
                  <a:srgbClr val="000000">
                    <a:alpha val="100000"/>
                  </a:srgbClr>
                </a:solidFill>
                <a:latin typeface="SimSun"/>
                <a:ea typeface="SimSun"/>
                <a:cs typeface="SimSun"/>
              </a:rPr>
              <a:t>3.15);</a:t>
            </a:r>
            <a:endParaRPr lang="SimSun" altLang="SimSun" sz="1000" dirty="0"/>
          </a:p>
          <a:p>
            <a:pPr marL="12700" algn="l" rtl="0" eaLnBrk="0">
              <a:lnSpc>
                <a:spcPct val="87000"/>
              </a:lnSpc>
              <a:spcBef>
                <a:spcPts val="643"/>
              </a:spcBef>
              <a:tabLst/>
            </a:pPr>
            <a:r>
              <a:rPr sz="1000" kern="0" spc="30" dirty="0">
                <a:solidFill>
                  <a:srgbClr val="000000">
                    <a:alpha val="100000"/>
                  </a:srgbClr>
                </a:solidFill>
                <a:latin typeface="SimSun"/>
                <a:ea typeface="SimSun"/>
                <a:cs typeface="SimSun"/>
              </a:rPr>
              <a:t>——修改了破坏工具的定义(见3.16～3.21,2001年版的3.4～3.9);</a:t>
            </a:r>
            <a:endParaRPr lang="SimSun" altLang="SimSun" sz="1000" dirty="0"/>
          </a:p>
          <a:p>
            <a:pPr marL="12700" algn="l" rtl="0" eaLnBrk="0">
              <a:lnSpc>
                <a:spcPts val="1565"/>
              </a:lnSpc>
              <a:tabLst/>
            </a:pPr>
            <a:r>
              <a:rPr sz="1000" kern="0" spc="10" dirty="0">
                <a:solidFill>
                  <a:srgbClr val="000000">
                    <a:alpha val="100000"/>
                  </a:srgbClr>
                </a:solidFill>
                <a:latin typeface="SimSun"/>
                <a:ea typeface="SimSun"/>
                <a:cs typeface="SimSun"/>
              </a:rPr>
              <a:t>——增加了测试体、功能性开口、防技术开启的术语(见</a:t>
            </a:r>
            <a:r>
              <a:rPr sz="1000" kern="0" spc="0" dirty="0">
                <a:solidFill>
                  <a:srgbClr val="000000">
                    <a:alpha val="100000"/>
                  </a:srgbClr>
                </a:solidFill>
                <a:latin typeface="SimSun"/>
                <a:ea typeface="SimSun"/>
                <a:cs typeface="SimSun"/>
              </a:rPr>
              <a:t>3.22～3.24);</a:t>
            </a:r>
            <a:endParaRPr lang="SimSun" altLang="SimSun" sz="1000" dirty="0"/>
          </a:p>
          <a:p>
            <a:pPr marL="272415" indent="-259715" algn="l" rtl="0" eaLnBrk="0">
              <a:lnSpc>
                <a:spcPct val="113000"/>
              </a:lnSpc>
              <a:spcBef>
                <a:spcPts val="545"/>
              </a:spcBef>
              <a:tabLst/>
            </a:pPr>
            <a:r>
              <a:rPr sz="1000" kern="0" spc="30" dirty="0">
                <a:solidFill>
                  <a:srgbClr val="000000">
                    <a:alpha val="100000"/>
                  </a:srgbClr>
                </a:solidFill>
                <a:latin typeface="SimSun"/>
                <a:ea typeface="SimSun"/>
                <a:cs typeface="SimSun"/>
              </a:rPr>
              <a:t>——修改了安全级别，按破坏工具、抗破坏净工作时间，将防盗保险柜(箱)划分为3类1</a:t>
            </a:r>
            <a:r>
              <a:rPr sz="1000" kern="0" spc="20" dirty="0">
                <a:solidFill>
                  <a:srgbClr val="000000">
                    <a:alpha val="100000"/>
                  </a:srgbClr>
                </a:solidFill>
                <a:latin typeface="SimSun"/>
                <a:ea typeface="SimSun"/>
                <a:cs typeface="SimSun"/>
              </a:rPr>
              <a:t>2个安全级</a:t>
            </a:r>
            <a:r>
              <a:rPr sz="1000" kern="0" spc="-1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别(见4.1,2001年版的4.1);</a:t>
            </a:r>
            <a:endParaRPr lang="SimSun" altLang="SimSun" sz="1000" dirty="0"/>
          </a:p>
          <a:p>
            <a:pPr marL="12700" algn="l" rtl="0" eaLnBrk="0">
              <a:lnSpc>
                <a:spcPct val="114000"/>
              </a:lnSpc>
              <a:spcBef>
                <a:spcPts val="439"/>
              </a:spcBef>
              <a:tabLst/>
            </a:pPr>
            <a:r>
              <a:rPr sz="1000" kern="0" spc="40" dirty="0">
                <a:solidFill>
                  <a:srgbClr val="000000">
                    <a:alpha val="100000"/>
                  </a:srgbClr>
                </a:solidFill>
                <a:latin typeface="SimSun"/>
                <a:ea typeface="SimSun"/>
                <a:cs typeface="SimSun"/>
              </a:rPr>
              <a:t>——修改了产品标记，在产品标记中增加了抗破坏时间等内容(见4.2,2001年版的4.2);    </a:t>
            </a:r>
            <a:r>
              <a:rPr sz="1000" kern="0" spc="30" dirty="0">
                <a:solidFill>
                  <a:srgbClr val="000000">
                    <a:alpha val="100000"/>
                  </a:srgbClr>
                </a:solidFill>
                <a:latin typeface="SimSun"/>
                <a:ea typeface="SimSun"/>
                <a:cs typeface="SimSun"/>
              </a:rPr>
              <a:t>     </a:t>
            </a:r>
            <a:r>
              <a:rPr sz="1000" kern="0" spc="70" dirty="0">
                <a:solidFill>
                  <a:srgbClr val="000000">
                    <a:alpha val="100000"/>
                  </a:srgbClr>
                </a:solidFill>
                <a:latin typeface="SimSun"/>
                <a:ea typeface="SimSun"/>
                <a:cs typeface="SimSun"/>
              </a:rPr>
              <a:t>——删除了对角线尺寸偏差要求(见2001年版的表</a:t>
            </a:r>
            <a:r>
              <a:rPr sz="1000" kern="0" spc="60" dirty="0">
                <a:solidFill>
                  <a:srgbClr val="000000">
                    <a:alpha val="100000"/>
                  </a:srgbClr>
                </a:solidFill>
                <a:latin typeface="SimSun"/>
                <a:ea typeface="SimSun"/>
                <a:cs typeface="SimSun"/>
              </a:rPr>
              <a:t>2);</a:t>
            </a:r>
            <a:endParaRPr lang="SimSun" altLang="SimSun" sz="1000" dirty="0"/>
          </a:p>
          <a:p>
            <a:pPr marL="12700" algn="l" rtl="0" eaLnBrk="0">
              <a:lnSpc>
                <a:spcPct val="99000"/>
              </a:lnSpc>
              <a:spcBef>
                <a:spcPts val="368"/>
              </a:spcBef>
              <a:tabLst/>
            </a:pPr>
            <a:r>
              <a:rPr sz="1000" kern="0" spc="50" dirty="0">
                <a:solidFill>
                  <a:srgbClr val="000000">
                    <a:alpha val="100000"/>
                  </a:srgbClr>
                </a:solidFill>
                <a:latin typeface="SimSun"/>
                <a:ea typeface="SimSun"/>
                <a:cs typeface="SimSun"/>
              </a:rPr>
              <a:t>——删除了外表面平面度要求(见2001年版的5.1.5);</a:t>
            </a:r>
            <a:endParaRPr lang="SimSun" altLang="SimSun" sz="1000" dirty="0"/>
          </a:p>
          <a:p>
            <a:pPr marL="12700" algn="l" rtl="0" eaLnBrk="0">
              <a:lnSpc>
                <a:spcPct val="87000"/>
              </a:lnSpc>
              <a:spcBef>
                <a:spcPts val="365"/>
              </a:spcBef>
              <a:tabLst/>
            </a:pPr>
            <a:r>
              <a:rPr sz="1000" kern="0" spc="50" dirty="0">
                <a:solidFill>
                  <a:srgbClr val="000000">
                    <a:alpha val="100000"/>
                  </a:srgbClr>
                </a:solidFill>
                <a:latin typeface="SimSun"/>
                <a:ea typeface="SimSun"/>
                <a:cs typeface="SimSun"/>
              </a:rPr>
              <a:t>——删除了钢材抗拉强度极限要求(见2001年</a:t>
            </a:r>
            <a:r>
              <a:rPr sz="1000" kern="0" spc="40" dirty="0">
                <a:solidFill>
                  <a:srgbClr val="000000">
                    <a:alpha val="100000"/>
                  </a:srgbClr>
                </a:solidFill>
                <a:latin typeface="SimSun"/>
                <a:ea typeface="SimSun"/>
                <a:cs typeface="SimSun"/>
              </a:rPr>
              <a:t>版的5.2.1);</a:t>
            </a:r>
            <a:endParaRPr lang="SimSun" altLang="SimSun" sz="1000" dirty="0"/>
          </a:p>
          <a:p>
            <a:pPr marL="12700" algn="l" rtl="0" eaLnBrk="0">
              <a:lnSpc>
                <a:spcPts val="1553"/>
              </a:lnSpc>
              <a:tabLst/>
            </a:pPr>
            <a:r>
              <a:rPr sz="1000" kern="0" spc="50" dirty="0">
                <a:solidFill>
                  <a:srgbClr val="000000">
                    <a:alpha val="100000"/>
                  </a:srgbClr>
                </a:solidFill>
                <a:latin typeface="SimSun"/>
                <a:ea typeface="SimSun"/>
                <a:cs typeface="SimSun"/>
              </a:rPr>
              <a:t>——删除了柜体焊接有关要求(见2001年版的5.2.2);</a:t>
            </a:r>
            <a:endParaRPr lang="SimSun" altLang="SimSun" sz="1000" dirty="0"/>
          </a:p>
          <a:p>
            <a:pPr marL="12700" algn="l" rtl="0" eaLnBrk="0">
              <a:lnSpc>
                <a:spcPct val="98000"/>
              </a:lnSpc>
              <a:spcBef>
                <a:spcPts val="631"/>
              </a:spcBef>
              <a:tabLst/>
            </a:pPr>
            <a:r>
              <a:rPr sz="1000" kern="0" spc="40" dirty="0">
                <a:solidFill>
                  <a:srgbClr val="000000">
                    <a:alpha val="100000"/>
                  </a:srgbClr>
                </a:solidFill>
                <a:latin typeface="SimSun"/>
                <a:ea typeface="SimSun"/>
                <a:cs typeface="SimSun"/>
              </a:rPr>
              <a:t>——修改了防盗保险柜重量有关要求(见5.2.2,20</a:t>
            </a:r>
            <a:r>
              <a:rPr sz="1000" kern="0" spc="30" dirty="0">
                <a:solidFill>
                  <a:srgbClr val="000000">
                    <a:alpha val="100000"/>
                  </a:srgbClr>
                </a:solidFill>
                <a:latin typeface="SimSun"/>
                <a:ea typeface="SimSun"/>
                <a:cs typeface="SimSun"/>
              </a:rPr>
              <a:t>01年版的5.2.3和5.2.4);</a:t>
            </a:r>
            <a:endParaRPr lang="SimSun" altLang="SimSun" sz="1000" dirty="0"/>
          </a:p>
          <a:p>
            <a:pPr marL="272415" indent="-259715" algn="l" rtl="0" eaLnBrk="0">
              <a:lnSpc>
                <a:spcPct val="116000"/>
              </a:lnSpc>
              <a:spcBef>
                <a:spcPts val="422"/>
              </a:spcBef>
              <a:tabLst/>
            </a:pPr>
            <a:r>
              <a:rPr sz="1000" kern="0" spc="60" dirty="0">
                <a:solidFill>
                  <a:srgbClr val="000000">
                    <a:alpha val="100000"/>
                  </a:srgbClr>
                </a:solidFill>
                <a:latin typeface="SimSun"/>
                <a:ea typeface="SimSun"/>
                <a:cs typeface="SimSun"/>
              </a:rPr>
              <a:t>——修改了柜门和门框</a:t>
            </a:r>
            <a:r>
              <a:rPr sz="1000" kern="0" spc="50" dirty="0">
                <a:solidFill>
                  <a:srgbClr val="000000">
                    <a:alpha val="100000"/>
                  </a:srgbClr>
                </a:solidFill>
                <a:latin typeface="SimSun"/>
                <a:ea typeface="SimSun"/>
                <a:cs typeface="SimSun"/>
              </a:rPr>
              <a:t>之间直接通道以及柜体上开孔的相关要求(见5.2.3,2001年版的5.2.5</a:t>
            </a:r>
            <a:r>
              <a:rPr sz="1000" kern="0" spc="-7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和</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5.2.6);</a:t>
            </a:r>
            <a:endParaRPr lang="SimSun" altLang="SimSun" sz="1000" dirty="0"/>
          </a:p>
          <a:p>
            <a:pPr marL="12700" algn="l" rtl="0" eaLnBrk="0">
              <a:lnSpc>
                <a:spcPct val="87000"/>
              </a:lnSpc>
              <a:spcBef>
                <a:spcPts val="343"/>
              </a:spcBef>
              <a:tabLst/>
            </a:pPr>
            <a:r>
              <a:rPr sz="1000" kern="0" spc="50" dirty="0">
                <a:solidFill>
                  <a:srgbClr val="000000">
                    <a:alpha val="100000"/>
                  </a:srgbClr>
                </a:solidFill>
                <a:latin typeface="SimSun"/>
                <a:ea typeface="SimSun"/>
                <a:cs typeface="SimSun"/>
              </a:rPr>
              <a:t>——删除了柜外导线拉力要求(见2001年版的5.2.7);</a:t>
            </a:r>
            <a:endParaRPr lang="SimSun" altLang="SimSun" sz="1000" dirty="0"/>
          </a:p>
          <a:p>
            <a:pPr marL="12700" algn="l" rtl="0" eaLnBrk="0">
              <a:lnSpc>
                <a:spcPts val="1599"/>
              </a:lnSpc>
              <a:tabLst/>
            </a:pPr>
            <a:r>
              <a:rPr sz="1000" kern="0" spc="50" dirty="0">
                <a:solidFill>
                  <a:srgbClr val="000000">
                    <a:alpha val="100000"/>
                  </a:srgbClr>
                </a:solidFill>
                <a:latin typeface="SimSun"/>
                <a:ea typeface="SimSun"/>
                <a:cs typeface="SimSun"/>
              </a:rPr>
              <a:t>——删除了柜门推拉晃动量要求(见2001年</a:t>
            </a:r>
            <a:r>
              <a:rPr sz="1000" kern="0" spc="40" dirty="0">
                <a:solidFill>
                  <a:srgbClr val="000000">
                    <a:alpha val="100000"/>
                  </a:srgbClr>
                </a:solidFill>
                <a:latin typeface="SimSun"/>
                <a:ea typeface="SimSun"/>
                <a:cs typeface="SimSun"/>
              </a:rPr>
              <a:t>版的5.2.8);</a:t>
            </a:r>
            <a:endParaRPr lang="SimSun" altLang="SimSun" sz="1000" dirty="0"/>
          </a:p>
          <a:p>
            <a:pPr marL="12700" algn="l" rtl="0" eaLnBrk="0">
              <a:lnSpc>
                <a:spcPts val="1597"/>
              </a:lnSpc>
              <a:tabLst/>
            </a:pPr>
            <a:r>
              <a:rPr sz="1000" kern="0" spc="60" dirty="0">
                <a:solidFill>
                  <a:srgbClr val="000000">
                    <a:alpha val="100000"/>
                  </a:srgbClr>
                </a:solidFill>
                <a:latin typeface="SimSun"/>
                <a:ea typeface="SimSun"/>
                <a:cs typeface="SimSun"/>
              </a:rPr>
              <a:t>——删除了搁板的强度要</a:t>
            </a:r>
            <a:r>
              <a:rPr sz="1000" kern="0" spc="50" dirty="0">
                <a:solidFill>
                  <a:srgbClr val="000000">
                    <a:alpha val="100000"/>
                  </a:srgbClr>
                </a:solidFill>
                <a:latin typeface="SimSun"/>
                <a:ea typeface="SimSun"/>
                <a:cs typeface="SimSun"/>
              </a:rPr>
              <a:t>求(见2001年版的5.2.9);</a:t>
            </a:r>
            <a:endParaRPr lang="SimSun" altLang="SimSun" sz="1000" dirty="0"/>
          </a:p>
          <a:p>
            <a:pPr marL="12700" algn="l" rtl="0" eaLnBrk="0">
              <a:lnSpc>
                <a:spcPct val="87000"/>
              </a:lnSpc>
              <a:spcBef>
                <a:spcPts val="543"/>
              </a:spcBef>
              <a:tabLst/>
            </a:pPr>
            <a:r>
              <a:rPr sz="1000" kern="0" spc="40" dirty="0">
                <a:solidFill>
                  <a:srgbClr val="000000">
                    <a:alpha val="100000"/>
                  </a:srgbClr>
                </a:solidFill>
                <a:latin typeface="SimSun"/>
                <a:ea typeface="SimSun"/>
                <a:cs typeface="SimSun"/>
              </a:rPr>
              <a:t>——修改了附加装置的要求(见5.2.4,2001年版的5.2.10和5.6);</a:t>
            </a:r>
            <a:endParaRPr lang="SimSun" altLang="SimSun" sz="1000" dirty="0"/>
          </a:p>
          <a:p>
            <a:pPr marL="12700" algn="l" rtl="0" eaLnBrk="0">
              <a:lnSpc>
                <a:spcPts val="1550"/>
              </a:lnSpc>
              <a:tabLst/>
            </a:pPr>
            <a:r>
              <a:rPr sz="1000" kern="0" spc="40" dirty="0">
                <a:solidFill>
                  <a:srgbClr val="000000">
                    <a:alpha val="100000"/>
                  </a:srgbClr>
                </a:solidFill>
                <a:latin typeface="SimSun"/>
                <a:ea typeface="SimSun"/>
                <a:cs typeface="SimSun"/>
              </a:rPr>
              <a:t>——修改了主电源电压要求(见5.4.</a:t>
            </a:r>
            <a:r>
              <a:rPr sz="1000" kern="0" spc="30" dirty="0">
                <a:solidFill>
                  <a:srgbClr val="000000">
                    <a:alpha val="100000"/>
                  </a:srgbClr>
                </a:solidFill>
                <a:latin typeface="SimSun"/>
                <a:ea typeface="SimSun"/>
                <a:cs typeface="SimSun"/>
              </a:rPr>
              <a:t>1,2001年版的5.5.2);</a:t>
            </a:r>
            <a:endParaRPr lang="SimSun" altLang="SimSun" sz="1000" dirty="0"/>
          </a:p>
          <a:p>
            <a:pPr marL="12700" algn="l" rtl="0" eaLnBrk="0">
              <a:lnSpc>
                <a:spcPct val="87000"/>
              </a:lnSpc>
              <a:spcBef>
                <a:spcPts val="506"/>
              </a:spcBef>
              <a:tabLst/>
            </a:pPr>
            <a:r>
              <a:rPr sz="1000" kern="0" spc="40" dirty="0">
                <a:solidFill>
                  <a:srgbClr val="000000">
                    <a:alpha val="100000"/>
                  </a:srgbClr>
                </a:solidFill>
                <a:latin typeface="SimSun"/>
                <a:ea typeface="SimSun"/>
                <a:cs typeface="SimSun"/>
              </a:rPr>
              <a:t>——修改了欠压有关要求(见5.4</a:t>
            </a:r>
            <a:r>
              <a:rPr sz="1000" kern="0" spc="30" dirty="0">
                <a:solidFill>
                  <a:srgbClr val="000000">
                    <a:alpha val="100000"/>
                  </a:srgbClr>
                </a:solidFill>
                <a:latin typeface="SimSun"/>
                <a:ea typeface="SimSun"/>
                <a:cs typeface="SimSun"/>
              </a:rPr>
              <a:t>.2,2001年版的5.5.6和5.5.7);</a:t>
            </a:r>
            <a:endParaRPr lang="SimSun" altLang="SimSun" sz="1000" dirty="0"/>
          </a:p>
          <a:p>
            <a:pPr marL="12700" algn="l" rtl="0" eaLnBrk="0">
              <a:lnSpc>
                <a:spcPts val="1565"/>
              </a:lnSpc>
              <a:tabLst/>
            </a:pPr>
            <a:r>
              <a:rPr sz="1000" kern="0" spc="30" dirty="0">
                <a:solidFill>
                  <a:srgbClr val="000000">
                    <a:alpha val="100000"/>
                  </a:srgbClr>
                </a:solidFill>
                <a:latin typeface="SimSun"/>
                <a:ea typeface="SimSun"/>
                <a:cs typeface="SimSun"/>
              </a:rPr>
              <a:t>——增加了外部应急电源接口要求(见5.4.7);</a:t>
            </a:r>
            <a:endParaRPr lang="SimSun" altLang="SimSun" sz="1000" dirty="0"/>
          </a:p>
          <a:p>
            <a:pPr marL="12700" algn="l" rtl="0" eaLnBrk="0">
              <a:lnSpc>
                <a:spcPct val="87000"/>
              </a:lnSpc>
              <a:spcBef>
                <a:spcPts val="591"/>
              </a:spcBef>
              <a:tabLst/>
            </a:pPr>
            <a:r>
              <a:rPr sz="1000" kern="0" spc="50" dirty="0">
                <a:solidFill>
                  <a:srgbClr val="000000">
                    <a:alpha val="100000"/>
                  </a:srgbClr>
                </a:solidFill>
                <a:latin typeface="SimSun"/>
                <a:ea typeface="SimSun"/>
                <a:cs typeface="SimSun"/>
              </a:rPr>
              <a:t>——修改了抗破坏试验的方法(见6.</a:t>
            </a:r>
            <a:r>
              <a:rPr sz="1000" kern="0" spc="40" dirty="0">
                <a:solidFill>
                  <a:srgbClr val="000000">
                    <a:alpha val="100000"/>
                  </a:srgbClr>
                </a:solidFill>
                <a:latin typeface="SimSun"/>
                <a:ea typeface="SimSun"/>
                <a:cs typeface="SimSun"/>
              </a:rPr>
              <a:t>5,2001年版的6.7);</a:t>
            </a:r>
            <a:endParaRPr lang="SimSun" altLang="SimSun" sz="1000" dirty="0"/>
          </a:p>
          <a:p>
            <a:pPr marL="12700" algn="l" rtl="0" eaLnBrk="0">
              <a:lnSpc>
                <a:spcPts val="1562"/>
              </a:lnSpc>
              <a:tabLst/>
            </a:pPr>
            <a:r>
              <a:rPr sz="1000" kern="0" spc="50" dirty="0">
                <a:solidFill>
                  <a:srgbClr val="000000">
                    <a:alpha val="100000"/>
                  </a:srgbClr>
                </a:solidFill>
                <a:latin typeface="SimSun"/>
                <a:ea typeface="SimSun"/>
                <a:cs typeface="SimSun"/>
              </a:rPr>
              <a:t>——修改了产品标志的内容(见第8章，200</a:t>
            </a:r>
            <a:r>
              <a:rPr sz="1000" kern="0" spc="40" dirty="0">
                <a:solidFill>
                  <a:srgbClr val="000000">
                    <a:alpha val="100000"/>
                  </a:srgbClr>
                </a:solidFill>
                <a:latin typeface="SimSun"/>
                <a:ea typeface="SimSun"/>
                <a:cs typeface="SimSun"/>
              </a:rPr>
              <a:t>1年版的8.1);</a:t>
            </a:r>
            <a:endParaRPr lang="SimSun" altLang="SimSun" sz="1000" dirty="0"/>
          </a:p>
          <a:p>
            <a:pPr marL="12700" algn="l" rtl="0" eaLnBrk="0">
              <a:lnSpc>
                <a:spcPct val="98000"/>
              </a:lnSpc>
              <a:spcBef>
                <a:spcPts val="484"/>
              </a:spcBef>
              <a:tabLst/>
            </a:pPr>
            <a:r>
              <a:rPr sz="1000" kern="0" spc="50" dirty="0">
                <a:solidFill>
                  <a:srgbClr val="000000">
                    <a:alpha val="100000"/>
                  </a:srgbClr>
                </a:solidFill>
                <a:latin typeface="SimSun"/>
                <a:ea typeface="SimSun"/>
                <a:cs typeface="SimSun"/>
              </a:rPr>
              <a:t>——修改了包装的内容(见9.1,2001年版的8</a:t>
            </a:r>
            <a:r>
              <a:rPr sz="1000" kern="0" spc="40" dirty="0">
                <a:solidFill>
                  <a:srgbClr val="000000">
                    <a:alpha val="100000"/>
                  </a:srgbClr>
                </a:solidFill>
                <a:latin typeface="SimSun"/>
                <a:ea typeface="SimSun"/>
                <a:cs typeface="SimSun"/>
              </a:rPr>
              <a:t>.2);</a:t>
            </a:r>
            <a:endParaRPr lang="SimSun" altLang="SimSun" sz="1000" dirty="0"/>
          </a:p>
          <a:p>
            <a:pPr marL="12700" algn="l" rtl="0" eaLnBrk="0">
              <a:lnSpc>
                <a:spcPct val="96000"/>
              </a:lnSpc>
              <a:spcBef>
                <a:spcPts val="276"/>
              </a:spcBef>
              <a:tabLst/>
            </a:pPr>
            <a:r>
              <a:rPr sz="1000" kern="0" spc="40" dirty="0">
                <a:solidFill>
                  <a:srgbClr val="000000">
                    <a:alpha val="100000"/>
                  </a:srgbClr>
                </a:solidFill>
                <a:latin typeface="SimSun"/>
                <a:ea typeface="SimSun"/>
                <a:cs typeface="SimSun"/>
              </a:rPr>
              <a:t>——增加了防盗保险柜产品</a:t>
            </a:r>
            <a:r>
              <a:rPr sz="1000" kern="0" spc="30" dirty="0">
                <a:solidFill>
                  <a:srgbClr val="000000">
                    <a:alpha val="100000"/>
                  </a:srgbClr>
                </a:solidFill>
                <a:latin typeface="SimSun"/>
                <a:ea typeface="SimSun"/>
                <a:cs typeface="SimSun"/>
              </a:rPr>
              <a:t>安全级别标识(见附录</a:t>
            </a:r>
            <a:r>
              <a:rPr sz="1000" kern="0" spc="-150" dirty="0">
                <a:solidFill>
                  <a:srgbClr val="000000">
                    <a:alpha val="100000"/>
                  </a:srgbClr>
                </a:solidFill>
                <a:latin typeface="SimSun"/>
                <a:ea typeface="SimSun"/>
                <a:cs typeface="SimSun"/>
              </a:rPr>
              <a:t> </a:t>
            </a:r>
            <a:r>
              <a:rPr sz="1000" kern="0" spc="30" dirty="0">
                <a:solidFill>
                  <a:srgbClr val="000000">
                    <a:alpha val="100000"/>
                  </a:srgbClr>
                </a:solidFill>
                <a:latin typeface="Times New Roman"/>
                <a:ea typeface="Times New Roman"/>
                <a:cs typeface="Times New Roman"/>
              </a:rPr>
              <a:t>A)</a:t>
            </a:r>
            <a:r>
              <a:rPr sz="1000" kern="0" spc="30" dirty="0">
                <a:solidFill>
                  <a:srgbClr val="000000">
                    <a:alpha val="100000"/>
                  </a:srgbClr>
                </a:solidFill>
                <a:latin typeface="SimSun"/>
                <a:ea typeface="SimSun"/>
                <a:cs typeface="SimSun"/>
              </a:rPr>
              <a:t>。</a:t>
            </a:r>
            <a:endParaRPr lang="SimSun" altLang="SimSun" sz="1000" dirty="0"/>
          </a:p>
          <a:p>
            <a:pPr algn="l" rtl="0" eaLnBrk="0">
              <a:lnSpc>
                <a:spcPct val="105000"/>
              </a:lnSpc>
              <a:tabLst/>
            </a:pPr>
            <a:endParaRPr lang="Arial" altLang="Arial" sz="400" dirty="0"/>
          </a:p>
          <a:p>
            <a:pPr marL="12700" algn="l" rtl="0" eaLnBrk="0">
              <a:lnSpc>
                <a:spcPct val="99000"/>
              </a:lnSpc>
              <a:spcBef>
                <a:spcPts val="4"/>
              </a:spcBef>
              <a:tabLst/>
            </a:pPr>
            <a:r>
              <a:rPr sz="1000" kern="0" spc="30" dirty="0">
                <a:solidFill>
                  <a:srgbClr val="000000">
                    <a:alpha val="100000"/>
                  </a:srgbClr>
                </a:solidFill>
                <a:latin typeface="SimSun"/>
                <a:ea typeface="SimSun"/>
                <a:cs typeface="SimSun"/>
              </a:rPr>
              <a:t>请注意本文件的某些内容可能涉及专利。本文件的发布机</a:t>
            </a:r>
            <a:r>
              <a:rPr sz="1000" kern="0" spc="20" dirty="0">
                <a:solidFill>
                  <a:srgbClr val="000000">
                    <a:alpha val="100000"/>
                  </a:srgbClr>
                </a:solidFill>
                <a:latin typeface="SimSun"/>
                <a:ea typeface="SimSun"/>
                <a:cs typeface="SimSun"/>
              </a:rPr>
              <a:t>构不承担识别这些专利的责任。</a:t>
            </a:r>
            <a:endParaRPr lang="SimSun" altLang="SimSun" sz="1000" dirty="0"/>
          </a:p>
        </p:txBody>
      </p:sp>
      <p:sp>
        <p:nvSpPr>
          <p:cNvPr id="28" name="textbox 28"/>
          <p:cNvSpPr/>
          <p:nvPr/>
        </p:nvSpPr>
        <p:spPr>
          <a:xfrm>
            <a:off x="6502363" y="9841802"/>
            <a:ext cx="66675" cy="146050"/>
          </a:xfrm>
          <a:prstGeom prst="rect">
            <a:avLst/>
          </a:prstGeom>
        </p:spPr>
        <p:txBody>
          <a:bodyPr vert="horz" wrap="square" lIns="0" tIns="0" rIns="0" bIns="0"/>
          <a:lstStyle/>
          <a:p>
            <a:pPr algn="l" rtl="0" eaLnBrk="0">
              <a:lnSpc>
                <a:spcPct val="81397"/>
              </a:lnSpc>
              <a:tabLst/>
            </a:pPr>
            <a:endParaRPr lang="Arial" altLang="Arial" sz="100" dirty="0"/>
          </a:p>
          <a:p>
            <a:pPr marL="12700" algn="l" rtl="0" eaLnBrk="0">
              <a:lnSpc>
                <a:spcPct val="79000"/>
              </a:lnSpc>
              <a:tabLst/>
            </a:pPr>
            <a:r>
              <a:rPr sz="1000" kern="0" spc="-20" dirty="0">
                <a:solidFill>
                  <a:srgbClr val="000000">
                    <a:alpha val="100000"/>
                  </a:srgbClr>
                </a:solidFill>
                <a:latin typeface="Times New Roman"/>
                <a:ea typeface="Times New Roman"/>
                <a:cs typeface="Times New Roman"/>
              </a:rPr>
              <a:t>I</a:t>
            </a:r>
            <a:endParaRPr lang="Times New Roman" altLang="Times New Roman" sz="1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30"/>
          <p:cNvSpPr/>
          <p:nvPr/>
        </p:nvSpPr>
        <p:spPr>
          <a:xfrm>
            <a:off x="787382" y="911929"/>
            <a:ext cx="5930900" cy="2282189"/>
          </a:xfrm>
          <a:prstGeom prst="rect">
            <a:avLst/>
          </a:prstGeom>
        </p:spPr>
        <p:txBody>
          <a:bodyPr vert="horz" wrap="square" lIns="0" tIns="0" rIns="0" bIns="0"/>
          <a:lstStyle/>
          <a:p>
            <a:pPr algn="l" rtl="0" eaLnBrk="0">
              <a:lnSpc>
                <a:spcPct val="80738"/>
              </a:lnSpc>
              <a:tabLst/>
            </a:pPr>
            <a:endParaRPr lang="Arial" altLang="Arial" sz="100" dirty="0"/>
          </a:p>
          <a:p>
            <a:pPr marL="13970" algn="l" rtl="0" eaLnBrk="0">
              <a:lnSpc>
                <a:spcPct val="79000"/>
              </a:lnSpc>
              <a:tabLst/>
            </a:pPr>
            <a:r>
              <a:rPr sz="1000" b="1" kern="0" spc="-20" dirty="0">
                <a:solidFill>
                  <a:srgbClr val="000000">
                    <a:alpha val="100000"/>
                  </a:srgbClr>
                </a:solidFill>
                <a:latin typeface="SimSun"/>
                <a:ea typeface="SimSun"/>
                <a:cs typeface="SimSun"/>
              </a:rPr>
              <a:t>GB</a:t>
            </a:r>
            <a:r>
              <a:rPr sz="1000" kern="0" spc="12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10409—2019</a:t>
            </a:r>
            <a:endParaRPr lang="SimSun" altLang="SimSun" sz="1000" dirty="0"/>
          </a:p>
          <a:p>
            <a:pPr algn="l" rtl="0" eaLnBrk="0">
              <a:lnSpc>
                <a:spcPct val="122000"/>
              </a:lnSpc>
              <a:tabLst/>
            </a:pPr>
            <a:endParaRPr lang="Arial" altLang="Arial" sz="1000" dirty="0"/>
          </a:p>
          <a:p>
            <a:pPr marL="273050" algn="l" rtl="0" eaLnBrk="0">
              <a:lnSpc>
                <a:spcPct val="94000"/>
              </a:lnSpc>
              <a:spcBef>
                <a:spcPts val="304"/>
              </a:spcBef>
              <a:tabLst/>
            </a:pPr>
            <a:r>
              <a:rPr sz="1000" kern="0" spc="10" dirty="0">
                <a:solidFill>
                  <a:srgbClr val="000000">
                    <a:alpha val="100000"/>
                  </a:srgbClr>
                </a:solidFill>
                <a:latin typeface="SimSun"/>
                <a:ea typeface="SimSun"/>
                <a:cs typeface="SimSun"/>
              </a:rPr>
              <a:t>本标准由中华人民共和国公安部提出并归口。</a:t>
            </a:r>
            <a:endParaRPr lang="SimSun" altLang="SimSun" sz="1000" dirty="0"/>
          </a:p>
          <a:p>
            <a:pPr marL="12700" indent="260350" algn="l" rtl="0" eaLnBrk="0">
              <a:lnSpc>
                <a:spcPct val="124000"/>
              </a:lnSpc>
              <a:spcBef>
                <a:spcPts val="418"/>
              </a:spcBef>
              <a:tabLst/>
            </a:pPr>
            <a:r>
              <a:rPr sz="1000" kern="0" spc="30" dirty="0">
                <a:solidFill>
                  <a:srgbClr val="000000">
                    <a:alpha val="100000"/>
                  </a:srgbClr>
                </a:solidFill>
                <a:latin typeface="SimSun"/>
                <a:ea typeface="SimSun"/>
                <a:cs typeface="SimSun"/>
              </a:rPr>
              <a:t>本标准起草单位：上海迪堡安防设备有限公司、国家</a:t>
            </a:r>
            <a:r>
              <a:rPr sz="1000" kern="0" spc="20" dirty="0">
                <a:solidFill>
                  <a:srgbClr val="000000">
                    <a:alpha val="100000"/>
                  </a:srgbClr>
                </a:solidFill>
                <a:latin typeface="SimSun"/>
                <a:ea typeface="SimSun"/>
                <a:cs typeface="SimSun"/>
              </a:rPr>
              <a:t>安全防范报警系统产品质量监督检验中心(上  </a:t>
            </a:r>
            <a:r>
              <a:rPr sz="1000" kern="0" spc="10" dirty="0">
                <a:solidFill>
                  <a:srgbClr val="000000">
                    <a:alpha val="100000"/>
                  </a:srgbClr>
                </a:solidFill>
                <a:latin typeface="SimSun"/>
                <a:ea typeface="SimSun"/>
                <a:cs typeface="SimSun"/>
              </a:rPr>
              <a:t>海)、公安部第三研究所、国家安全防范</a:t>
            </a:r>
            <a:r>
              <a:rPr sz="1000" kern="0" spc="0" dirty="0">
                <a:solidFill>
                  <a:srgbClr val="000000">
                    <a:alpha val="100000"/>
                  </a:srgbClr>
                </a:solidFill>
                <a:latin typeface="SimSun"/>
                <a:ea typeface="SimSun"/>
                <a:cs typeface="SimSun"/>
              </a:rPr>
              <a:t>报警系统产品质量监督检验中心(北京)、宁波永发智能安防科技  </a:t>
            </a:r>
            <a:r>
              <a:rPr sz="1000" kern="0" spc="0" dirty="0">
                <a:solidFill>
                  <a:srgbClr val="000000">
                    <a:alpha val="100000"/>
                  </a:srgbClr>
                </a:solidFill>
                <a:latin typeface="SimSun"/>
                <a:ea typeface="SimSun"/>
                <a:cs typeface="SimSun"/>
              </a:rPr>
              <a:t>有限公司、南京东屋电气有限公司、</a:t>
            </a:r>
            <a:r>
              <a:rPr sz="1000" kern="0" spc="-10" dirty="0">
                <a:solidFill>
                  <a:srgbClr val="000000">
                    <a:alpha val="100000"/>
                  </a:srgbClr>
                </a:solidFill>
                <a:latin typeface="SimSun"/>
                <a:ea typeface="SimSun"/>
                <a:cs typeface="SimSun"/>
              </a:rPr>
              <a:t>上海杰宝大王企业发展有限公司、宁波市镇海神舟锁业有限公司、上  </a:t>
            </a:r>
            <a:r>
              <a:rPr sz="1000" kern="0" spc="20" dirty="0">
                <a:solidFill>
                  <a:srgbClr val="000000">
                    <a:alpha val="100000"/>
                  </a:srgbClr>
                </a:solidFill>
                <a:latin typeface="SimSun"/>
                <a:ea typeface="SimSun"/>
                <a:cs typeface="SimSun"/>
              </a:rPr>
              <a:t>海堡垒实业有限公司、宁波双九箱柜有限公司、</a:t>
            </a:r>
            <a:r>
              <a:rPr sz="1000" kern="0" spc="10" dirty="0">
                <a:solidFill>
                  <a:srgbClr val="000000">
                    <a:alpha val="100000"/>
                  </a:srgbClr>
                </a:solidFill>
                <a:latin typeface="SimSun"/>
                <a:ea typeface="SimSun"/>
                <a:cs typeface="SimSun"/>
              </a:rPr>
              <a:t>宁波艾谱实业有限公司、广州广电运通金融电子股份有  </a:t>
            </a:r>
            <a:r>
              <a:rPr sz="1000" kern="0" spc="0" dirty="0">
                <a:solidFill>
                  <a:srgbClr val="000000">
                    <a:alpha val="100000"/>
                  </a:srgbClr>
                </a:solidFill>
                <a:latin typeface="SimSun"/>
                <a:ea typeface="SimSun"/>
                <a:cs typeface="SimSun"/>
              </a:rPr>
              <a:t>限公司、深圳怡化电脑股份有限公司、浙江广纳工</a:t>
            </a:r>
            <a:r>
              <a:rPr sz="1000" kern="0" spc="-10" dirty="0">
                <a:solidFill>
                  <a:srgbClr val="000000">
                    <a:alpha val="100000"/>
                  </a:srgbClr>
                </a:solidFill>
                <a:latin typeface="SimSun"/>
                <a:ea typeface="SimSun"/>
                <a:cs typeface="SimSun"/>
              </a:rPr>
              <a:t>贸有限公司。</a:t>
            </a:r>
            <a:endParaRPr lang="SimSun" altLang="SimSun" sz="1000" dirty="0"/>
          </a:p>
          <a:p>
            <a:pPr marL="12700" indent="260350" algn="l" rtl="0" eaLnBrk="0">
              <a:lnSpc>
                <a:spcPct val="114000"/>
              </a:lnSpc>
              <a:spcBef>
                <a:spcPts val="414"/>
              </a:spcBef>
              <a:tabLst/>
            </a:pPr>
            <a:r>
              <a:rPr sz="1000" kern="0" spc="-40" dirty="0">
                <a:solidFill>
                  <a:srgbClr val="000000">
                    <a:alpha val="100000"/>
                  </a:srgbClr>
                </a:solidFill>
                <a:latin typeface="SimSun"/>
                <a:ea typeface="SimSun"/>
                <a:cs typeface="SimSun"/>
              </a:rPr>
              <a:t>本标准主要起草人：徐志伟、李剑、卢蠡法、邱日祥</a:t>
            </a:r>
            <a:r>
              <a:rPr sz="1000" kern="0" spc="-50" dirty="0">
                <a:solidFill>
                  <a:srgbClr val="000000">
                    <a:alpha val="100000"/>
                  </a:srgbClr>
                </a:solidFill>
                <a:latin typeface="SimSun"/>
                <a:ea typeface="SimSun"/>
                <a:cs typeface="SimSun"/>
              </a:rPr>
              <a:t>、鲍世隆、鲍逸明、曹忠伟、闵浩、徐尧、吴其良、</a:t>
            </a:r>
            <a:r>
              <a:rPr sz="1000" kern="0" spc="0" dirty="0">
                <a:solidFill>
                  <a:srgbClr val="000000">
                    <a:alpha val="100000"/>
                  </a:srgbClr>
                </a:solidFill>
                <a:latin typeface="SimSun"/>
                <a:ea typeface="SimSun"/>
                <a:cs typeface="SimSun"/>
              </a:rPr>
              <a:t>  </a:t>
            </a:r>
            <a:r>
              <a:rPr sz="1000" kern="0" spc="-90" dirty="0">
                <a:solidFill>
                  <a:srgbClr val="000000">
                    <a:alpha val="100000"/>
                  </a:srgbClr>
                </a:solidFill>
                <a:latin typeface="SimSun"/>
                <a:ea typeface="SimSun"/>
                <a:cs typeface="SimSun"/>
              </a:rPr>
              <a:t>徐真轶、黄伟明、曹君、魏东、杨捷、唐江涛。</a:t>
            </a:r>
            <a:endParaRPr lang="SimSun" altLang="SimSun" sz="1000" dirty="0"/>
          </a:p>
          <a:p>
            <a:pPr marL="273050" algn="l" rtl="0" eaLnBrk="0">
              <a:lnSpc>
                <a:spcPct val="83000"/>
              </a:lnSpc>
              <a:spcBef>
                <a:spcPts val="413"/>
              </a:spcBef>
              <a:tabLst/>
            </a:pPr>
            <a:r>
              <a:rPr sz="1000" kern="0" spc="0" dirty="0">
                <a:solidFill>
                  <a:srgbClr val="000000">
                    <a:alpha val="100000"/>
                  </a:srgbClr>
                </a:solidFill>
                <a:latin typeface="SimSun"/>
                <a:ea typeface="SimSun"/>
                <a:cs typeface="SimSun"/>
              </a:rPr>
              <a:t>本标准所代替标准的历次版本发布情况为：</a:t>
            </a:r>
            <a:endParaRPr lang="SimSun" altLang="SimSun" sz="1000" dirty="0"/>
          </a:p>
          <a:p>
            <a:pPr marL="273050" algn="l" rtl="0" eaLnBrk="0">
              <a:lnSpc>
                <a:spcPts val="1514"/>
              </a:lnSpc>
              <a:tabLst/>
            </a:pPr>
            <a:r>
              <a:rPr sz="1000" kern="0" spc="-20" dirty="0">
                <a:solidFill>
                  <a:srgbClr val="000000">
                    <a:alpha val="100000"/>
                  </a:srgbClr>
                </a:solidFill>
                <a:latin typeface="SimSun"/>
                <a:ea typeface="SimSun"/>
                <a:cs typeface="SimSun"/>
              </a:rPr>
              <a:t>——GB</a:t>
            </a:r>
            <a:r>
              <a:rPr sz="1000" kern="0" spc="34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10409—1989</a:t>
            </a:r>
            <a:r>
              <a:rPr sz="1000" kern="0" spc="-30" dirty="0">
                <a:solidFill>
                  <a:srgbClr val="000000">
                    <a:alpha val="100000"/>
                  </a:srgbClr>
                </a:solidFill>
                <a:latin typeface="SimSun"/>
                <a:ea typeface="SimSun"/>
                <a:cs typeface="SimSun"/>
              </a:rPr>
              <a:t>、GB</a:t>
            </a:r>
            <a:r>
              <a:rPr sz="1000" kern="0" spc="36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10409—2001。</a:t>
            </a:r>
            <a:endParaRPr lang="SimSun" altLang="SimSun" sz="1000" dirty="0"/>
          </a:p>
        </p:txBody>
      </p:sp>
      <p:sp>
        <p:nvSpPr>
          <p:cNvPr id="32" name="textbox 32"/>
          <p:cNvSpPr/>
          <p:nvPr/>
        </p:nvSpPr>
        <p:spPr>
          <a:xfrm>
            <a:off x="933449" y="9848164"/>
            <a:ext cx="100964" cy="120650"/>
          </a:xfrm>
          <a:prstGeom prst="rect">
            <a:avLst/>
          </a:prstGeom>
        </p:spPr>
        <p:txBody>
          <a:bodyPr vert="horz" wrap="square" lIns="0" tIns="0" rIns="0" bIns="0"/>
          <a:lstStyle/>
          <a:p>
            <a:pPr algn="l" rtl="0" eaLnBrk="0">
              <a:lnSpc>
                <a:spcPct val="83341"/>
              </a:lnSpc>
              <a:tabLst/>
            </a:pPr>
            <a:endParaRPr lang="Arial" altLang="Arial" sz="100" dirty="0"/>
          </a:p>
          <a:p>
            <a:pPr algn="r" rtl="0" eaLnBrk="0">
              <a:lnSpc>
                <a:spcPts val="749"/>
              </a:lnSpc>
              <a:tabLst/>
            </a:pPr>
            <a:r>
              <a:rPr sz="600" kern="0" spc="-20" dirty="0">
                <a:solidFill>
                  <a:srgbClr val="000000">
                    <a:alpha val="100000"/>
                  </a:srgbClr>
                </a:solidFill>
                <a:latin typeface="SimSun"/>
                <a:ea typeface="SimSun"/>
                <a:cs typeface="SimSun"/>
              </a:rPr>
              <a:t>Ⅱ</a:t>
            </a:r>
            <a:endParaRPr lang="SimSun" altLang="SimSun" sz="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4"/>
          <p:cNvSpPr/>
          <p:nvPr/>
        </p:nvSpPr>
        <p:spPr>
          <a:xfrm>
            <a:off x="882669" y="916495"/>
            <a:ext cx="5878829" cy="2989579"/>
          </a:xfrm>
          <a:prstGeom prst="rect">
            <a:avLst/>
          </a:prstGeom>
        </p:spPr>
        <p:txBody>
          <a:bodyPr vert="horz" wrap="square" lIns="0" tIns="0" rIns="0" bIns="0"/>
          <a:lstStyle/>
          <a:p>
            <a:pPr algn="l" rtl="0" eaLnBrk="0">
              <a:lnSpc>
                <a:spcPct val="83047"/>
              </a:lnSpc>
              <a:tabLst/>
            </a:pPr>
            <a:endParaRPr lang="Arial" altLang="Arial" sz="100" dirty="0"/>
          </a:p>
          <a:p>
            <a:pPr algn="r" rtl="0" eaLnBrk="0">
              <a:lnSpc>
                <a:spcPct val="82000"/>
              </a:lnSpc>
              <a:tabLst/>
            </a:pPr>
            <a:r>
              <a:rPr sz="900" b="1" kern="0" spc="0" dirty="0">
                <a:solidFill>
                  <a:srgbClr val="000000">
                    <a:alpha val="100000"/>
                  </a:srgbClr>
                </a:solidFill>
                <a:latin typeface="SimSun"/>
                <a:ea typeface="SimSun"/>
                <a:cs typeface="SimSun"/>
              </a:rPr>
              <a:t>GB</a:t>
            </a:r>
            <a:r>
              <a:rPr sz="900" kern="0" spc="80" dirty="0">
                <a:solidFill>
                  <a:srgbClr val="000000">
                    <a:alpha val="100000"/>
                  </a:srgbClr>
                </a:solidFill>
                <a:latin typeface="SimSun"/>
                <a:ea typeface="SimSun"/>
                <a:cs typeface="SimSun"/>
              </a:rPr>
              <a:t>   </a:t>
            </a:r>
            <a:r>
              <a:rPr sz="900" b="1" kern="0" spc="10" dirty="0">
                <a:solidFill>
                  <a:srgbClr val="000000">
                    <a:alpha val="100000"/>
                  </a:srgbClr>
                </a:solidFill>
                <a:latin typeface="SimSun"/>
                <a:ea typeface="SimSun"/>
                <a:cs typeface="SimSun"/>
              </a:rPr>
              <a:t>10409—2019</a:t>
            </a:r>
            <a:endParaRPr lang="SimSun" altLang="SimSun" sz="900" dirty="0"/>
          </a:p>
          <a:p>
            <a:pPr algn="l" rtl="0" eaLnBrk="0">
              <a:lnSpc>
                <a:spcPct val="109000"/>
              </a:lnSpc>
              <a:tabLst/>
            </a:pPr>
            <a:endParaRPr lang="Arial" altLang="Arial" sz="1000" dirty="0"/>
          </a:p>
          <a:p>
            <a:pPr algn="l" rtl="0" eaLnBrk="0">
              <a:lnSpc>
                <a:spcPct val="109000"/>
              </a:lnSpc>
              <a:tabLst/>
            </a:pPr>
            <a:endParaRPr lang="Arial" altLang="Arial" sz="1000" dirty="0"/>
          </a:p>
          <a:p>
            <a:pPr algn="l" rtl="0" eaLnBrk="0">
              <a:lnSpc>
                <a:spcPct val="110000"/>
              </a:lnSpc>
              <a:tabLst/>
            </a:pPr>
            <a:endParaRPr lang="Arial" altLang="Arial" sz="1000" dirty="0"/>
          </a:p>
          <a:p>
            <a:pPr marL="2548254" algn="l" rtl="0" eaLnBrk="0">
              <a:lnSpc>
                <a:spcPct val="100000"/>
              </a:lnSpc>
              <a:spcBef>
                <a:spcPts val="398"/>
              </a:spcBef>
              <a:tabLst/>
            </a:pPr>
            <a:r>
              <a:rPr sz="1300" b="1" kern="0" spc="-80" dirty="0">
                <a:solidFill>
                  <a:srgbClr val="000000">
                    <a:alpha val="100000"/>
                  </a:srgbClr>
                </a:solidFill>
                <a:latin typeface="SimHei"/>
                <a:ea typeface="SimHei"/>
                <a:cs typeface="SimHei"/>
              </a:rPr>
              <a:t>引</a:t>
            </a:r>
            <a:r>
              <a:rPr sz="1300" kern="0" spc="20" dirty="0">
                <a:solidFill>
                  <a:srgbClr val="000000">
                    <a:alpha val="100000"/>
                  </a:srgbClr>
                </a:solidFill>
                <a:latin typeface="SimHei"/>
                <a:ea typeface="SimHei"/>
                <a:cs typeface="SimHei"/>
              </a:rPr>
              <a:t>     </a:t>
            </a:r>
            <a:r>
              <a:rPr sz="1300" b="1" kern="0" spc="-80" dirty="0">
                <a:solidFill>
                  <a:srgbClr val="000000">
                    <a:alpha val="100000"/>
                  </a:srgbClr>
                </a:solidFill>
                <a:latin typeface="SimHei"/>
                <a:ea typeface="SimHei"/>
                <a:cs typeface="SimHei"/>
              </a:rPr>
              <a:t>言</a:t>
            </a:r>
            <a:endParaRPr lang="SimHei" altLang="SimHei" sz="1300" dirty="0"/>
          </a:p>
          <a:p>
            <a:pPr algn="l" rtl="0" eaLnBrk="0">
              <a:lnSpc>
                <a:spcPct val="115000"/>
              </a:lnSpc>
              <a:tabLst/>
            </a:pPr>
            <a:endParaRPr lang="Arial" altLang="Arial" sz="1000" dirty="0"/>
          </a:p>
          <a:p>
            <a:pPr algn="l" rtl="0" eaLnBrk="0">
              <a:lnSpc>
                <a:spcPct val="116000"/>
              </a:lnSpc>
              <a:tabLst/>
            </a:pPr>
            <a:endParaRPr lang="Arial" altLang="Arial" sz="1000" dirty="0"/>
          </a:p>
          <a:p>
            <a:pPr algn="l" rtl="0" eaLnBrk="0">
              <a:lnSpc>
                <a:spcPct val="115000"/>
              </a:lnSpc>
              <a:tabLst/>
            </a:pPr>
            <a:endParaRPr lang="Arial" altLang="Arial" sz="200" dirty="0"/>
          </a:p>
          <a:p>
            <a:pPr marL="12700" indent="266065" algn="l" rtl="0" eaLnBrk="0">
              <a:lnSpc>
                <a:spcPct val="139000"/>
              </a:lnSpc>
              <a:spcBef>
                <a:spcPts val="2"/>
              </a:spcBef>
              <a:tabLst/>
            </a:pPr>
            <a:r>
              <a:rPr sz="900" kern="0" spc="110" dirty="0">
                <a:solidFill>
                  <a:srgbClr val="000000">
                    <a:alpha val="100000"/>
                  </a:srgbClr>
                </a:solidFill>
                <a:latin typeface="SimSun"/>
                <a:ea typeface="SimSun"/>
                <a:cs typeface="SimSun"/>
              </a:rPr>
              <a:t>我国是防盗保险柜(箱)研制生产的大国，为规范防盗保险柜(箱)设计、制造和检验，在1989</a:t>
            </a:r>
            <a:r>
              <a:rPr sz="900" kern="0" spc="100" dirty="0">
                <a:solidFill>
                  <a:srgbClr val="000000">
                    <a:alpha val="100000"/>
                  </a:srgbClr>
                </a:solidFill>
                <a:latin typeface="SimSun"/>
                <a:ea typeface="SimSun"/>
                <a:cs typeface="SimSun"/>
              </a:rPr>
              <a:t>年发布</a:t>
            </a:r>
            <a:r>
              <a:rPr sz="900" kern="0" spc="-10" dirty="0">
                <a:solidFill>
                  <a:srgbClr val="000000">
                    <a:alpha val="100000"/>
                  </a:srgbClr>
                </a:solidFill>
                <a:latin typeface="SimSun"/>
                <a:ea typeface="SimSun"/>
                <a:cs typeface="SimSun"/>
              </a:rPr>
              <a:t> </a:t>
            </a:r>
            <a:r>
              <a:rPr sz="900" kern="0" spc="100" dirty="0">
                <a:solidFill>
                  <a:srgbClr val="000000">
                    <a:alpha val="100000"/>
                  </a:srgbClr>
                </a:solidFill>
                <a:latin typeface="SimSun"/>
                <a:ea typeface="SimSun"/>
                <a:cs typeface="SimSun"/>
              </a:rPr>
              <a:t>了强制性国家标准</a:t>
            </a:r>
            <a:r>
              <a:rPr sz="900" kern="0" spc="0" dirty="0">
                <a:solidFill>
                  <a:srgbClr val="000000">
                    <a:alpha val="100000"/>
                  </a:srgbClr>
                </a:solidFill>
                <a:latin typeface="SimSun"/>
                <a:ea typeface="SimSun"/>
                <a:cs typeface="SimSun"/>
              </a:rPr>
              <a:t>GB</a:t>
            </a:r>
            <a:r>
              <a:rPr sz="900" kern="0" spc="100" dirty="0">
                <a:solidFill>
                  <a:srgbClr val="000000">
                    <a:alpha val="100000"/>
                  </a:srgbClr>
                </a:solidFill>
                <a:latin typeface="SimSun"/>
                <a:ea typeface="SimSun"/>
                <a:cs typeface="SimSun"/>
              </a:rPr>
              <a:t>10409—1989《  防盗保险柜》,2001年又对其进行了修订；根据我国的实际情况需</a:t>
            </a:r>
            <a:r>
              <a:rPr sz="900" kern="0" spc="20" dirty="0">
                <a:solidFill>
                  <a:srgbClr val="000000">
                    <a:alpha val="100000"/>
                  </a:srgbClr>
                </a:solidFill>
                <a:latin typeface="SimSun"/>
                <a:ea typeface="SimSun"/>
                <a:cs typeface="SimSun"/>
              </a:rPr>
              <a:t>  </a:t>
            </a:r>
            <a:r>
              <a:rPr sz="900" kern="0" spc="120" dirty="0">
                <a:solidFill>
                  <a:srgbClr val="000000">
                    <a:alpha val="100000"/>
                  </a:srgbClr>
                </a:solidFill>
                <a:latin typeface="SimSun"/>
                <a:ea typeface="SimSun"/>
                <a:cs typeface="SimSun"/>
              </a:rPr>
              <a:t>要，在1997年又发布了公共安全行业强制性标准</a:t>
            </a:r>
            <a:r>
              <a:rPr sz="900" kern="0" spc="-20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GA</a:t>
            </a:r>
            <a:r>
              <a:rPr sz="900" kern="0" spc="120" dirty="0">
                <a:solidFill>
                  <a:srgbClr val="000000">
                    <a:alpha val="100000"/>
                  </a:srgbClr>
                </a:solidFill>
                <a:latin typeface="SimSun"/>
                <a:ea typeface="SimSun"/>
                <a:cs typeface="SimSun"/>
              </a:rPr>
              <a:t>166—1997《  防盗保险箱》,200</a:t>
            </a:r>
            <a:r>
              <a:rPr sz="900" kern="0" spc="110" dirty="0">
                <a:solidFill>
                  <a:srgbClr val="000000">
                    <a:alpha val="100000"/>
                  </a:srgbClr>
                </a:solidFill>
                <a:latin typeface="SimSun"/>
                <a:ea typeface="SimSun"/>
                <a:cs typeface="SimSun"/>
              </a:rPr>
              <a:t>6年又对其进行了</a:t>
            </a:r>
            <a:r>
              <a:rPr sz="900" kern="0" spc="0" dirty="0">
                <a:solidFill>
                  <a:srgbClr val="000000">
                    <a:alpha val="100000"/>
                  </a:srgbClr>
                </a:solidFill>
                <a:latin typeface="SimSun"/>
                <a:ea typeface="SimSun"/>
                <a:cs typeface="SimSun"/>
              </a:rPr>
              <a:t> </a:t>
            </a:r>
            <a:r>
              <a:rPr sz="900" kern="0" spc="140" dirty="0">
                <a:solidFill>
                  <a:srgbClr val="000000">
                    <a:alpha val="100000"/>
                  </a:srgbClr>
                </a:solidFill>
                <a:latin typeface="SimSun"/>
                <a:ea typeface="SimSun"/>
                <a:cs typeface="SimSun"/>
              </a:rPr>
              <a:t>修订。随着我国防盗保险柜(箱)市场的成熟以及在国际市场占据重要的位置，为了提高我国防盗保险</a:t>
            </a:r>
            <a:r>
              <a:rPr sz="900" kern="0" spc="20" dirty="0">
                <a:solidFill>
                  <a:srgbClr val="000000">
                    <a:alpha val="100000"/>
                  </a:srgbClr>
                </a:solidFill>
                <a:latin typeface="SimSun"/>
                <a:ea typeface="SimSun"/>
                <a:cs typeface="SimSun"/>
              </a:rPr>
              <a:t> </a:t>
            </a:r>
            <a:r>
              <a:rPr sz="900" kern="0" spc="120" dirty="0">
                <a:solidFill>
                  <a:srgbClr val="000000">
                    <a:alpha val="100000"/>
                  </a:srgbClr>
                </a:solidFill>
                <a:latin typeface="SimSun"/>
                <a:ea typeface="SimSun"/>
                <a:cs typeface="SimSun"/>
              </a:rPr>
              <a:t>柜(箱)国家标准的适用性及该行业的技术水平，本次修订中将自动柜员机防盗保</a:t>
            </a:r>
            <a:r>
              <a:rPr sz="900" kern="0" spc="110" dirty="0">
                <a:solidFill>
                  <a:srgbClr val="000000">
                    <a:alpha val="100000"/>
                  </a:srgbClr>
                </a:solidFill>
                <a:latin typeface="SimSun"/>
                <a:ea typeface="SimSun"/>
                <a:cs typeface="SimSun"/>
              </a:rPr>
              <a:t>险柜、组装式防盗保险</a:t>
            </a:r>
            <a:r>
              <a:rPr sz="900" kern="0" spc="0" dirty="0">
                <a:solidFill>
                  <a:srgbClr val="000000">
                    <a:alpha val="100000"/>
                  </a:srgbClr>
                </a:solidFill>
                <a:latin typeface="SimSun"/>
                <a:ea typeface="SimSun"/>
                <a:cs typeface="SimSun"/>
              </a:rPr>
              <a:t> </a:t>
            </a:r>
            <a:r>
              <a:rPr sz="900" kern="0" spc="100" dirty="0">
                <a:solidFill>
                  <a:srgbClr val="000000">
                    <a:alpha val="100000"/>
                  </a:srgbClr>
                </a:solidFill>
                <a:latin typeface="SimSun"/>
                <a:ea typeface="SimSun"/>
                <a:cs typeface="SimSun"/>
              </a:rPr>
              <a:t>柜、投入式防盗保险柜纳入本标准中，扩大了标准的适用范围；同</a:t>
            </a:r>
            <a:r>
              <a:rPr sz="900" kern="0" spc="90" dirty="0">
                <a:solidFill>
                  <a:srgbClr val="000000">
                    <a:alpha val="100000"/>
                  </a:srgbClr>
                </a:solidFill>
                <a:latin typeface="SimSun"/>
                <a:ea typeface="SimSun"/>
                <a:cs typeface="SimSun"/>
              </a:rPr>
              <a:t>时，标准将防盗保险柜(箱)安全级别进</a:t>
            </a:r>
            <a:r>
              <a:rPr sz="900" kern="0" spc="0" dirty="0">
                <a:solidFill>
                  <a:srgbClr val="000000">
                    <a:alpha val="100000"/>
                  </a:srgbClr>
                </a:solidFill>
                <a:latin typeface="SimSun"/>
                <a:ea typeface="SimSun"/>
                <a:cs typeface="SimSun"/>
              </a:rPr>
              <a:t> </a:t>
            </a:r>
            <a:r>
              <a:rPr sz="900" kern="0" spc="120" dirty="0">
                <a:solidFill>
                  <a:srgbClr val="000000">
                    <a:alpha val="100000"/>
                  </a:srgbClr>
                </a:solidFill>
                <a:latin typeface="SimSun"/>
                <a:ea typeface="SimSun"/>
                <a:cs typeface="SimSun"/>
              </a:rPr>
              <a:t>行扩展和提升，将防盗时间明确在产品的标记中，有助于消费者根据需求合理选择产品；标准还增加并</a:t>
            </a:r>
            <a:r>
              <a:rPr sz="900" kern="0" spc="20" dirty="0">
                <a:solidFill>
                  <a:srgbClr val="000000">
                    <a:alpha val="100000"/>
                  </a:srgbClr>
                </a:solidFill>
                <a:latin typeface="SimSun"/>
                <a:ea typeface="SimSun"/>
                <a:cs typeface="SimSun"/>
              </a:rPr>
              <a:t> </a:t>
            </a:r>
            <a:r>
              <a:rPr sz="900" kern="0" spc="120" dirty="0">
                <a:solidFill>
                  <a:srgbClr val="000000">
                    <a:alpha val="100000"/>
                  </a:srgbClr>
                </a:solidFill>
                <a:latin typeface="SimSun"/>
                <a:ea typeface="SimSun"/>
                <a:cs typeface="SimSun"/>
              </a:rPr>
              <a:t>明确了攻击破坏使用的工具，以规范产品的检测；本标准提高了对锁具安全性能的要求，明确规定防盗</a:t>
            </a:r>
            <a:r>
              <a:rPr sz="900" kern="0" spc="30" dirty="0">
                <a:solidFill>
                  <a:srgbClr val="000000">
                    <a:alpha val="100000"/>
                  </a:srgbClr>
                </a:solidFill>
                <a:latin typeface="SimSun"/>
                <a:ea typeface="SimSun"/>
                <a:cs typeface="SimSun"/>
              </a:rPr>
              <a:t> </a:t>
            </a:r>
            <a:r>
              <a:rPr sz="900" kern="0" spc="120" dirty="0">
                <a:solidFill>
                  <a:srgbClr val="000000">
                    <a:alpha val="100000"/>
                  </a:srgbClr>
                </a:solidFill>
                <a:latin typeface="SimSun"/>
                <a:ea typeface="SimSun"/>
                <a:cs typeface="SimSun"/>
              </a:rPr>
              <a:t>保险柜(箱)应使用符合本标准的防盗保险柜锁，以进一步保证防盗保险柜(箱)的整体安全。</a:t>
            </a:r>
            <a:endParaRPr lang="SimSun" altLang="SimSun" sz="900" dirty="0"/>
          </a:p>
        </p:txBody>
      </p:sp>
      <p:sp>
        <p:nvSpPr>
          <p:cNvPr id="36" name="textbox 36"/>
          <p:cNvSpPr/>
          <p:nvPr/>
        </p:nvSpPr>
        <p:spPr>
          <a:xfrm>
            <a:off x="6489668" y="9848164"/>
            <a:ext cx="117475" cy="140970"/>
          </a:xfrm>
          <a:prstGeom prst="rect">
            <a:avLst/>
          </a:prstGeom>
        </p:spPr>
        <p:txBody>
          <a:bodyPr vert="horz" wrap="square" lIns="0" tIns="0" rIns="0" bIns="0"/>
          <a:lstStyle/>
          <a:p>
            <a:pPr algn="l" rtl="0" eaLnBrk="0">
              <a:lnSpc>
                <a:spcPct val="83341"/>
              </a:lnSpc>
              <a:tabLst/>
            </a:pPr>
            <a:endParaRPr lang="Arial" altLang="Arial" sz="100" dirty="0"/>
          </a:p>
          <a:p>
            <a:pPr marL="12700" algn="l" rtl="0" eaLnBrk="0">
              <a:lnSpc>
                <a:spcPts val="906"/>
              </a:lnSpc>
              <a:tabLst/>
            </a:pPr>
            <a:r>
              <a:rPr sz="700" kern="0" spc="10" dirty="0">
                <a:solidFill>
                  <a:srgbClr val="000000">
                    <a:alpha val="100000"/>
                  </a:srgbClr>
                </a:solidFill>
                <a:latin typeface="SimSun"/>
                <a:ea typeface="SimSun"/>
                <a:cs typeface="SimSun"/>
              </a:rPr>
              <a:t>Ⅲ</a:t>
            </a:r>
            <a:endParaRPr lang="SimSun" altLang="SimSun" sz="7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8"/>
          <p:cNvSpPr/>
          <p:nvPr/>
        </p:nvSpPr>
        <p:spPr>
          <a:xfrm>
            <a:off x="863627" y="907362"/>
            <a:ext cx="5893434" cy="8884284"/>
          </a:xfrm>
          <a:prstGeom prst="rect">
            <a:avLst/>
          </a:prstGeom>
        </p:spPr>
        <p:txBody>
          <a:bodyPr vert="horz" wrap="square" lIns="0" tIns="0" rIns="0" bIns="0"/>
          <a:lstStyle/>
          <a:p>
            <a:pPr algn="l" rtl="0" eaLnBrk="0">
              <a:lnSpc>
                <a:spcPct val="79789"/>
              </a:lnSpc>
              <a:tabLst/>
            </a:pPr>
            <a:endParaRPr lang="Arial" altLang="Arial" sz="100" dirty="0"/>
          </a:p>
          <a:p>
            <a:pPr marL="4916804" algn="l" rtl="0" eaLnBrk="0">
              <a:lnSpc>
                <a:spcPct val="82000"/>
              </a:lnSpc>
              <a:tabLst/>
            </a:pPr>
            <a:r>
              <a:rPr sz="1000" b="1" kern="0" spc="0" dirty="0">
                <a:solidFill>
                  <a:srgbClr val="000000">
                    <a:alpha val="100000"/>
                  </a:srgbClr>
                </a:solidFill>
                <a:latin typeface="SimSun"/>
                <a:ea typeface="SimSun"/>
                <a:cs typeface="SimSun"/>
              </a:rPr>
              <a:t>GB</a:t>
            </a:r>
            <a:r>
              <a:rPr sz="1000" kern="0" spc="40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10409—2019</a:t>
            </a:r>
            <a:endParaRPr lang="SimSun" altLang="SimSun" sz="1000" dirty="0"/>
          </a:p>
          <a:p>
            <a:pPr algn="l" rtl="0" eaLnBrk="0">
              <a:lnSpc>
                <a:spcPct val="100000"/>
              </a:lnSpc>
              <a:tabLst/>
            </a:pPr>
            <a:endParaRPr lang="Arial" altLang="Arial" sz="1000" dirty="0"/>
          </a:p>
          <a:p>
            <a:pPr algn="l" rtl="0" eaLnBrk="0">
              <a:lnSpc>
                <a:spcPct val="100000"/>
              </a:lnSpc>
              <a:tabLst/>
            </a:pPr>
            <a:endParaRPr lang="Arial" altLang="Arial" sz="1000" dirty="0"/>
          </a:p>
          <a:p>
            <a:pPr algn="l" rtl="0" eaLnBrk="0">
              <a:lnSpc>
                <a:spcPct val="100000"/>
              </a:lnSpc>
              <a:tabLst/>
            </a:pPr>
            <a:endParaRPr lang="Arial" altLang="Arial" sz="1000" dirty="0"/>
          </a:p>
          <a:p>
            <a:pPr marL="2288539" algn="l" rtl="0" eaLnBrk="0">
              <a:lnSpc>
                <a:spcPct val="98000"/>
              </a:lnSpc>
              <a:spcBef>
                <a:spcPts val="461"/>
              </a:spcBef>
              <a:tabLst/>
            </a:pPr>
            <a:r>
              <a:rPr sz="1500" b="1" kern="0" spc="30" dirty="0">
                <a:solidFill>
                  <a:srgbClr val="000000">
                    <a:alpha val="100000"/>
                  </a:srgbClr>
                </a:solidFill>
                <a:latin typeface="SimHei"/>
                <a:ea typeface="SimHei"/>
                <a:cs typeface="SimHei"/>
              </a:rPr>
              <a:t>防盗保险柜(箱)</a:t>
            </a:r>
            <a:endParaRPr lang="SimHei" altLang="SimHei" sz="1500" dirty="0"/>
          </a:p>
          <a:p>
            <a:pPr algn="l" rtl="0" eaLnBrk="0">
              <a:lnSpc>
                <a:spcPct val="120000"/>
              </a:lnSpc>
              <a:tabLst/>
            </a:pPr>
            <a:endParaRPr lang="Arial" altLang="Arial" sz="1000" dirty="0"/>
          </a:p>
          <a:p>
            <a:pPr algn="l" rtl="0" eaLnBrk="0">
              <a:lnSpc>
                <a:spcPct val="120000"/>
              </a:lnSpc>
              <a:tabLst/>
            </a:pPr>
            <a:endParaRPr lang="Arial" altLang="Arial" sz="1000" dirty="0"/>
          </a:p>
          <a:p>
            <a:pPr marL="14604" algn="l" rtl="0" eaLnBrk="0">
              <a:lnSpc>
                <a:spcPts val="1208"/>
              </a:lnSpc>
              <a:spcBef>
                <a:spcPts val="303"/>
              </a:spcBef>
              <a:tabLst/>
            </a:pPr>
            <a:r>
              <a:rPr sz="1000" b="1" kern="0" spc="-20" dirty="0">
                <a:solidFill>
                  <a:srgbClr val="000000">
                    <a:alpha val="100000"/>
                  </a:srgbClr>
                </a:solidFill>
                <a:latin typeface="SimHei"/>
                <a:ea typeface="SimHei"/>
                <a:cs typeface="SimHei"/>
              </a:rPr>
              <a:t>1</a:t>
            </a:r>
            <a:r>
              <a:rPr sz="1000" kern="0" spc="47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范围</a:t>
            </a:r>
            <a:endParaRPr lang="SimHei" altLang="SimHei" sz="1000" dirty="0"/>
          </a:p>
          <a:p>
            <a:pPr algn="l" rtl="0" eaLnBrk="0">
              <a:lnSpc>
                <a:spcPct val="146000"/>
              </a:lnSpc>
              <a:tabLst/>
            </a:pPr>
            <a:endParaRPr lang="Arial" altLang="Arial" sz="1000" dirty="0"/>
          </a:p>
          <a:p>
            <a:pPr marL="12700" indent="278765" algn="l" rtl="0" eaLnBrk="0">
              <a:lnSpc>
                <a:spcPct val="120000"/>
              </a:lnSpc>
              <a:spcBef>
                <a:spcPts val="308"/>
              </a:spcBef>
              <a:tabLst/>
            </a:pPr>
            <a:r>
              <a:rPr sz="1000" kern="0" spc="20" dirty="0">
                <a:solidFill>
                  <a:srgbClr val="000000">
                    <a:alpha val="100000"/>
                  </a:srgbClr>
                </a:solidFill>
                <a:latin typeface="SimSun"/>
                <a:ea typeface="SimSun"/>
                <a:cs typeface="SimSun"/>
              </a:rPr>
              <a:t>本标准规定了防盗保险柜(箱)(以下简称防盗保险柜)的术语和定义、产品分类分级和</a:t>
            </a:r>
            <a:r>
              <a:rPr sz="1000" kern="0" spc="10" dirty="0">
                <a:solidFill>
                  <a:srgbClr val="000000">
                    <a:alpha val="100000"/>
                  </a:srgbClr>
                </a:solidFill>
                <a:latin typeface="SimSun"/>
                <a:ea typeface="SimSun"/>
                <a:cs typeface="SimSun"/>
              </a:rPr>
              <a:t>标记、技术要</a:t>
            </a:r>
            <a:r>
              <a:rPr sz="1000" kern="0" spc="-1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求、试验方法、检验规则及标志、包装、运输和贮存。</a:t>
            </a:r>
            <a:endParaRPr lang="SimSun" altLang="SimSun" sz="1000" dirty="0"/>
          </a:p>
          <a:p>
            <a:pPr marL="12700" indent="278765" algn="l" rtl="0" eaLnBrk="0">
              <a:lnSpc>
                <a:spcPct val="118000"/>
              </a:lnSpc>
              <a:spcBef>
                <a:spcPts val="418"/>
              </a:spcBef>
              <a:tabLst/>
            </a:pPr>
            <a:r>
              <a:rPr sz="1000" kern="0" spc="0" dirty="0">
                <a:solidFill>
                  <a:srgbClr val="000000">
                    <a:alpha val="100000"/>
                  </a:srgbClr>
                </a:solidFill>
                <a:latin typeface="SimSun"/>
                <a:ea typeface="SimSun"/>
                <a:cs typeface="SimSun"/>
              </a:rPr>
              <a:t>本标准适用于防盗保险柜、防盗保险箱、自动柜员机防盗保</a:t>
            </a:r>
            <a:r>
              <a:rPr sz="1000" kern="0" spc="-10" dirty="0">
                <a:solidFill>
                  <a:srgbClr val="000000">
                    <a:alpha val="100000"/>
                  </a:srgbClr>
                </a:solidFill>
                <a:latin typeface="SimSun"/>
                <a:ea typeface="SimSun"/>
                <a:cs typeface="SimSun"/>
              </a:rPr>
              <a:t>险柜、组装式防盗保险柜、投入式防盗保</a:t>
            </a:r>
            <a:r>
              <a:rPr sz="1000" kern="0" spc="0" dirty="0">
                <a:solidFill>
                  <a:srgbClr val="000000">
                    <a:alpha val="100000"/>
                  </a:srgbClr>
                </a:solidFill>
                <a:latin typeface="SimSun"/>
                <a:ea typeface="SimSun"/>
                <a:cs typeface="SimSun"/>
              </a:rPr>
              <a:t> </a:t>
            </a:r>
            <a:r>
              <a:rPr sz="1000" kern="0" spc="-60" dirty="0">
                <a:solidFill>
                  <a:srgbClr val="000000">
                    <a:alpha val="100000"/>
                  </a:srgbClr>
                </a:solidFill>
                <a:latin typeface="SimSun"/>
                <a:ea typeface="SimSun"/>
                <a:cs typeface="SimSun"/>
              </a:rPr>
              <a:t>险柜的设计、制造、检验。</a:t>
            </a:r>
            <a:endParaRPr lang="SimSun" altLang="SimSun" sz="1000" dirty="0"/>
          </a:p>
          <a:p>
            <a:pPr algn="l" rtl="0" eaLnBrk="0">
              <a:lnSpc>
                <a:spcPct val="141000"/>
              </a:lnSpc>
              <a:tabLst/>
            </a:pPr>
            <a:endParaRPr lang="Arial" altLang="Arial" sz="1000" dirty="0"/>
          </a:p>
          <a:p>
            <a:pPr marL="14604" algn="l" rtl="0" eaLnBrk="0">
              <a:lnSpc>
                <a:spcPct val="100000"/>
              </a:lnSpc>
              <a:spcBef>
                <a:spcPts val="303"/>
              </a:spcBef>
              <a:tabLst/>
            </a:pPr>
            <a:r>
              <a:rPr sz="1000" b="1" kern="0" spc="30" dirty="0">
                <a:solidFill>
                  <a:srgbClr val="000000">
                    <a:alpha val="100000"/>
                  </a:srgbClr>
                </a:solidFill>
                <a:latin typeface="SimHei"/>
                <a:ea typeface="SimHei"/>
                <a:cs typeface="SimHei"/>
              </a:rPr>
              <a:t>2</a:t>
            </a:r>
            <a:r>
              <a:rPr sz="1000" kern="0" spc="1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规范性引用文件</a:t>
            </a:r>
            <a:endParaRPr lang="SimHei" altLang="SimHei" sz="1000" dirty="0"/>
          </a:p>
          <a:p>
            <a:pPr algn="l" rtl="0" eaLnBrk="0">
              <a:lnSpc>
                <a:spcPct val="143000"/>
              </a:lnSpc>
              <a:tabLst/>
            </a:pPr>
            <a:endParaRPr lang="Arial" altLang="Arial" sz="1000" dirty="0"/>
          </a:p>
          <a:p>
            <a:pPr marL="12700" indent="278765" algn="l" rtl="0" eaLnBrk="0">
              <a:lnSpc>
                <a:spcPct val="118000"/>
              </a:lnSpc>
              <a:spcBef>
                <a:spcPts val="301"/>
              </a:spcBef>
              <a:tabLst/>
            </a:pPr>
            <a:r>
              <a:rPr sz="1000" kern="0" spc="50" dirty="0">
                <a:solidFill>
                  <a:srgbClr val="000000">
                    <a:alpha val="100000"/>
                  </a:srgbClr>
                </a:solidFill>
                <a:latin typeface="SimSun"/>
                <a:ea typeface="SimSun"/>
                <a:cs typeface="SimSun"/>
              </a:rPr>
              <a:t>下列文件对于本文件的应用是必不可</a:t>
            </a:r>
            <a:r>
              <a:rPr sz="1000" kern="0" spc="40" dirty="0">
                <a:solidFill>
                  <a:srgbClr val="000000">
                    <a:alpha val="100000"/>
                  </a:srgbClr>
                </a:solidFill>
                <a:latin typeface="SimSun"/>
                <a:ea typeface="SimSun"/>
                <a:cs typeface="SimSun"/>
              </a:rPr>
              <a:t>少的。凡是注日期的引用文件，仅注日期的版本适用于本文</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件。凡是不注日期的引用文件，其最新版本(包括所有的修改单)适用于本文件。</a:t>
            </a:r>
            <a:endParaRPr lang="SimSun" altLang="SimSun" sz="1000" dirty="0"/>
          </a:p>
          <a:p>
            <a:pPr marL="291465" algn="l" rtl="0" eaLnBrk="0">
              <a:lnSpc>
                <a:spcPct val="99000"/>
              </a:lnSpc>
              <a:spcBef>
                <a:spcPts val="412"/>
              </a:spcBef>
              <a:tabLst/>
            </a:pPr>
            <a:r>
              <a:rPr sz="1000" kern="0" spc="0" dirty="0">
                <a:solidFill>
                  <a:srgbClr val="000000">
                    <a:alpha val="100000"/>
                  </a:srgbClr>
                </a:solidFill>
                <a:latin typeface="SimSun"/>
                <a:ea typeface="SimSun"/>
                <a:cs typeface="SimSun"/>
              </a:rPr>
              <a:t>GB</a:t>
            </a:r>
            <a:r>
              <a:rPr sz="1000" kern="0" spc="30" dirty="0">
                <a:solidFill>
                  <a:srgbClr val="000000">
                    <a:alpha val="100000"/>
                  </a:srgbClr>
                </a:solidFill>
                <a:latin typeface="SimSun"/>
                <a:ea typeface="SimSun"/>
                <a:cs typeface="SimSun"/>
              </a:rPr>
              <a:t>/T</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1720—1979</a:t>
            </a:r>
            <a:r>
              <a:rPr sz="1000" kern="0" spc="49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漆膜附着力测</a:t>
            </a:r>
            <a:r>
              <a:rPr sz="1000" kern="0" spc="20" dirty="0">
                <a:solidFill>
                  <a:srgbClr val="000000">
                    <a:alpha val="100000"/>
                  </a:srgbClr>
                </a:solidFill>
                <a:latin typeface="SimSun"/>
                <a:ea typeface="SimSun"/>
                <a:cs typeface="SimSun"/>
              </a:rPr>
              <a:t>定法</a:t>
            </a:r>
            <a:endParaRPr lang="SimSun" altLang="SimSun" sz="1000" dirty="0"/>
          </a:p>
          <a:p>
            <a:pPr marL="12700" indent="278765" algn="l" rtl="0" eaLnBrk="0">
              <a:lnSpc>
                <a:spcPct val="126000"/>
              </a:lnSpc>
              <a:spcBef>
                <a:spcPts val="350"/>
              </a:spcBef>
              <a:tabLst/>
            </a:pPr>
            <a:r>
              <a:rPr sz="1000" kern="0" spc="0" dirty="0">
                <a:solidFill>
                  <a:srgbClr val="000000">
                    <a:alpha val="100000"/>
                  </a:srgbClr>
                </a:solidFill>
                <a:latin typeface="SimSun"/>
                <a:ea typeface="SimSun"/>
                <a:cs typeface="SimSun"/>
              </a:rPr>
              <a:t>GB</a:t>
            </a:r>
            <a:r>
              <a:rPr sz="1000" kern="0" spc="60" dirty="0">
                <a:solidFill>
                  <a:srgbClr val="000000">
                    <a:alpha val="100000"/>
                  </a:srgbClr>
                </a:solidFill>
                <a:latin typeface="SimSun"/>
                <a:ea typeface="SimSun"/>
                <a:cs typeface="SimSun"/>
              </a:rPr>
              <a:t>/T2828.1—2012   计数抽样检验程序 </a:t>
            </a:r>
            <a:r>
              <a:rPr sz="1000" kern="0" spc="50" dirty="0">
                <a:solidFill>
                  <a:srgbClr val="000000">
                    <a:alpha val="100000"/>
                  </a:srgbClr>
                </a:solidFill>
                <a:latin typeface="SimSun"/>
                <a:ea typeface="SimSun"/>
                <a:cs typeface="SimSun"/>
              </a:rPr>
              <a:t> 第1部分：按接收质量限</a:t>
            </a:r>
            <a:r>
              <a:rPr sz="1000" kern="0" spc="5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AQL</a:t>
            </a:r>
            <a:r>
              <a:rPr sz="1000" kern="0" spc="5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检索的逐批检验抽样</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计划</a:t>
            </a:r>
            <a:endParaRPr lang="SimSun" altLang="SimSun" sz="1000" dirty="0"/>
          </a:p>
          <a:p>
            <a:pPr marL="291465" algn="l" rtl="0" eaLnBrk="0">
              <a:lnSpc>
                <a:spcPct val="99000"/>
              </a:lnSpc>
              <a:spcBef>
                <a:spcPts val="288"/>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/T</a:t>
            </a:r>
            <a:r>
              <a:rPr sz="1000" kern="0" spc="48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6461—2002</a:t>
            </a:r>
            <a:r>
              <a:rPr sz="1000" kern="0" spc="48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金属基体上金属和其他无机覆盖层  经腐蚀试验后的试样和试件的评级</a:t>
            </a:r>
            <a:endParaRPr lang="SimSun" altLang="SimSun" sz="1000" dirty="0"/>
          </a:p>
          <a:p>
            <a:pPr marL="291465" algn="l" rtl="0" eaLnBrk="0">
              <a:lnSpc>
                <a:spcPct val="99000"/>
              </a:lnSpc>
              <a:spcBef>
                <a:spcPts val="619"/>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/T  10125—20</a:t>
            </a:r>
            <a:r>
              <a:rPr sz="1000" kern="0" spc="30" dirty="0">
                <a:solidFill>
                  <a:srgbClr val="000000">
                    <a:alpha val="100000"/>
                  </a:srgbClr>
                </a:solidFill>
                <a:latin typeface="SimSun"/>
                <a:ea typeface="SimSun"/>
                <a:cs typeface="SimSun"/>
              </a:rPr>
              <a:t>12</a:t>
            </a:r>
            <a:r>
              <a:rPr sz="1000" kern="0" spc="38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人造气氛腐蚀试验</a:t>
            </a:r>
            <a:r>
              <a:rPr sz="1000" kern="0" spc="5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盐雾试验</a:t>
            </a:r>
            <a:endParaRPr lang="SimSun" altLang="SimSun" sz="1000" dirty="0"/>
          </a:p>
          <a:p>
            <a:pPr marL="291465" algn="l" rtl="0" eaLnBrk="0">
              <a:lnSpc>
                <a:spcPct val="99000"/>
              </a:lnSpc>
              <a:spcBef>
                <a:spcPts val="355"/>
              </a:spcBef>
              <a:tabLst/>
            </a:pPr>
            <a:r>
              <a:rPr sz="1000" kern="0" spc="0" dirty="0">
                <a:solidFill>
                  <a:srgbClr val="000000">
                    <a:alpha val="100000"/>
                  </a:srgbClr>
                </a:solidFill>
                <a:latin typeface="SimSun"/>
                <a:ea typeface="SimSun"/>
                <a:cs typeface="SimSun"/>
              </a:rPr>
              <a:t>GB</a:t>
            </a:r>
            <a:r>
              <a:rPr sz="1000" kern="0" spc="30" dirty="0">
                <a:solidFill>
                  <a:srgbClr val="000000">
                    <a:alpha val="100000"/>
                  </a:srgbClr>
                </a:solidFill>
                <a:latin typeface="SimSun"/>
                <a:ea typeface="SimSun"/>
                <a:cs typeface="SimSun"/>
              </a:rPr>
              <a:t>/T</a:t>
            </a:r>
            <a:r>
              <a:rPr sz="1000" kern="0" spc="4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18789.1—2013  信息技术  自动柜员机通用规范  第1部分：设备</a:t>
            </a:r>
            <a:endParaRPr lang="SimSun" altLang="SimSun" sz="1000" dirty="0"/>
          </a:p>
          <a:p>
            <a:pPr marL="291465" algn="l" rtl="0" eaLnBrk="0">
              <a:lnSpc>
                <a:spcPct val="87000"/>
              </a:lnSpc>
              <a:spcBef>
                <a:spcPts val="471"/>
              </a:spcBef>
              <a:tabLst/>
            </a:pPr>
            <a:r>
              <a:rPr sz="1000" kern="0" spc="0" dirty="0">
                <a:solidFill>
                  <a:srgbClr val="000000">
                    <a:alpha val="100000"/>
                  </a:srgbClr>
                </a:solidFill>
                <a:latin typeface="SimSun"/>
                <a:ea typeface="SimSun"/>
                <a:cs typeface="SimSun"/>
              </a:rPr>
              <a:t>GA</a:t>
            </a:r>
            <a:r>
              <a:rPr sz="1000" kern="0" spc="30" dirty="0">
                <a:solidFill>
                  <a:srgbClr val="000000">
                    <a:alpha val="100000"/>
                  </a:srgbClr>
                </a:solidFill>
                <a:latin typeface="SimSun"/>
                <a:ea typeface="SimSun"/>
                <a:cs typeface="SimSun"/>
              </a:rPr>
              <a:t>/T</a:t>
            </a:r>
            <a:r>
              <a:rPr sz="1000" kern="0" spc="8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73—2015</a:t>
            </a:r>
            <a:r>
              <a:rPr sz="1000" kern="0" spc="48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机械防</a:t>
            </a:r>
            <a:r>
              <a:rPr sz="1000" kern="0" spc="20" dirty="0">
                <a:solidFill>
                  <a:srgbClr val="000000">
                    <a:alpha val="100000"/>
                  </a:srgbClr>
                </a:solidFill>
                <a:latin typeface="SimSun"/>
                <a:ea typeface="SimSun"/>
                <a:cs typeface="SimSun"/>
              </a:rPr>
              <a:t>盗锁</a:t>
            </a:r>
            <a:endParaRPr lang="SimSun" altLang="SimSun" sz="1000" dirty="0"/>
          </a:p>
          <a:p>
            <a:pPr marL="291465" algn="l" rtl="0" eaLnBrk="0">
              <a:lnSpc>
                <a:spcPts val="1657"/>
              </a:lnSpc>
              <a:tabLst/>
            </a:pPr>
            <a:r>
              <a:rPr sz="1000" kern="0" spc="0" dirty="0">
                <a:solidFill>
                  <a:srgbClr val="000000">
                    <a:alpha val="100000"/>
                  </a:srgbClr>
                </a:solidFill>
                <a:latin typeface="SimSun"/>
                <a:ea typeface="SimSun"/>
                <a:cs typeface="SimSun"/>
              </a:rPr>
              <a:t>GA</a:t>
            </a:r>
            <a:r>
              <a:rPr sz="1000" kern="0" spc="46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374—2001  电子</a:t>
            </a:r>
            <a:r>
              <a:rPr sz="1000" kern="0" spc="20" dirty="0">
                <a:solidFill>
                  <a:srgbClr val="000000">
                    <a:alpha val="100000"/>
                  </a:srgbClr>
                </a:solidFill>
                <a:latin typeface="SimSun"/>
                <a:ea typeface="SimSun"/>
                <a:cs typeface="SimSun"/>
              </a:rPr>
              <a:t>防盗锁</a:t>
            </a:r>
            <a:endParaRPr lang="SimSun" altLang="SimSun" sz="1000" dirty="0"/>
          </a:p>
          <a:p>
            <a:pPr marL="291465" algn="l" rtl="0" eaLnBrk="0">
              <a:lnSpc>
                <a:spcPct val="99000"/>
              </a:lnSpc>
              <a:spcBef>
                <a:spcPts val="590"/>
              </a:spcBef>
              <a:tabLst/>
            </a:pPr>
            <a:r>
              <a:rPr sz="1000" kern="0" spc="0" dirty="0">
                <a:solidFill>
                  <a:srgbClr val="000000">
                    <a:alpha val="100000"/>
                  </a:srgbClr>
                </a:solidFill>
                <a:latin typeface="SimSun"/>
                <a:ea typeface="SimSun"/>
                <a:cs typeface="SimSun"/>
              </a:rPr>
              <a:t>GA</a:t>
            </a:r>
            <a:r>
              <a:rPr sz="1000" kern="0" spc="20" dirty="0">
                <a:solidFill>
                  <a:srgbClr val="000000">
                    <a:alpha val="100000"/>
                  </a:srgbClr>
                </a:solidFill>
                <a:latin typeface="SimSun"/>
                <a:ea typeface="SimSun"/>
                <a:cs typeface="SimSun"/>
              </a:rPr>
              <a:t>  1280—2015  自动柜员机安全性要求</a:t>
            </a:r>
            <a:endParaRPr lang="SimSun" altLang="SimSun" sz="1000" dirty="0"/>
          </a:p>
          <a:p>
            <a:pPr algn="l" rtl="0" eaLnBrk="0">
              <a:lnSpc>
                <a:spcPct val="142000"/>
              </a:lnSpc>
              <a:tabLst/>
            </a:pPr>
            <a:endParaRPr lang="Arial" altLang="Arial" sz="1000" dirty="0"/>
          </a:p>
          <a:p>
            <a:pPr marL="14604" algn="l" rtl="0" eaLnBrk="0">
              <a:lnSpc>
                <a:spcPct val="100000"/>
              </a:lnSpc>
              <a:spcBef>
                <a:spcPts val="305"/>
              </a:spcBef>
              <a:tabLst/>
            </a:pPr>
            <a:r>
              <a:rPr sz="1000" b="1" kern="0" spc="20" dirty="0">
                <a:solidFill>
                  <a:srgbClr val="000000">
                    <a:alpha val="100000"/>
                  </a:srgbClr>
                </a:solidFill>
                <a:latin typeface="SimHei"/>
                <a:ea typeface="SimHei"/>
                <a:cs typeface="SimHei"/>
              </a:rPr>
              <a:t>3</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术语和定义</a:t>
            </a:r>
            <a:endParaRPr lang="SimHei" altLang="SimHei" sz="1000" dirty="0"/>
          </a:p>
          <a:p>
            <a:pPr algn="l" rtl="0" eaLnBrk="0">
              <a:lnSpc>
                <a:spcPct val="142000"/>
              </a:lnSpc>
              <a:tabLst/>
            </a:pPr>
            <a:endParaRPr lang="Arial" altLang="Arial" sz="1000" dirty="0"/>
          </a:p>
          <a:p>
            <a:pPr marL="291465" algn="l" rtl="0" eaLnBrk="0">
              <a:lnSpc>
                <a:spcPct val="99000"/>
              </a:lnSpc>
              <a:spcBef>
                <a:spcPts val="307"/>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/T18789.1—2013、</a:t>
            </a:r>
            <a:r>
              <a:rPr sz="1000" kern="0" spc="0" dirty="0">
                <a:solidFill>
                  <a:srgbClr val="000000">
                    <a:alpha val="100000"/>
                  </a:srgbClr>
                </a:solidFill>
                <a:latin typeface="SimSun"/>
                <a:ea typeface="SimSun"/>
                <a:cs typeface="SimSun"/>
              </a:rPr>
              <a:t>GA</a:t>
            </a:r>
            <a:r>
              <a:rPr sz="1000" kern="0" spc="40" dirty="0">
                <a:solidFill>
                  <a:srgbClr val="000000">
                    <a:alpha val="100000"/>
                  </a:srgbClr>
                </a:solidFill>
                <a:latin typeface="SimSun"/>
                <a:ea typeface="SimSun"/>
                <a:cs typeface="SimSun"/>
              </a:rPr>
              <a:t>/T73-2015、</a:t>
            </a:r>
            <a:r>
              <a:rPr sz="1000" kern="0" spc="0" dirty="0">
                <a:solidFill>
                  <a:srgbClr val="000000">
                    <a:alpha val="100000"/>
                  </a:srgbClr>
                </a:solidFill>
                <a:latin typeface="SimSun"/>
                <a:ea typeface="SimSun"/>
                <a:cs typeface="SimSun"/>
              </a:rPr>
              <a:t>GA</a:t>
            </a:r>
            <a:r>
              <a:rPr sz="1000" kern="0" spc="40" dirty="0">
                <a:solidFill>
                  <a:srgbClr val="000000">
                    <a:alpha val="100000"/>
                  </a:srgbClr>
                </a:solidFill>
                <a:latin typeface="SimSun"/>
                <a:ea typeface="SimSun"/>
                <a:cs typeface="SimSun"/>
              </a:rPr>
              <a:t>374—2001、</a:t>
            </a:r>
            <a:r>
              <a:rPr sz="1000" kern="0" spc="0" dirty="0">
                <a:solidFill>
                  <a:srgbClr val="000000">
                    <a:alpha val="100000"/>
                  </a:srgbClr>
                </a:solidFill>
                <a:latin typeface="SimSun"/>
                <a:ea typeface="SimSun"/>
                <a:cs typeface="SimSun"/>
              </a:rPr>
              <a:t>GA</a:t>
            </a:r>
            <a:r>
              <a:rPr sz="1000" kern="0" spc="40" dirty="0">
                <a:solidFill>
                  <a:srgbClr val="000000">
                    <a:alpha val="100000"/>
                  </a:srgbClr>
                </a:solidFill>
                <a:latin typeface="SimSun"/>
                <a:ea typeface="SimSun"/>
                <a:cs typeface="SimSun"/>
              </a:rPr>
              <a:t>1280—2015    界定的以及下列术语和定</a:t>
            </a:r>
            <a:endParaRPr lang="SimSun" altLang="SimSun" sz="1000" dirty="0"/>
          </a:p>
          <a:p>
            <a:pPr marL="12700" algn="l" rtl="0" eaLnBrk="0">
              <a:lnSpc>
                <a:spcPct val="99000"/>
              </a:lnSpc>
              <a:spcBef>
                <a:spcPts val="455"/>
              </a:spcBef>
              <a:tabLst/>
            </a:pPr>
            <a:r>
              <a:rPr sz="1000" kern="0" spc="-40" dirty="0">
                <a:solidFill>
                  <a:srgbClr val="000000">
                    <a:alpha val="100000"/>
                  </a:srgbClr>
                </a:solidFill>
                <a:latin typeface="SimSun"/>
                <a:ea typeface="SimSun"/>
                <a:cs typeface="SimSun"/>
              </a:rPr>
              <a:t>义适用于本文件。</a:t>
            </a:r>
            <a:endParaRPr lang="SimSun" altLang="SimSun" sz="1000" dirty="0"/>
          </a:p>
          <a:p>
            <a:pPr marL="13970" algn="l" rtl="0" eaLnBrk="0">
              <a:lnSpc>
                <a:spcPct val="82000"/>
              </a:lnSpc>
              <a:spcBef>
                <a:spcPts val="774"/>
              </a:spcBef>
              <a:tabLst/>
            </a:pPr>
            <a:r>
              <a:rPr sz="800" b="1" kern="0" spc="-10" dirty="0">
                <a:solidFill>
                  <a:srgbClr val="000000">
                    <a:alpha val="100000"/>
                  </a:srgbClr>
                </a:solidFill>
                <a:latin typeface="SimSun"/>
                <a:ea typeface="SimSun"/>
                <a:cs typeface="SimSun"/>
              </a:rPr>
              <a:t>3.1</a:t>
            </a:r>
            <a:endParaRPr lang="SimSun" altLang="SimSun" sz="800" dirty="0"/>
          </a:p>
          <a:p>
            <a:pPr marL="291465" algn="l" rtl="0" eaLnBrk="0">
              <a:lnSpc>
                <a:spcPct val="96000"/>
              </a:lnSpc>
              <a:spcBef>
                <a:spcPts val="340"/>
              </a:spcBef>
              <a:tabLst/>
            </a:pPr>
            <a:r>
              <a:rPr sz="1000" kern="0" spc="60" dirty="0">
                <a:solidFill>
                  <a:srgbClr val="000000">
                    <a:alpha val="100000"/>
                  </a:srgbClr>
                </a:solidFill>
                <a:latin typeface="SimHei"/>
                <a:ea typeface="SimHei"/>
                <a:cs typeface="SimHei"/>
              </a:rPr>
              <a:t>防盗保险柜(箱)</a:t>
            </a:r>
            <a:r>
              <a:rPr sz="1000" kern="0" spc="500" dirty="0">
                <a:solidFill>
                  <a:srgbClr val="000000">
                    <a:alpha val="100000"/>
                  </a:srgbClr>
                </a:solidFill>
                <a:latin typeface="SimHei"/>
                <a:ea typeface="SimHei"/>
                <a:cs typeface="SimHei"/>
              </a:rPr>
              <a:t> </a:t>
            </a:r>
            <a:r>
              <a:rPr sz="1000" kern="0" spc="0" dirty="0">
                <a:solidFill>
                  <a:srgbClr val="000000">
                    <a:alpha val="100000"/>
                  </a:srgbClr>
                </a:solidFill>
                <a:latin typeface="Times New Roman"/>
                <a:ea typeface="Times New Roman"/>
                <a:cs typeface="Times New Roman"/>
              </a:rPr>
              <a:t>burglary</a:t>
            </a:r>
            <a:r>
              <a:rPr sz="1000" kern="0" spc="6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resistant</a:t>
            </a:r>
            <a:r>
              <a:rPr sz="1000" kern="0" spc="9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safe</a:t>
            </a:r>
            <a:endParaRPr lang="Times New Roman" altLang="Times New Roman" sz="1000" dirty="0"/>
          </a:p>
          <a:p>
            <a:pPr marL="291465" algn="l" rtl="0" eaLnBrk="0">
              <a:lnSpc>
                <a:spcPct val="99000"/>
              </a:lnSpc>
              <a:spcBef>
                <a:spcPts val="660"/>
              </a:spcBef>
              <a:tabLst/>
            </a:pPr>
            <a:r>
              <a:rPr sz="1000" kern="0" spc="20" dirty="0">
                <a:solidFill>
                  <a:srgbClr val="000000">
                    <a:alpha val="100000"/>
                  </a:srgbClr>
                </a:solidFill>
                <a:latin typeface="SimSun"/>
                <a:ea typeface="SimSun"/>
                <a:cs typeface="SimSun"/>
              </a:rPr>
              <a:t>在规定时间内抵抗本标准规定条件下非正常进入的各类</a:t>
            </a:r>
            <a:r>
              <a:rPr sz="1000" kern="0" spc="10" dirty="0">
                <a:solidFill>
                  <a:srgbClr val="000000">
                    <a:alpha val="100000"/>
                  </a:srgbClr>
                </a:solidFill>
                <a:latin typeface="SimSun"/>
                <a:ea typeface="SimSun"/>
                <a:cs typeface="SimSun"/>
              </a:rPr>
              <a:t>柜(箱)。</a:t>
            </a:r>
            <a:endParaRPr lang="SimSun" altLang="SimSun" sz="1000" dirty="0"/>
          </a:p>
          <a:p>
            <a:pPr marL="14604" algn="l" rtl="0" eaLnBrk="0">
              <a:lnSpc>
                <a:spcPct val="81000"/>
              </a:lnSpc>
              <a:spcBef>
                <a:spcPts val="635"/>
              </a:spcBef>
              <a:tabLst/>
            </a:pPr>
            <a:r>
              <a:rPr sz="1000" b="1" kern="0" spc="-10" dirty="0">
                <a:solidFill>
                  <a:srgbClr val="000000">
                    <a:alpha val="100000"/>
                  </a:srgbClr>
                </a:solidFill>
                <a:latin typeface="SimSun"/>
                <a:ea typeface="SimSun"/>
                <a:cs typeface="SimSun"/>
              </a:rPr>
              <a:t>3.2</a:t>
            </a:r>
            <a:endParaRPr lang="SimSun" altLang="SimSun" sz="1000" dirty="0"/>
          </a:p>
          <a:p>
            <a:pPr marL="291465" algn="l" rtl="0" eaLnBrk="0">
              <a:lnSpc>
                <a:spcPct val="123000"/>
              </a:lnSpc>
              <a:spcBef>
                <a:spcPts val="392"/>
              </a:spcBef>
              <a:tabLst/>
            </a:pPr>
            <a:r>
              <a:rPr sz="1000" kern="0" spc="-20" dirty="0">
                <a:solidFill>
                  <a:srgbClr val="000000">
                    <a:alpha val="100000"/>
                  </a:srgbClr>
                </a:solidFill>
                <a:latin typeface="SimHei"/>
                <a:ea typeface="SimHei"/>
                <a:cs typeface="SimHei"/>
              </a:rPr>
              <a:t>自动柜员机防盗保险柜</a:t>
            </a:r>
            <a:r>
              <a:rPr sz="1000" kern="0" spc="-20" dirty="0">
                <a:solidFill>
                  <a:srgbClr val="000000">
                    <a:alpha val="100000"/>
                  </a:srgbClr>
                </a:solidFill>
                <a:latin typeface="SimHei"/>
                <a:ea typeface="SimHei"/>
                <a:cs typeface="SimHei"/>
              </a:rPr>
              <a:t>  </a:t>
            </a:r>
            <a:r>
              <a:rPr sz="1000" kern="0" spc="-20" dirty="0">
                <a:solidFill>
                  <a:srgbClr val="000000">
                    <a:alpha val="100000"/>
                  </a:srgbClr>
                </a:solidFill>
                <a:latin typeface="SimSun"/>
                <a:ea typeface="SimSun"/>
                <a:cs typeface="SimSun"/>
              </a:rPr>
              <a:t>burglary-resistant automatic teller machines(ATM)safe</a:t>
            </a:r>
            <a:r>
              <a:rPr sz="1000" kern="0" spc="-3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自动柜员机中用于存放现</a:t>
            </a:r>
            <a:r>
              <a:rPr sz="1000" kern="0" spc="30" dirty="0">
                <a:solidFill>
                  <a:srgbClr val="000000">
                    <a:alpha val="100000"/>
                  </a:srgbClr>
                </a:solidFill>
                <a:latin typeface="SimSun"/>
                <a:ea typeface="SimSun"/>
                <a:cs typeface="SimSun"/>
              </a:rPr>
              <a:t>金/票据处理等模块的防盗保险柜。</a:t>
            </a:r>
            <a:endParaRPr lang="SimSun" altLang="SimSun" sz="1000" dirty="0"/>
          </a:p>
          <a:p>
            <a:pPr marL="14604" algn="l" rtl="0" eaLnBrk="0">
              <a:lnSpc>
                <a:spcPct val="81000"/>
              </a:lnSpc>
              <a:spcBef>
                <a:spcPts val="584"/>
              </a:spcBef>
              <a:tabLst/>
            </a:pPr>
            <a:r>
              <a:rPr sz="1000" b="1" kern="0" spc="-10" dirty="0">
                <a:solidFill>
                  <a:srgbClr val="000000">
                    <a:alpha val="100000"/>
                  </a:srgbClr>
                </a:solidFill>
                <a:latin typeface="SimSun"/>
                <a:ea typeface="SimSun"/>
                <a:cs typeface="SimSun"/>
              </a:rPr>
              <a:t>3.3</a:t>
            </a:r>
            <a:endParaRPr lang="SimSun" altLang="SimSun" sz="1000" dirty="0"/>
          </a:p>
          <a:p>
            <a:pPr marL="291465" algn="l" rtl="0" eaLnBrk="0">
              <a:lnSpc>
                <a:spcPct val="94000"/>
              </a:lnSpc>
              <a:spcBef>
                <a:spcPts val="294"/>
              </a:spcBef>
              <a:tabLst/>
            </a:pPr>
            <a:r>
              <a:rPr sz="1000" kern="0" spc="60" dirty="0">
                <a:solidFill>
                  <a:srgbClr val="000000">
                    <a:alpha val="100000"/>
                  </a:srgbClr>
                </a:solidFill>
                <a:latin typeface="SimHei"/>
                <a:ea typeface="SimHei"/>
                <a:cs typeface="SimHei"/>
              </a:rPr>
              <a:t>组装式防盗保险柜</a:t>
            </a:r>
            <a:r>
              <a:rPr sz="1000" kern="0" spc="60" dirty="0">
                <a:solidFill>
                  <a:srgbClr val="000000">
                    <a:alpha val="100000"/>
                  </a:srgbClr>
                </a:solidFill>
                <a:latin typeface="SimHei"/>
                <a:ea typeface="SimHei"/>
                <a:cs typeface="SimHei"/>
              </a:rPr>
              <a:t>  </a:t>
            </a:r>
            <a:r>
              <a:rPr sz="1000" kern="0" spc="0" dirty="0">
                <a:solidFill>
                  <a:srgbClr val="000000">
                    <a:alpha val="100000"/>
                  </a:srgbClr>
                </a:solidFill>
                <a:latin typeface="Times New Roman"/>
                <a:ea typeface="Times New Roman"/>
                <a:cs typeface="Times New Roman"/>
              </a:rPr>
              <a:t>burglary</a:t>
            </a:r>
            <a:r>
              <a:rPr sz="1000" kern="0" spc="6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resistant</a:t>
            </a:r>
            <a:r>
              <a:rPr sz="1000" kern="0" spc="6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assembled</a:t>
            </a:r>
            <a:r>
              <a:rPr sz="1000" kern="0" spc="6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safe</a:t>
            </a:r>
            <a:endParaRPr lang="Times New Roman" altLang="Times New Roman" sz="1000" dirty="0"/>
          </a:p>
          <a:p>
            <a:pPr marL="291465" algn="l" rtl="0" eaLnBrk="0">
              <a:lnSpc>
                <a:spcPts val="1790"/>
              </a:lnSpc>
              <a:tabLst/>
            </a:pPr>
            <a:r>
              <a:rPr sz="1000" kern="0" spc="-40" dirty="0">
                <a:solidFill>
                  <a:srgbClr val="000000">
                    <a:alpha val="100000"/>
                  </a:srgbClr>
                </a:solidFill>
                <a:latin typeface="SimSun"/>
                <a:ea typeface="SimSun"/>
                <a:cs typeface="SimSun"/>
              </a:rPr>
              <a:t>柜体可以拆卸、拼装的防盗保险柜。</a:t>
            </a:r>
            <a:endParaRPr lang="SimSun" altLang="SimSun" sz="1000" dirty="0"/>
          </a:p>
          <a:p>
            <a:pPr marL="13970" algn="l" rtl="0" eaLnBrk="0">
              <a:lnSpc>
                <a:spcPct val="81000"/>
              </a:lnSpc>
              <a:spcBef>
                <a:spcPts val="716"/>
              </a:spcBef>
              <a:tabLst/>
            </a:pPr>
            <a:r>
              <a:rPr sz="1000" b="1" kern="0" spc="-30" dirty="0">
                <a:solidFill>
                  <a:srgbClr val="000000">
                    <a:alpha val="100000"/>
                  </a:srgbClr>
                </a:solidFill>
                <a:latin typeface="SimSun"/>
                <a:ea typeface="SimSun"/>
                <a:cs typeface="SimSun"/>
              </a:rPr>
              <a:t>3.4</a:t>
            </a:r>
            <a:endParaRPr lang="SimSun" altLang="SimSun" sz="1000" dirty="0"/>
          </a:p>
          <a:p>
            <a:pPr marL="291465" algn="l" rtl="0" eaLnBrk="0">
              <a:lnSpc>
                <a:spcPct val="94000"/>
              </a:lnSpc>
              <a:spcBef>
                <a:spcPts val="393"/>
              </a:spcBef>
              <a:tabLst/>
            </a:pPr>
            <a:r>
              <a:rPr sz="1000" kern="0" spc="50" dirty="0">
                <a:solidFill>
                  <a:srgbClr val="000000">
                    <a:alpha val="100000"/>
                  </a:srgbClr>
                </a:solidFill>
                <a:latin typeface="SimHei"/>
                <a:ea typeface="SimHei"/>
                <a:cs typeface="SimHei"/>
              </a:rPr>
              <a:t>投入式防盗保险柜</a:t>
            </a:r>
            <a:r>
              <a:rPr sz="1000" kern="0" spc="50" dirty="0">
                <a:solidFill>
                  <a:srgbClr val="000000">
                    <a:alpha val="100000"/>
                  </a:srgbClr>
                </a:solidFill>
                <a:latin typeface="SimHei"/>
                <a:ea typeface="SimHei"/>
                <a:cs typeface="SimHei"/>
              </a:rPr>
              <a:t>  </a:t>
            </a:r>
            <a:r>
              <a:rPr sz="1000" kern="0" spc="0" dirty="0">
                <a:solidFill>
                  <a:srgbClr val="000000">
                    <a:alpha val="100000"/>
                  </a:srgbClr>
                </a:solidFill>
                <a:latin typeface="Times New Roman"/>
                <a:ea typeface="Times New Roman"/>
                <a:cs typeface="Times New Roman"/>
              </a:rPr>
              <a:t>burglary</a:t>
            </a:r>
            <a:r>
              <a:rPr sz="1000" kern="0" spc="5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resistant</a:t>
            </a:r>
            <a:r>
              <a:rPr sz="1000" kern="0" spc="4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self</a:t>
            </a:r>
            <a:r>
              <a:rPr sz="1000" kern="0" spc="4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service</a:t>
            </a:r>
            <a:r>
              <a:rPr sz="1000" kern="0" spc="4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deposit</a:t>
            </a:r>
            <a:r>
              <a:rPr sz="1000" kern="0" spc="4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safe</a:t>
            </a:r>
            <a:endParaRPr lang="Times New Roman" altLang="Times New Roman" sz="1000" dirty="0"/>
          </a:p>
          <a:p>
            <a:pPr marL="291465" algn="l" rtl="0" eaLnBrk="0">
              <a:lnSpc>
                <a:spcPts val="1695"/>
              </a:lnSpc>
              <a:tabLst/>
            </a:pPr>
            <a:r>
              <a:rPr sz="1000" kern="0" spc="-10" dirty="0">
                <a:solidFill>
                  <a:srgbClr val="000000">
                    <a:alpha val="100000"/>
                  </a:srgbClr>
                </a:solidFill>
                <a:latin typeface="SimSun"/>
                <a:ea typeface="SimSun"/>
                <a:cs typeface="SimSun"/>
              </a:rPr>
              <a:t>具有安全投入口的防盗保险柜</a:t>
            </a:r>
            <a:r>
              <a:rPr sz="1000" kern="0" spc="-20" dirty="0">
                <a:solidFill>
                  <a:srgbClr val="000000">
                    <a:alpha val="100000"/>
                  </a:srgbClr>
                </a:solidFill>
                <a:latin typeface="SimSun"/>
                <a:ea typeface="SimSun"/>
                <a:cs typeface="SimSun"/>
              </a:rPr>
              <a:t>。</a:t>
            </a:r>
            <a:endParaRPr lang="SimSun" altLang="SimSun" sz="1000" dirty="0"/>
          </a:p>
        </p:txBody>
      </p:sp>
      <p:sp>
        <p:nvSpPr>
          <p:cNvPr id="40" name="textbox 40"/>
          <p:cNvSpPr/>
          <p:nvPr/>
        </p:nvSpPr>
        <p:spPr>
          <a:xfrm>
            <a:off x="6496015" y="9873215"/>
            <a:ext cx="57785" cy="102235"/>
          </a:xfrm>
          <a:prstGeom prst="rect">
            <a:avLst/>
          </a:prstGeom>
        </p:spPr>
        <p:txBody>
          <a:bodyPr vert="horz" wrap="square" lIns="0" tIns="0" rIns="0" bIns="0"/>
          <a:lstStyle/>
          <a:p>
            <a:pPr algn="l" rtl="0" eaLnBrk="0">
              <a:lnSpc>
                <a:spcPct val="80398"/>
              </a:lnSpc>
              <a:tabLst/>
            </a:pPr>
            <a:endParaRPr lang="Arial" altLang="Arial" sz="100" dirty="0"/>
          </a:p>
          <a:p>
            <a:pPr marL="12700" algn="l" rtl="0" eaLnBrk="0">
              <a:lnSpc>
                <a:spcPct val="84000"/>
              </a:lnSpc>
              <a:tabLst/>
            </a:pPr>
            <a:r>
              <a:rPr sz="600" kern="0" spc="-10" dirty="0">
                <a:solidFill>
                  <a:srgbClr val="000000">
                    <a:alpha val="100000"/>
                  </a:srgbClr>
                </a:solidFill>
                <a:latin typeface="SimSun"/>
                <a:ea typeface="SimSun"/>
                <a:cs typeface="SimSun"/>
              </a:rPr>
              <a:t>1</a:t>
            </a:r>
            <a:endParaRPr lang="SimSun" altLang="SimSun" sz="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2"/>
          <p:cNvSpPr/>
          <p:nvPr/>
        </p:nvSpPr>
        <p:spPr>
          <a:xfrm>
            <a:off x="768339" y="911929"/>
            <a:ext cx="5882640" cy="8870315"/>
          </a:xfrm>
          <a:prstGeom prst="rect">
            <a:avLst/>
          </a:prstGeom>
        </p:spPr>
        <p:txBody>
          <a:bodyPr vert="horz" wrap="square" lIns="0" tIns="0" rIns="0" bIns="0"/>
          <a:lstStyle/>
          <a:p>
            <a:pPr algn="l" rtl="0" eaLnBrk="0">
              <a:lnSpc>
                <a:spcPct val="80738"/>
              </a:lnSpc>
              <a:tabLst/>
            </a:pPr>
            <a:endParaRPr lang="Arial" altLang="Arial" sz="100" dirty="0"/>
          </a:p>
          <a:p>
            <a:pPr marL="13970" algn="l" rtl="0" eaLnBrk="0">
              <a:lnSpc>
                <a:spcPct val="79000"/>
              </a:lnSpc>
              <a:tabLst/>
            </a:pPr>
            <a:r>
              <a:rPr sz="1000" b="1" kern="0" spc="-20" dirty="0">
                <a:solidFill>
                  <a:srgbClr val="000000">
                    <a:alpha val="100000"/>
                  </a:srgbClr>
                </a:solidFill>
                <a:latin typeface="SimSun"/>
                <a:ea typeface="SimSun"/>
                <a:cs typeface="SimSun"/>
              </a:rPr>
              <a:t>GB</a:t>
            </a:r>
            <a:r>
              <a:rPr sz="1000" kern="0" spc="12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10409—2019</a:t>
            </a:r>
            <a:endParaRPr lang="SimSun" altLang="SimSun" sz="1000" dirty="0"/>
          </a:p>
          <a:p>
            <a:pPr algn="l" rtl="0" eaLnBrk="0">
              <a:lnSpc>
                <a:spcPct val="130000"/>
              </a:lnSpc>
              <a:tabLst/>
            </a:pPr>
            <a:endParaRPr lang="Arial" altLang="Arial" sz="1000" dirty="0"/>
          </a:p>
          <a:p>
            <a:pPr marL="13970" algn="l" rtl="0" eaLnBrk="0">
              <a:lnSpc>
                <a:spcPct val="78000"/>
              </a:lnSpc>
              <a:spcBef>
                <a:spcPts val="309"/>
              </a:spcBef>
              <a:tabLst/>
            </a:pPr>
            <a:r>
              <a:rPr sz="1000" b="1" kern="0" spc="-30" dirty="0">
                <a:solidFill>
                  <a:srgbClr val="000000">
                    <a:alpha val="100000"/>
                  </a:srgbClr>
                </a:solidFill>
                <a:latin typeface="SimSun"/>
                <a:ea typeface="SimSun"/>
                <a:cs typeface="SimSun"/>
              </a:rPr>
              <a:t>3.5</a:t>
            </a:r>
            <a:endParaRPr lang="SimSun" altLang="SimSun" sz="1000" dirty="0"/>
          </a:p>
          <a:p>
            <a:pPr marL="287020" algn="l" rtl="0" eaLnBrk="0">
              <a:lnSpc>
                <a:spcPct val="92000"/>
              </a:lnSpc>
              <a:spcBef>
                <a:spcPts val="391"/>
              </a:spcBef>
              <a:tabLst/>
            </a:pPr>
            <a:r>
              <a:rPr sz="1000" b="1" kern="0" spc="-10" dirty="0">
                <a:solidFill>
                  <a:srgbClr val="000000">
                    <a:alpha val="100000"/>
                  </a:srgbClr>
                </a:solidFill>
                <a:latin typeface="SimHei"/>
                <a:ea typeface="SimHei"/>
                <a:cs typeface="SimHei"/>
              </a:rPr>
              <a:t>安全级别</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Times New Roman"/>
                <a:ea typeface="Times New Roman"/>
                <a:cs typeface="Times New Roman"/>
              </a:rPr>
              <a:t>safety</a:t>
            </a:r>
            <a:r>
              <a:rPr sz="1000" b="1" kern="0" spc="6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class</a:t>
            </a:r>
            <a:endParaRPr lang="Times New Roman" altLang="Times New Roman" sz="1000" dirty="0"/>
          </a:p>
          <a:p>
            <a:pPr marL="12700" indent="273050" algn="l" rtl="0" eaLnBrk="0">
              <a:lnSpc>
                <a:spcPct val="112000"/>
              </a:lnSpc>
              <a:spcBef>
                <a:spcPts val="615"/>
              </a:spcBef>
              <a:tabLst/>
            </a:pPr>
            <a:r>
              <a:rPr sz="1000" kern="0" spc="40" dirty="0">
                <a:solidFill>
                  <a:srgbClr val="000000">
                    <a:alpha val="100000"/>
                  </a:srgbClr>
                </a:solidFill>
                <a:latin typeface="SimSun"/>
                <a:ea typeface="SimSun"/>
                <a:cs typeface="SimSun"/>
              </a:rPr>
              <a:t>防盗保险柜(箱)抗破坏性能的分级。以在规定的破坏工具作用下，防盗保险柜(箱)薄弱环节能抵</a:t>
            </a:r>
            <a:r>
              <a:rPr sz="1000" kern="0" spc="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抗非正常进入的净工作时间的长短来分级。</a:t>
            </a:r>
            <a:endParaRPr lang="SimSun" altLang="SimSun" sz="1000" dirty="0"/>
          </a:p>
          <a:p>
            <a:pPr marL="12700" algn="l" rtl="0" eaLnBrk="0">
              <a:lnSpc>
                <a:spcPct val="78000"/>
              </a:lnSpc>
              <a:spcBef>
                <a:spcPts val="576"/>
              </a:spcBef>
              <a:tabLst/>
            </a:pPr>
            <a:r>
              <a:rPr sz="1000" kern="0" spc="-20" dirty="0">
                <a:solidFill>
                  <a:srgbClr val="000000">
                    <a:alpha val="100000"/>
                  </a:srgbClr>
                </a:solidFill>
                <a:latin typeface="SimSun"/>
                <a:ea typeface="SimSun"/>
                <a:cs typeface="SimSun"/>
              </a:rPr>
              <a:t>3.6</a:t>
            </a:r>
            <a:endParaRPr lang="SimSun" altLang="SimSun" sz="1000" dirty="0"/>
          </a:p>
          <a:p>
            <a:pPr marL="287020" algn="l" rtl="0" eaLnBrk="0">
              <a:lnSpc>
                <a:spcPct val="92000"/>
              </a:lnSpc>
              <a:spcBef>
                <a:spcPts val="380"/>
              </a:spcBef>
              <a:tabLst/>
            </a:pPr>
            <a:r>
              <a:rPr sz="1000" b="1" kern="0" spc="0" dirty="0">
                <a:solidFill>
                  <a:srgbClr val="000000">
                    <a:alpha val="100000"/>
                  </a:srgbClr>
                </a:solidFill>
                <a:latin typeface="SimHei"/>
                <a:ea typeface="SimHei"/>
                <a:cs typeface="SimHei"/>
              </a:rPr>
              <a:t>防盗保险柜锁</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Times New Roman"/>
                <a:ea typeface="Times New Roman"/>
                <a:cs typeface="Times New Roman"/>
              </a:rPr>
              <a:t>lock</a:t>
            </a:r>
            <a:r>
              <a:rPr sz="1000" b="1" kern="0" spc="12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for</a:t>
            </a:r>
            <a:r>
              <a:rPr sz="1000" b="1" kern="0" spc="12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burglary-resis</a:t>
            </a:r>
            <a:r>
              <a:rPr sz="1000" b="1" kern="0" spc="-10" dirty="0">
                <a:solidFill>
                  <a:srgbClr val="000000">
                    <a:alpha val="100000"/>
                  </a:srgbClr>
                </a:solidFill>
                <a:latin typeface="Times New Roman"/>
                <a:ea typeface="Times New Roman"/>
                <a:cs typeface="Times New Roman"/>
              </a:rPr>
              <a:t>tant</a:t>
            </a:r>
            <a:r>
              <a:rPr sz="1000" b="1" kern="0" spc="14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safe</a:t>
            </a:r>
            <a:endParaRPr lang="Times New Roman" altLang="Times New Roman" sz="1000" dirty="0"/>
          </a:p>
          <a:p>
            <a:pPr marL="12700" indent="273050" algn="l" rtl="0" eaLnBrk="0">
              <a:lnSpc>
                <a:spcPct val="116000"/>
              </a:lnSpc>
              <a:spcBef>
                <a:spcPts val="519"/>
              </a:spcBef>
              <a:tabLst/>
            </a:pPr>
            <a:r>
              <a:rPr sz="1000" kern="0" spc="-20" dirty="0">
                <a:solidFill>
                  <a:srgbClr val="000000">
                    <a:alpha val="100000"/>
                  </a:srgbClr>
                </a:solidFill>
                <a:latin typeface="SimSun"/>
                <a:ea typeface="SimSun"/>
                <a:cs typeface="SimSun"/>
              </a:rPr>
              <a:t>在防盗保险柜(箱)上使用的，防钻</a:t>
            </a:r>
            <a:r>
              <a:rPr sz="1000" kern="0" spc="-30" dirty="0">
                <a:solidFill>
                  <a:srgbClr val="000000">
                    <a:alpha val="100000"/>
                  </a:srgbClr>
                </a:solidFill>
                <a:latin typeface="SimSun"/>
                <a:ea typeface="SimSun"/>
                <a:cs typeface="SimSun"/>
              </a:rPr>
              <a:t>、防撬、防拉、防冲击、防强扭、防技术开启、密钥量等达到本标准</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规定技术要求的，具有锁定装置且独立启闭的锁具。</a:t>
            </a:r>
            <a:endParaRPr lang="SimSun" altLang="SimSun" sz="1000" dirty="0"/>
          </a:p>
          <a:p>
            <a:pPr marL="12700" algn="l" rtl="0" eaLnBrk="0">
              <a:lnSpc>
                <a:spcPct val="78000"/>
              </a:lnSpc>
              <a:spcBef>
                <a:spcPts val="576"/>
              </a:spcBef>
              <a:tabLst/>
            </a:pPr>
            <a:r>
              <a:rPr sz="1000" kern="0" spc="-20" dirty="0">
                <a:solidFill>
                  <a:srgbClr val="000000">
                    <a:alpha val="100000"/>
                  </a:srgbClr>
                </a:solidFill>
                <a:latin typeface="SimSun"/>
                <a:ea typeface="SimSun"/>
                <a:cs typeface="SimSun"/>
              </a:rPr>
              <a:t>3.7</a:t>
            </a:r>
            <a:endParaRPr lang="SimSun" altLang="SimSun" sz="1000" dirty="0"/>
          </a:p>
          <a:p>
            <a:pPr marL="287020" algn="l" rtl="0" eaLnBrk="0">
              <a:lnSpc>
                <a:spcPct val="92000"/>
              </a:lnSpc>
              <a:spcBef>
                <a:spcPts val="380"/>
              </a:spcBef>
              <a:tabLst/>
            </a:pPr>
            <a:r>
              <a:rPr sz="1000" b="1" kern="0" spc="10" dirty="0">
                <a:solidFill>
                  <a:srgbClr val="000000">
                    <a:alpha val="100000"/>
                  </a:srgbClr>
                </a:solidFill>
                <a:latin typeface="SimHei"/>
                <a:ea typeface="SimHei"/>
                <a:cs typeface="SimHei"/>
              </a:rPr>
              <a:t>防盗保险柜机械锁</a:t>
            </a:r>
            <a:r>
              <a:rPr sz="1000" kern="0" spc="10" dirty="0">
                <a:solidFill>
                  <a:srgbClr val="000000">
                    <a:alpha val="100000"/>
                  </a:srgbClr>
                </a:solidFill>
                <a:latin typeface="SimHei"/>
                <a:ea typeface="SimHei"/>
                <a:cs typeface="SimHei"/>
              </a:rPr>
              <a:t> </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Times New Roman"/>
                <a:ea typeface="Times New Roman"/>
                <a:cs typeface="Times New Roman"/>
              </a:rPr>
              <a:t>mechanical</a:t>
            </a:r>
            <a:r>
              <a:rPr sz="1000" b="1" kern="0" spc="14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lock</a:t>
            </a:r>
            <a:r>
              <a:rPr sz="1000" b="1" kern="0" spc="1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for</a:t>
            </a:r>
            <a:r>
              <a:rPr sz="1000" b="1" kern="0" spc="14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burglary-resistant</a:t>
            </a:r>
            <a:r>
              <a:rPr sz="1000" b="1" kern="0" spc="16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safe</a:t>
            </a:r>
            <a:endParaRPr lang="Times New Roman" altLang="Times New Roman" sz="1000" dirty="0"/>
          </a:p>
          <a:p>
            <a:pPr marL="12700" indent="273050" algn="l" rtl="0" eaLnBrk="0">
              <a:lnSpc>
                <a:spcPct val="116000"/>
              </a:lnSpc>
              <a:spcBef>
                <a:spcPts val="519"/>
              </a:spcBef>
              <a:tabLst/>
            </a:pPr>
            <a:r>
              <a:rPr sz="1000" kern="0" spc="20" dirty="0">
                <a:solidFill>
                  <a:srgbClr val="000000">
                    <a:alpha val="100000"/>
                  </a:srgbClr>
                </a:solidFill>
                <a:latin typeface="SimSun"/>
                <a:ea typeface="SimSun"/>
                <a:cs typeface="SimSun"/>
              </a:rPr>
              <a:t>通过机械装置实现锁具密钥比对，采用机械传动装置实现启闭的防盗保险柜锁，包</a:t>
            </a:r>
            <a:r>
              <a:rPr sz="1000" kern="0" spc="10" dirty="0">
                <a:solidFill>
                  <a:srgbClr val="000000">
                    <a:alpha val="100000"/>
                  </a:srgbClr>
                </a:solidFill>
                <a:latin typeface="SimSun"/>
                <a:ea typeface="SimSun"/>
                <a:cs typeface="SimSun"/>
              </a:rPr>
              <a:t>括钥匙式和密码</a:t>
            </a:r>
            <a:r>
              <a:rPr sz="1000" kern="0" spc="-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式等。</a:t>
            </a:r>
            <a:endParaRPr lang="SimSun" altLang="SimSun" sz="1000" dirty="0"/>
          </a:p>
          <a:p>
            <a:pPr marL="12700" algn="l" rtl="0" eaLnBrk="0">
              <a:lnSpc>
                <a:spcPct val="78000"/>
              </a:lnSpc>
              <a:spcBef>
                <a:spcPts val="527"/>
              </a:spcBef>
              <a:tabLst/>
            </a:pPr>
            <a:r>
              <a:rPr sz="1000" kern="0" spc="-20" dirty="0">
                <a:solidFill>
                  <a:srgbClr val="000000">
                    <a:alpha val="100000"/>
                  </a:srgbClr>
                </a:solidFill>
                <a:latin typeface="SimSun"/>
                <a:ea typeface="SimSun"/>
                <a:cs typeface="SimSun"/>
              </a:rPr>
              <a:t>3.8</a:t>
            </a:r>
            <a:endParaRPr lang="SimSun" altLang="SimSun" sz="1000" dirty="0"/>
          </a:p>
          <a:p>
            <a:pPr marL="285750" algn="l" rtl="0" eaLnBrk="0">
              <a:lnSpc>
                <a:spcPct val="92000"/>
              </a:lnSpc>
              <a:spcBef>
                <a:spcPts val="481"/>
              </a:spcBef>
              <a:tabLst/>
            </a:pPr>
            <a:r>
              <a:rPr sz="1000" kern="0" spc="0" dirty="0">
                <a:solidFill>
                  <a:srgbClr val="000000">
                    <a:alpha val="100000"/>
                  </a:srgbClr>
                </a:solidFill>
                <a:latin typeface="SimHei"/>
                <a:ea typeface="SimHei"/>
                <a:cs typeface="SimHei"/>
              </a:rPr>
              <a:t>防盗保险柜电子锁</a:t>
            </a:r>
            <a:r>
              <a:rPr sz="1000" kern="0" spc="0" dirty="0">
                <a:solidFill>
                  <a:srgbClr val="000000">
                    <a:alpha val="100000"/>
                  </a:srgbClr>
                </a:solidFill>
                <a:latin typeface="SimHei"/>
                <a:ea typeface="SimHei"/>
                <a:cs typeface="SimHei"/>
              </a:rPr>
              <a:t>  </a:t>
            </a:r>
            <a:r>
              <a:rPr sz="1000" kern="0" spc="0" dirty="0">
                <a:solidFill>
                  <a:srgbClr val="000000">
                    <a:alpha val="100000"/>
                  </a:srgbClr>
                </a:solidFill>
                <a:latin typeface="Times New Roman"/>
                <a:ea typeface="Times New Roman"/>
                <a:cs typeface="Times New Roman"/>
              </a:rPr>
              <a:t>electronic   lock</a:t>
            </a:r>
            <a:r>
              <a:rPr sz="1000" kern="0" spc="10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for</a:t>
            </a:r>
            <a:r>
              <a:rPr sz="1000" kern="0" spc="8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burglary-resist</a:t>
            </a:r>
            <a:r>
              <a:rPr sz="1000" kern="0" spc="-10" dirty="0">
                <a:solidFill>
                  <a:srgbClr val="000000">
                    <a:alpha val="100000"/>
                  </a:srgbClr>
                </a:solidFill>
                <a:latin typeface="Times New Roman"/>
                <a:ea typeface="Times New Roman"/>
                <a:cs typeface="Times New Roman"/>
              </a:rPr>
              <a:t>ant</a:t>
            </a:r>
            <a:r>
              <a:rPr sz="1000" kern="0" spc="11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Times New Roman"/>
                <a:ea typeface="Times New Roman"/>
                <a:cs typeface="Times New Roman"/>
              </a:rPr>
              <a:t>safe</a:t>
            </a:r>
            <a:endParaRPr lang="Times New Roman" altLang="Times New Roman" sz="1000" dirty="0"/>
          </a:p>
          <a:p>
            <a:pPr marL="285750" algn="l" rtl="0" eaLnBrk="0">
              <a:lnSpc>
                <a:spcPct val="83000"/>
              </a:lnSpc>
              <a:spcBef>
                <a:spcPts val="516"/>
              </a:spcBef>
              <a:tabLst/>
            </a:pPr>
            <a:r>
              <a:rPr sz="1000" kern="0" spc="10" dirty="0">
                <a:solidFill>
                  <a:srgbClr val="000000">
                    <a:alpha val="100000"/>
                  </a:srgbClr>
                </a:solidFill>
                <a:latin typeface="SimSun"/>
                <a:ea typeface="SimSun"/>
                <a:cs typeface="SimSun"/>
              </a:rPr>
              <a:t>通过电子系统实现锁具密钥比对，采用机</a:t>
            </a:r>
            <a:r>
              <a:rPr sz="1000" kern="0" spc="0" dirty="0">
                <a:solidFill>
                  <a:srgbClr val="000000">
                    <a:alpha val="100000"/>
                  </a:srgbClr>
                </a:solidFill>
                <a:latin typeface="SimSun"/>
                <a:ea typeface="SimSun"/>
                <a:cs typeface="SimSun"/>
              </a:rPr>
              <a:t>电方式实现启闭的防盗保险柜锁。</a:t>
            </a:r>
            <a:endParaRPr lang="SimSun" altLang="SimSun" sz="1000" dirty="0"/>
          </a:p>
          <a:p>
            <a:pPr marL="12700" algn="l" rtl="0" eaLnBrk="0">
              <a:lnSpc>
                <a:spcPts val="1409"/>
              </a:lnSpc>
              <a:tabLst/>
            </a:pPr>
            <a:r>
              <a:rPr sz="1000" kern="0" spc="-20" dirty="0">
                <a:solidFill>
                  <a:srgbClr val="000000">
                    <a:alpha val="100000"/>
                  </a:srgbClr>
                </a:solidFill>
                <a:latin typeface="SimSun"/>
                <a:ea typeface="SimSun"/>
                <a:cs typeface="SimSun"/>
              </a:rPr>
              <a:t>3.9</a:t>
            </a:r>
            <a:endParaRPr lang="SimSun" altLang="SimSun" sz="1000" dirty="0"/>
          </a:p>
          <a:p>
            <a:pPr marL="287020" algn="l" rtl="0" eaLnBrk="0">
              <a:lnSpc>
                <a:spcPct val="94000"/>
              </a:lnSpc>
              <a:spcBef>
                <a:spcPts val="758"/>
              </a:spcBef>
              <a:tabLst/>
            </a:pPr>
            <a:r>
              <a:rPr sz="1000" b="1" kern="0" spc="-20" dirty="0">
                <a:solidFill>
                  <a:srgbClr val="000000">
                    <a:alpha val="100000"/>
                  </a:srgbClr>
                </a:solidFill>
                <a:latin typeface="SimHei"/>
                <a:ea typeface="SimHei"/>
                <a:cs typeface="SimHei"/>
              </a:rPr>
              <a:t>钥匙</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Sun"/>
                <a:ea typeface="SimSun"/>
                <a:cs typeface="SimSun"/>
              </a:rPr>
              <a:t>key</a:t>
            </a:r>
            <a:endParaRPr lang="SimSun" altLang="SimSun" sz="1000" dirty="0"/>
          </a:p>
          <a:p>
            <a:pPr marL="285750" algn="l" rtl="0" eaLnBrk="0">
              <a:lnSpc>
                <a:spcPct val="83000"/>
              </a:lnSpc>
              <a:spcBef>
                <a:spcPts val="311"/>
              </a:spcBef>
              <a:tabLst/>
            </a:pPr>
            <a:r>
              <a:rPr sz="1000" kern="0" spc="10" dirty="0">
                <a:solidFill>
                  <a:srgbClr val="000000">
                    <a:alpha val="100000"/>
                  </a:srgbClr>
                </a:solidFill>
                <a:latin typeface="SimSun"/>
                <a:ea typeface="SimSun"/>
                <a:cs typeface="SimSun"/>
              </a:rPr>
              <a:t>用来控制防盗保险柜锁的密钥信息或密钥信息载体。</a:t>
            </a:r>
            <a:endParaRPr lang="SimSun" altLang="SimSun" sz="1000" dirty="0"/>
          </a:p>
          <a:p>
            <a:pPr marL="259715" algn="l" rtl="0" eaLnBrk="0">
              <a:lnSpc>
                <a:spcPts val="1547"/>
              </a:lnSpc>
              <a:tabLst/>
            </a:pPr>
            <a:r>
              <a:rPr sz="900" kern="0" spc="-70" dirty="0">
                <a:solidFill>
                  <a:srgbClr val="000000">
                    <a:alpha val="100000"/>
                  </a:srgbClr>
                </a:solidFill>
                <a:latin typeface="SimSun"/>
                <a:ea typeface="SimSun"/>
                <a:cs typeface="SimSun"/>
              </a:rPr>
              <a:t>注：可分为机械钥匙、数字</a:t>
            </a:r>
            <a:r>
              <a:rPr sz="900" kern="0" spc="-80" dirty="0">
                <a:solidFill>
                  <a:srgbClr val="000000">
                    <a:alpha val="100000"/>
                  </a:srgbClr>
                </a:solidFill>
                <a:latin typeface="SimSun"/>
                <a:ea typeface="SimSun"/>
                <a:cs typeface="SimSun"/>
              </a:rPr>
              <a:t>钥匙、生物钥匙。</a:t>
            </a:r>
            <a:endParaRPr lang="SimSun" altLang="SimSun" sz="900" dirty="0"/>
          </a:p>
          <a:p>
            <a:pPr marL="13970" algn="l" rtl="0" eaLnBrk="0">
              <a:lnSpc>
                <a:spcPct val="79000"/>
              </a:lnSpc>
              <a:spcBef>
                <a:spcPts val="696"/>
              </a:spcBef>
              <a:tabLst/>
            </a:pPr>
            <a:r>
              <a:rPr sz="1000" b="1" kern="0" spc="-20" dirty="0">
                <a:solidFill>
                  <a:srgbClr val="000000">
                    <a:alpha val="100000"/>
                  </a:srgbClr>
                </a:solidFill>
                <a:latin typeface="SimSun"/>
                <a:ea typeface="SimSun"/>
                <a:cs typeface="SimSun"/>
              </a:rPr>
              <a:t>3.10</a:t>
            </a:r>
            <a:endParaRPr lang="SimSun" altLang="SimSun" sz="1000" dirty="0"/>
          </a:p>
          <a:p>
            <a:pPr marL="285750" algn="l" rtl="0" eaLnBrk="0">
              <a:lnSpc>
                <a:spcPct val="97000"/>
              </a:lnSpc>
              <a:spcBef>
                <a:spcPts val="624"/>
              </a:spcBef>
              <a:tabLst/>
            </a:pPr>
            <a:r>
              <a:rPr sz="1000" kern="0" spc="-10" dirty="0">
                <a:solidFill>
                  <a:srgbClr val="000000">
                    <a:alpha val="100000"/>
                  </a:srgbClr>
                </a:solidFill>
                <a:latin typeface="SimHei"/>
                <a:ea typeface="SimHei"/>
                <a:cs typeface="SimHei"/>
              </a:rPr>
              <a:t>门栓机构</a:t>
            </a:r>
            <a:r>
              <a:rPr sz="1000" kern="0" spc="40" dirty="0">
                <a:solidFill>
                  <a:srgbClr val="000000">
                    <a:alpha val="100000"/>
                  </a:srgbClr>
                </a:solidFill>
                <a:latin typeface="SimHei"/>
                <a:ea typeface="SimHei"/>
                <a:cs typeface="SimHei"/>
              </a:rPr>
              <a:t>  </a:t>
            </a:r>
            <a:r>
              <a:rPr sz="1000" kern="0" spc="-10" dirty="0">
                <a:solidFill>
                  <a:srgbClr val="000000">
                    <a:alpha val="100000"/>
                  </a:srgbClr>
                </a:solidFill>
                <a:latin typeface="Times New Roman"/>
                <a:ea typeface="Times New Roman"/>
                <a:cs typeface="Times New Roman"/>
              </a:rPr>
              <a:t>bolt</a:t>
            </a:r>
            <a:r>
              <a:rPr sz="1000" kern="0" spc="10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Times New Roman"/>
                <a:ea typeface="Times New Roman"/>
                <a:cs typeface="Times New Roman"/>
              </a:rPr>
              <a:t>work</a:t>
            </a:r>
            <a:endParaRPr lang="Times New Roman" altLang="Times New Roman" sz="1000" dirty="0"/>
          </a:p>
          <a:p>
            <a:pPr marL="285750" algn="l" rtl="0" eaLnBrk="0">
              <a:lnSpc>
                <a:spcPct val="95000"/>
              </a:lnSpc>
              <a:spcBef>
                <a:spcPts val="320"/>
              </a:spcBef>
              <a:tabLst/>
            </a:pPr>
            <a:r>
              <a:rPr sz="1000" kern="0" spc="10" dirty="0">
                <a:solidFill>
                  <a:srgbClr val="000000">
                    <a:alpha val="100000"/>
                  </a:srgbClr>
                </a:solidFill>
                <a:latin typeface="SimSun"/>
                <a:ea typeface="SimSun"/>
                <a:cs typeface="SimSun"/>
              </a:rPr>
              <a:t>使防盗保险柜(箱)门保持关闭或开启状态的部件。</a:t>
            </a:r>
            <a:endParaRPr lang="SimSun" altLang="SimSun" sz="1000" dirty="0"/>
          </a:p>
          <a:p>
            <a:pPr marL="13970" algn="l" rtl="0" eaLnBrk="0">
              <a:lnSpc>
                <a:spcPct val="79000"/>
              </a:lnSpc>
              <a:spcBef>
                <a:spcPts val="554"/>
              </a:spcBef>
              <a:tabLst/>
            </a:pPr>
            <a:r>
              <a:rPr sz="1000" b="1" kern="0" spc="-20" dirty="0">
                <a:solidFill>
                  <a:srgbClr val="000000">
                    <a:alpha val="100000"/>
                  </a:srgbClr>
                </a:solidFill>
                <a:latin typeface="SimSun"/>
                <a:ea typeface="SimSun"/>
                <a:cs typeface="SimSun"/>
              </a:rPr>
              <a:t>3.11</a:t>
            </a:r>
            <a:endParaRPr lang="SimSun" altLang="SimSun" sz="1000" dirty="0"/>
          </a:p>
          <a:p>
            <a:pPr marL="287020" algn="l" rtl="0" eaLnBrk="0">
              <a:lnSpc>
                <a:spcPct val="92000"/>
              </a:lnSpc>
              <a:spcBef>
                <a:spcPts val="391"/>
              </a:spcBef>
              <a:tabLst/>
            </a:pPr>
            <a:r>
              <a:rPr sz="1000" b="1" kern="0" spc="-10" dirty="0">
                <a:solidFill>
                  <a:srgbClr val="000000">
                    <a:alpha val="100000"/>
                  </a:srgbClr>
                </a:solidFill>
                <a:latin typeface="SimHei"/>
                <a:ea typeface="SimHei"/>
                <a:cs typeface="SimHei"/>
              </a:rPr>
              <a:t>重锁装置</a:t>
            </a:r>
            <a:r>
              <a:rPr sz="1000" kern="0" spc="70" dirty="0">
                <a:solidFill>
                  <a:srgbClr val="000000">
                    <a:alpha val="100000"/>
                  </a:srgbClr>
                </a:solidFill>
                <a:latin typeface="SimHei"/>
                <a:ea typeface="SimHei"/>
                <a:cs typeface="SimHei"/>
              </a:rPr>
              <a:t>  </a:t>
            </a:r>
            <a:r>
              <a:rPr sz="1000" b="1" kern="0" spc="-10" dirty="0">
                <a:solidFill>
                  <a:srgbClr val="000000">
                    <a:alpha val="100000"/>
                  </a:srgbClr>
                </a:solidFill>
                <a:latin typeface="Times New Roman"/>
                <a:ea typeface="Times New Roman"/>
                <a:cs typeface="Times New Roman"/>
              </a:rPr>
              <a:t>relocking</a:t>
            </a:r>
            <a:r>
              <a:rPr sz="1000" b="1" kern="0" spc="14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devi</a:t>
            </a:r>
            <a:r>
              <a:rPr sz="1000" b="1" kern="0" spc="-20" dirty="0">
                <a:solidFill>
                  <a:srgbClr val="000000">
                    <a:alpha val="100000"/>
                  </a:srgbClr>
                </a:solidFill>
                <a:latin typeface="Times New Roman"/>
                <a:ea typeface="Times New Roman"/>
                <a:cs typeface="Times New Roman"/>
              </a:rPr>
              <a:t>ce</a:t>
            </a:r>
            <a:endParaRPr lang="Times New Roman" altLang="Times New Roman" sz="1000" dirty="0"/>
          </a:p>
          <a:p>
            <a:pPr marL="285750" algn="l" rtl="0" eaLnBrk="0">
              <a:lnSpc>
                <a:spcPct val="94000"/>
              </a:lnSpc>
              <a:spcBef>
                <a:spcPts val="569"/>
              </a:spcBef>
              <a:tabLst/>
            </a:pPr>
            <a:r>
              <a:rPr sz="1000" kern="0" spc="10" dirty="0">
                <a:solidFill>
                  <a:srgbClr val="000000">
                    <a:alpha val="100000"/>
                  </a:srgbClr>
                </a:solidFill>
                <a:latin typeface="SimSun"/>
                <a:ea typeface="SimSun"/>
                <a:cs typeface="SimSun"/>
              </a:rPr>
              <a:t>门栓机构和锁具遭到破坏性开启时，能阻止门栓机构运动或门被</a:t>
            </a:r>
            <a:r>
              <a:rPr sz="1000" kern="0" spc="0" dirty="0">
                <a:solidFill>
                  <a:srgbClr val="000000">
                    <a:alpha val="100000"/>
                  </a:srgbClr>
                </a:solidFill>
                <a:latin typeface="SimSun"/>
                <a:ea typeface="SimSun"/>
                <a:cs typeface="SimSun"/>
              </a:rPr>
              <a:t>开启的保护机构。</a:t>
            </a:r>
            <a:endParaRPr lang="SimSun" altLang="SimSun" sz="1000" dirty="0"/>
          </a:p>
          <a:p>
            <a:pPr marL="13970" algn="l" rtl="0" eaLnBrk="0">
              <a:lnSpc>
                <a:spcPct val="79000"/>
              </a:lnSpc>
              <a:spcBef>
                <a:spcPts val="561"/>
              </a:spcBef>
              <a:tabLst/>
            </a:pPr>
            <a:r>
              <a:rPr sz="1000" b="1" kern="0" spc="-20" dirty="0">
                <a:solidFill>
                  <a:srgbClr val="000000">
                    <a:alpha val="100000"/>
                  </a:srgbClr>
                </a:solidFill>
                <a:latin typeface="SimSun"/>
                <a:ea typeface="SimSun"/>
                <a:cs typeface="SimSun"/>
              </a:rPr>
              <a:t>3.12</a:t>
            </a:r>
            <a:endParaRPr lang="SimSun" altLang="SimSun" sz="1000" dirty="0"/>
          </a:p>
          <a:p>
            <a:pPr marL="287020" algn="l" rtl="0" eaLnBrk="0">
              <a:lnSpc>
                <a:spcPct val="92000"/>
              </a:lnSpc>
              <a:spcBef>
                <a:spcPts val="391"/>
              </a:spcBef>
              <a:tabLst/>
            </a:pPr>
            <a:r>
              <a:rPr sz="1000" b="1" kern="0" spc="-10" dirty="0">
                <a:solidFill>
                  <a:srgbClr val="000000">
                    <a:alpha val="100000"/>
                  </a:srgbClr>
                </a:solidFill>
                <a:latin typeface="SimHei"/>
                <a:ea typeface="SimHei"/>
                <a:cs typeface="SimHei"/>
              </a:rPr>
              <a:t>进入</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Times New Roman"/>
                <a:ea typeface="Times New Roman"/>
                <a:cs typeface="Times New Roman"/>
              </a:rPr>
              <a:t>forced  entry</a:t>
            </a:r>
            <a:endParaRPr lang="Times New Roman" altLang="Times New Roman" sz="1000" dirty="0"/>
          </a:p>
          <a:p>
            <a:pPr marL="12700" indent="273050" algn="l" rtl="0" eaLnBrk="0">
              <a:lnSpc>
                <a:spcPct val="112000"/>
              </a:lnSpc>
              <a:spcBef>
                <a:spcPts val="616"/>
              </a:spcBef>
              <a:tabLst/>
            </a:pPr>
            <a:r>
              <a:rPr sz="1000" kern="0" spc="50" dirty="0">
                <a:solidFill>
                  <a:srgbClr val="000000">
                    <a:alpha val="100000"/>
                  </a:srgbClr>
                </a:solidFill>
                <a:latin typeface="SimSun"/>
                <a:ea typeface="SimSun"/>
                <a:cs typeface="SimSun"/>
              </a:rPr>
              <a:t>在抗破坏试验中，防盗保险柜(箱</a:t>
            </a:r>
            <a:r>
              <a:rPr sz="1000" kern="0" spc="40" dirty="0">
                <a:solidFill>
                  <a:srgbClr val="000000">
                    <a:alpha val="100000"/>
                  </a:srgbClr>
                </a:solidFill>
                <a:latin typeface="SimSun"/>
                <a:ea typeface="SimSun"/>
                <a:cs typeface="SimSun"/>
              </a:rPr>
              <a:t>)在规定的净工作时间内，按规定要求打开柜(箱)门或在柜(箱)</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门、柜(箱)体上开出一个不小于规定面积的穿透性开口。</a:t>
            </a:r>
            <a:endParaRPr lang="SimSun" altLang="SimSun" sz="1000" dirty="0"/>
          </a:p>
          <a:p>
            <a:pPr marL="13970" algn="l" rtl="0" eaLnBrk="0">
              <a:lnSpc>
                <a:spcPct val="79000"/>
              </a:lnSpc>
              <a:spcBef>
                <a:spcPts val="554"/>
              </a:spcBef>
              <a:tabLst/>
            </a:pPr>
            <a:r>
              <a:rPr sz="1000" b="1" kern="0" spc="-20" dirty="0">
                <a:solidFill>
                  <a:srgbClr val="000000">
                    <a:alpha val="100000"/>
                  </a:srgbClr>
                </a:solidFill>
                <a:latin typeface="SimSun"/>
                <a:ea typeface="SimSun"/>
                <a:cs typeface="SimSun"/>
              </a:rPr>
              <a:t>3.13</a:t>
            </a:r>
            <a:endParaRPr lang="SimSun" altLang="SimSun" sz="1000" dirty="0"/>
          </a:p>
          <a:p>
            <a:pPr marL="287020" algn="l" rtl="0" eaLnBrk="0">
              <a:lnSpc>
                <a:spcPct val="94000"/>
              </a:lnSpc>
              <a:spcBef>
                <a:spcPts val="509"/>
              </a:spcBef>
              <a:tabLst/>
            </a:pPr>
            <a:r>
              <a:rPr sz="1000" b="1" kern="0" spc="-30" dirty="0">
                <a:solidFill>
                  <a:srgbClr val="000000">
                    <a:alpha val="100000"/>
                  </a:srgbClr>
                </a:solidFill>
                <a:latin typeface="SimHei"/>
                <a:ea typeface="SimHei"/>
                <a:cs typeface="SimHei"/>
              </a:rPr>
              <a:t>净工作时间</a:t>
            </a:r>
            <a:r>
              <a:rPr sz="1000" kern="0" spc="90" dirty="0">
                <a:solidFill>
                  <a:srgbClr val="000000">
                    <a:alpha val="100000"/>
                  </a:srgbClr>
                </a:solidFill>
                <a:latin typeface="SimHei"/>
                <a:ea typeface="SimHei"/>
                <a:cs typeface="SimHei"/>
              </a:rPr>
              <a:t>  </a:t>
            </a:r>
            <a:r>
              <a:rPr sz="1000" b="1" kern="0" spc="-30" dirty="0">
                <a:solidFill>
                  <a:srgbClr val="000000">
                    <a:alpha val="100000"/>
                  </a:srgbClr>
                </a:solidFill>
                <a:latin typeface="SimSun"/>
                <a:ea typeface="SimSun"/>
                <a:cs typeface="SimSun"/>
              </a:rPr>
              <a:t>net</a:t>
            </a:r>
            <a:r>
              <a:rPr sz="1000" kern="0" spc="-30" dirty="0">
                <a:solidFill>
                  <a:srgbClr val="000000">
                    <a:alpha val="100000"/>
                  </a:srgbClr>
                </a:solidFill>
                <a:latin typeface="SimSun"/>
                <a:ea typeface="SimSun"/>
                <a:cs typeface="SimSun"/>
              </a:rPr>
              <a:t> </a:t>
            </a:r>
            <a:r>
              <a:rPr sz="1000" b="1" kern="0" spc="-30" dirty="0">
                <a:solidFill>
                  <a:srgbClr val="000000">
                    <a:alpha val="100000"/>
                  </a:srgbClr>
                </a:solidFill>
                <a:latin typeface="SimSun"/>
                <a:ea typeface="SimSun"/>
                <a:cs typeface="SimSun"/>
              </a:rPr>
              <a:t>working</a:t>
            </a:r>
            <a:r>
              <a:rPr sz="1000" kern="0" spc="-30" dirty="0">
                <a:solidFill>
                  <a:srgbClr val="000000">
                    <a:alpha val="100000"/>
                  </a:srgbClr>
                </a:solidFill>
                <a:latin typeface="SimSun"/>
                <a:ea typeface="SimSun"/>
                <a:cs typeface="SimSun"/>
              </a:rPr>
              <a:t> </a:t>
            </a:r>
            <a:r>
              <a:rPr sz="1000" b="1" kern="0" spc="-30" dirty="0">
                <a:solidFill>
                  <a:srgbClr val="000000">
                    <a:alpha val="100000"/>
                  </a:srgbClr>
                </a:solidFill>
                <a:latin typeface="SimSun"/>
                <a:ea typeface="SimSun"/>
                <a:cs typeface="SimSun"/>
              </a:rPr>
              <a:t>time</a:t>
            </a:r>
            <a:endParaRPr lang="SimSun" altLang="SimSun" sz="1000" dirty="0"/>
          </a:p>
          <a:p>
            <a:pPr marL="285750" algn="l" rtl="0" eaLnBrk="0">
              <a:lnSpc>
                <a:spcPct val="95000"/>
              </a:lnSpc>
              <a:spcBef>
                <a:spcPts val="479"/>
              </a:spcBef>
              <a:tabLst/>
            </a:pPr>
            <a:r>
              <a:rPr sz="1000" kern="0" spc="10" dirty="0">
                <a:solidFill>
                  <a:srgbClr val="000000">
                    <a:alpha val="100000"/>
                  </a:srgbClr>
                </a:solidFill>
                <a:latin typeface="SimSun"/>
                <a:ea typeface="SimSun"/>
                <a:cs typeface="SimSun"/>
              </a:rPr>
              <a:t>实际的破坏攻击时间，不包括试验准备时间及试验过程中可能延误</a:t>
            </a:r>
            <a:r>
              <a:rPr sz="1000" kern="0" spc="0" dirty="0">
                <a:solidFill>
                  <a:srgbClr val="000000">
                    <a:alpha val="100000"/>
                  </a:srgbClr>
                </a:solidFill>
                <a:latin typeface="SimSun"/>
                <a:ea typeface="SimSun"/>
                <a:cs typeface="SimSun"/>
              </a:rPr>
              <a:t>的时间。</a:t>
            </a:r>
            <a:endParaRPr lang="SimSun" altLang="SimSun" sz="1000" dirty="0"/>
          </a:p>
          <a:p>
            <a:pPr marL="13970" algn="l" rtl="0" eaLnBrk="0">
              <a:lnSpc>
                <a:spcPct val="79000"/>
              </a:lnSpc>
              <a:spcBef>
                <a:spcPts val="546"/>
              </a:spcBef>
              <a:tabLst/>
            </a:pPr>
            <a:r>
              <a:rPr sz="1000" b="1" kern="0" spc="-50" dirty="0">
                <a:solidFill>
                  <a:srgbClr val="000000">
                    <a:alpha val="100000"/>
                  </a:srgbClr>
                </a:solidFill>
                <a:latin typeface="SimSun"/>
                <a:ea typeface="SimSun"/>
                <a:cs typeface="SimSun"/>
              </a:rPr>
              <a:t>3.14</a:t>
            </a:r>
            <a:endParaRPr lang="SimSun" altLang="SimSun" sz="1000" dirty="0"/>
          </a:p>
          <a:p>
            <a:pPr marL="287020" algn="l" rtl="0" eaLnBrk="0">
              <a:lnSpc>
                <a:spcPct val="92000"/>
              </a:lnSpc>
              <a:spcBef>
                <a:spcPts val="391"/>
              </a:spcBef>
              <a:tabLst/>
            </a:pPr>
            <a:r>
              <a:rPr sz="1000" b="1" kern="0" spc="-10" dirty="0">
                <a:solidFill>
                  <a:srgbClr val="000000">
                    <a:alpha val="100000"/>
                  </a:srgbClr>
                </a:solidFill>
                <a:latin typeface="SimHei"/>
                <a:ea typeface="SimHei"/>
                <a:cs typeface="SimHei"/>
              </a:rPr>
              <a:t>13</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cm</a:t>
            </a:r>
            <a:r>
              <a:rPr sz="1000" b="1" kern="0" spc="-10" dirty="0">
                <a:solidFill>
                  <a:srgbClr val="000000">
                    <a:alpha val="100000"/>
                  </a:srgbClr>
                </a:solidFill>
                <a:latin typeface="SimSun"/>
                <a:ea typeface="SimSun"/>
                <a:cs typeface="SimSun"/>
              </a:rPr>
              <a:t>²</a:t>
            </a:r>
            <a:r>
              <a:rPr sz="1000" kern="0" spc="-200" dirty="0">
                <a:solidFill>
                  <a:srgbClr val="000000">
                    <a:alpha val="100000"/>
                  </a:srgbClr>
                </a:solidFill>
                <a:latin typeface="SimSun"/>
                <a:ea typeface="SimSun"/>
                <a:cs typeface="SimSun"/>
              </a:rPr>
              <a:t> </a:t>
            </a:r>
            <a:r>
              <a:rPr sz="1000" b="1" kern="0" spc="-10" dirty="0">
                <a:solidFill>
                  <a:srgbClr val="000000">
                    <a:alpha val="100000"/>
                  </a:srgbClr>
                </a:solidFill>
                <a:latin typeface="SimHei"/>
                <a:ea typeface="SimHei"/>
                <a:cs typeface="SimHei"/>
              </a:rPr>
              <a:t>开口</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13</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Times New Roman"/>
                <a:ea typeface="Times New Roman"/>
                <a:cs typeface="Times New Roman"/>
              </a:rPr>
              <a:t>cm²opening</a:t>
            </a:r>
            <a:endParaRPr lang="Times New Roman" altLang="Times New Roman" sz="1000" dirty="0"/>
          </a:p>
          <a:p>
            <a:pPr marL="12700" indent="273050" algn="l" rtl="0" eaLnBrk="0">
              <a:lnSpc>
                <a:spcPct val="120000"/>
              </a:lnSpc>
              <a:spcBef>
                <a:spcPts val="439"/>
              </a:spcBef>
              <a:tabLst/>
            </a:pPr>
            <a:r>
              <a:rPr sz="1000" kern="0" spc="80" dirty="0">
                <a:solidFill>
                  <a:srgbClr val="000000">
                    <a:alpha val="100000"/>
                  </a:srgbClr>
                </a:solidFill>
                <a:latin typeface="SimSun"/>
                <a:ea typeface="SimSun"/>
                <a:cs typeface="SimSun"/>
              </a:rPr>
              <a:t>面积为13 </a:t>
            </a:r>
            <a:r>
              <a:rPr sz="1000" kern="0" spc="0" dirty="0">
                <a:solidFill>
                  <a:srgbClr val="000000">
                    <a:alpha val="100000"/>
                  </a:srgbClr>
                </a:solidFill>
                <a:latin typeface="Times New Roman"/>
                <a:ea typeface="Times New Roman"/>
                <a:cs typeface="Times New Roman"/>
              </a:rPr>
              <a:t>cm</a:t>
            </a:r>
            <a:r>
              <a:rPr sz="1000" kern="0" spc="80" dirty="0">
                <a:solidFill>
                  <a:srgbClr val="000000">
                    <a:alpha val="100000"/>
                  </a:srgbClr>
                </a:solidFill>
                <a:latin typeface="Times New Roman"/>
                <a:ea typeface="Times New Roman"/>
                <a:cs typeface="Times New Roman"/>
              </a:rPr>
              <a:t>²,  </a:t>
            </a:r>
            <a:r>
              <a:rPr sz="1000" kern="0" spc="80" dirty="0">
                <a:solidFill>
                  <a:srgbClr val="000000">
                    <a:alpha val="100000"/>
                  </a:srgbClr>
                </a:solidFill>
                <a:latin typeface="SimSun"/>
                <a:ea typeface="SimSun"/>
                <a:cs typeface="SimSun"/>
              </a:rPr>
              <a:t>最</a:t>
            </a:r>
            <a:r>
              <a:rPr sz="1000" kern="0" spc="70" dirty="0">
                <a:solidFill>
                  <a:srgbClr val="000000">
                    <a:alpha val="100000"/>
                  </a:srgbClr>
                </a:solidFill>
                <a:latin typeface="SimSun"/>
                <a:ea typeface="SimSun"/>
                <a:cs typeface="SimSun"/>
              </a:rPr>
              <a:t>小边长为25</a:t>
            </a:r>
            <a:r>
              <a:rPr sz="1000" kern="0" spc="-17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70" dirty="0">
                <a:solidFill>
                  <a:srgbClr val="000000">
                    <a:alpha val="100000"/>
                  </a:srgbClr>
                </a:solidFill>
                <a:latin typeface="Times New Roman"/>
                <a:ea typeface="Times New Roman"/>
                <a:cs typeface="Times New Roman"/>
              </a:rPr>
              <a:t>  </a:t>
            </a:r>
            <a:r>
              <a:rPr sz="1000" kern="0" spc="70" dirty="0">
                <a:solidFill>
                  <a:srgbClr val="000000">
                    <a:alpha val="100000"/>
                  </a:srgbClr>
                </a:solidFill>
                <a:latin typeface="SimSun"/>
                <a:ea typeface="SimSun"/>
                <a:cs typeface="SimSun"/>
              </a:rPr>
              <a:t>的矩形开口，或最小高为25</a:t>
            </a:r>
            <a:r>
              <a:rPr sz="1000" kern="0" spc="-21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70" dirty="0">
                <a:solidFill>
                  <a:srgbClr val="000000">
                    <a:alpha val="100000"/>
                  </a:srgbClr>
                </a:solidFill>
                <a:latin typeface="Times New Roman"/>
                <a:ea typeface="Times New Roman"/>
                <a:cs typeface="Times New Roman"/>
              </a:rPr>
              <a:t>  </a:t>
            </a:r>
            <a:r>
              <a:rPr sz="1000" kern="0" spc="70" dirty="0">
                <a:solidFill>
                  <a:srgbClr val="000000">
                    <a:alpha val="100000"/>
                  </a:srgbClr>
                </a:solidFill>
                <a:latin typeface="SimSun"/>
                <a:ea typeface="SimSun"/>
                <a:cs typeface="SimSun"/>
              </a:rPr>
              <a:t>的三角形开口，或直径为</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41</a:t>
            </a:r>
            <a:r>
              <a:rPr sz="1000" kern="0" spc="11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mm</a:t>
            </a:r>
            <a:r>
              <a:rPr sz="1000" kern="0" spc="10" dirty="0">
                <a:solidFill>
                  <a:srgbClr val="000000">
                    <a:alpha val="100000"/>
                  </a:srgbClr>
                </a:solidFill>
                <a:latin typeface="SimSun"/>
                <a:ea typeface="SimSun"/>
                <a:cs typeface="SimSun"/>
              </a:rPr>
              <a:t>的圆形穿透性开口。</a:t>
            </a:r>
            <a:endParaRPr lang="SimSun" altLang="SimSun" sz="1000" dirty="0"/>
          </a:p>
          <a:p>
            <a:pPr marL="13970" algn="l" rtl="0" eaLnBrk="0">
              <a:lnSpc>
                <a:spcPct val="79000"/>
              </a:lnSpc>
              <a:spcBef>
                <a:spcPts val="538"/>
              </a:spcBef>
              <a:tabLst/>
            </a:pPr>
            <a:r>
              <a:rPr sz="1000" b="1" kern="0" spc="-20" dirty="0">
                <a:solidFill>
                  <a:srgbClr val="000000">
                    <a:alpha val="100000"/>
                  </a:srgbClr>
                </a:solidFill>
                <a:latin typeface="SimSun"/>
                <a:ea typeface="SimSun"/>
                <a:cs typeface="SimSun"/>
              </a:rPr>
              <a:t>3.15</a:t>
            </a:r>
            <a:endParaRPr lang="SimSun" altLang="SimSun" sz="1000" dirty="0"/>
          </a:p>
          <a:p>
            <a:pPr marL="287020" algn="l" rtl="0" eaLnBrk="0">
              <a:lnSpc>
                <a:spcPct val="92000"/>
              </a:lnSpc>
              <a:spcBef>
                <a:spcPts val="441"/>
              </a:spcBef>
              <a:tabLst/>
            </a:pPr>
            <a:r>
              <a:rPr sz="1000" b="1" kern="0" spc="0" dirty="0">
                <a:solidFill>
                  <a:srgbClr val="000000">
                    <a:alpha val="100000"/>
                  </a:srgbClr>
                </a:solidFill>
                <a:latin typeface="SimHei"/>
                <a:ea typeface="SimHei"/>
                <a:cs typeface="SimHei"/>
              </a:rPr>
              <a:t>38</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cm</a:t>
            </a:r>
            <a:r>
              <a:rPr sz="1000" b="1" kern="0" spc="0" dirty="0">
                <a:solidFill>
                  <a:srgbClr val="000000">
                    <a:alpha val="100000"/>
                  </a:srgbClr>
                </a:solidFill>
                <a:latin typeface="SimSun"/>
                <a:ea typeface="SimSun"/>
                <a:cs typeface="SimSun"/>
              </a:rPr>
              <a:t>²</a:t>
            </a:r>
            <a:r>
              <a:rPr sz="1000" kern="0" spc="-260" dirty="0">
                <a:solidFill>
                  <a:srgbClr val="000000">
                    <a:alpha val="100000"/>
                  </a:srgbClr>
                </a:solidFill>
                <a:latin typeface="SimSun"/>
                <a:ea typeface="SimSun"/>
                <a:cs typeface="SimSun"/>
              </a:rPr>
              <a:t> </a:t>
            </a:r>
            <a:r>
              <a:rPr sz="1000" b="1" kern="0" spc="0" dirty="0">
                <a:solidFill>
                  <a:srgbClr val="000000">
                    <a:alpha val="100000"/>
                  </a:srgbClr>
                </a:solidFill>
                <a:latin typeface="SimHei"/>
                <a:ea typeface="SimHei"/>
                <a:cs typeface="SimHei"/>
              </a:rPr>
              <a:t>开口</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3</a:t>
            </a:r>
            <a:r>
              <a:rPr sz="1000" b="1" kern="0" spc="-10" dirty="0">
                <a:solidFill>
                  <a:srgbClr val="000000">
                    <a:alpha val="100000"/>
                  </a:srgbClr>
                </a:solidFill>
                <a:latin typeface="SimHei"/>
                <a:ea typeface="SimHei"/>
                <a:cs typeface="SimHei"/>
              </a:rPr>
              <a:t>8</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Times New Roman"/>
                <a:ea typeface="Times New Roman"/>
                <a:cs typeface="Times New Roman"/>
              </a:rPr>
              <a:t>cm²opening</a:t>
            </a:r>
            <a:endParaRPr lang="Times New Roman" altLang="Times New Roman" sz="1000" dirty="0"/>
          </a:p>
          <a:p>
            <a:pPr marL="12700" indent="273050" algn="l" rtl="0" eaLnBrk="0">
              <a:lnSpc>
                <a:spcPct val="117000"/>
              </a:lnSpc>
              <a:spcBef>
                <a:spcPts val="511"/>
              </a:spcBef>
              <a:tabLst/>
            </a:pPr>
            <a:r>
              <a:rPr sz="1000" kern="0" spc="70" dirty="0">
                <a:solidFill>
                  <a:srgbClr val="000000">
                    <a:alpha val="100000"/>
                  </a:srgbClr>
                </a:solidFill>
                <a:latin typeface="SimSun"/>
                <a:ea typeface="SimSun"/>
                <a:cs typeface="SimSun"/>
              </a:rPr>
              <a:t>面积为38</a:t>
            </a:r>
            <a:r>
              <a:rPr sz="1000" kern="0" spc="-21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cm</a:t>
            </a:r>
            <a:r>
              <a:rPr sz="1000" kern="0" spc="70" dirty="0">
                <a:solidFill>
                  <a:srgbClr val="000000">
                    <a:alpha val="100000"/>
                  </a:srgbClr>
                </a:solidFill>
                <a:latin typeface="Times New Roman"/>
                <a:ea typeface="Times New Roman"/>
                <a:cs typeface="Times New Roman"/>
              </a:rPr>
              <a:t>²,  </a:t>
            </a:r>
            <a:r>
              <a:rPr sz="1000" kern="0" spc="70" dirty="0">
                <a:solidFill>
                  <a:srgbClr val="000000">
                    <a:alpha val="100000"/>
                  </a:srgbClr>
                </a:solidFill>
                <a:latin typeface="SimSun"/>
                <a:ea typeface="SimSun"/>
                <a:cs typeface="SimSun"/>
              </a:rPr>
              <a:t>最小边长为38 </a:t>
            </a:r>
            <a:r>
              <a:rPr sz="1000" kern="0" spc="0" dirty="0">
                <a:solidFill>
                  <a:srgbClr val="000000">
                    <a:alpha val="100000"/>
                  </a:srgbClr>
                </a:solidFill>
                <a:latin typeface="Times New Roman"/>
                <a:ea typeface="Times New Roman"/>
                <a:cs typeface="Times New Roman"/>
              </a:rPr>
              <a:t>mm</a:t>
            </a:r>
            <a:r>
              <a:rPr sz="1000" kern="0" spc="70" dirty="0">
                <a:solidFill>
                  <a:srgbClr val="000000">
                    <a:alpha val="100000"/>
                  </a:srgbClr>
                </a:solidFill>
                <a:latin typeface="Times New Roman"/>
                <a:ea typeface="Times New Roman"/>
                <a:cs typeface="Times New Roman"/>
              </a:rPr>
              <a:t>  </a:t>
            </a:r>
            <a:r>
              <a:rPr sz="1000" kern="0" spc="70" dirty="0">
                <a:solidFill>
                  <a:srgbClr val="000000">
                    <a:alpha val="100000"/>
                  </a:srgbClr>
                </a:solidFill>
                <a:latin typeface="SimSun"/>
                <a:ea typeface="SimSun"/>
                <a:cs typeface="SimSun"/>
              </a:rPr>
              <a:t>的矩形开口，或最小高为51 </a:t>
            </a:r>
            <a:r>
              <a:rPr sz="1000" kern="0" spc="0" dirty="0">
                <a:solidFill>
                  <a:srgbClr val="000000">
                    <a:alpha val="100000"/>
                  </a:srgbClr>
                </a:solidFill>
                <a:latin typeface="Times New Roman"/>
                <a:ea typeface="Times New Roman"/>
                <a:cs typeface="Times New Roman"/>
              </a:rPr>
              <a:t>mm</a:t>
            </a:r>
            <a:r>
              <a:rPr sz="1000" kern="0" spc="60" dirty="0">
                <a:solidFill>
                  <a:srgbClr val="000000">
                    <a:alpha val="100000"/>
                  </a:srgbClr>
                </a:solidFill>
                <a:latin typeface="Times New Roman"/>
                <a:ea typeface="Times New Roman"/>
                <a:cs typeface="Times New Roman"/>
              </a:rPr>
              <a:t>  </a:t>
            </a:r>
            <a:r>
              <a:rPr sz="1000" kern="0" spc="60" dirty="0">
                <a:solidFill>
                  <a:srgbClr val="000000">
                    <a:alpha val="100000"/>
                  </a:srgbClr>
                </a:solidFill>
                <a:latin typeface="SimSun"/>
                <a:ea typeface="SimSun"/>
                <a:cs typeface="SimSun"/>
              </a:rPr>
              <a:t>的三角形开口，或直径为</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70</a:t>
            </a:r>
            <a:r>
              <a:rPr sz="1000" kern="0" spc="11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mm</a:t>
            </a:r>
            <a:r>
              <a:rPr sz="1000" kern="0" spc="10" dirty="0">
                <a:solidFill>
                  <a:srgbClr val="000000">
                    <a:alpha val="100000"/>
                  </a:srgbClr>
                </a:solidFill>
                <a:latin typeface="SimSun"/>
                <a:ea typeface="SimSun"/>
                <a:cs typeface="SimSun"/>
              </a:rPr>
              <a:t>的圆形穿透性开口。</a:t>
            </a:r>
            <a:endParaRPr lang="SimSun" altLang="SimSun" sz="1000" dirty="0"/>
          </a:p>
          <a:p>
            <a:pPr marL="13970" algn="l" rtl="0" eaLnBrk="0">
              <a:lnSpc>
                <a:spcPct val="79000"/>
              </a:lnSpc>
              <a:spcBef>
                <a:spcPts val="488"/>
              </a:spcBef>
              <a:tabLst/>
            </a:pPr>
            <a:r>
              <a:rPr sz="1000" b="1" kern="0" spc="-20" dirty="0">
                <a:solidFill>
                  <a:srgbClr val="000000">
                    <a:alpha val="100000"/>
                  </a:srgbClr>
                </a:solidFill>
                <a:latin typeface="SimSun"/>
                <a:ea typeface="SimSun"/>
                <a:cs typeface="SimSun"/>
              </a:rPr>
              <a:t>3.16</a:t>
            </a:r>
            <a:endParaRPr lang="SimSun" altLang="SimSun" sz="1000" dirty="0"/>
          </a:p>
          <a:p>
            <a:pPr marL="287020" algn="l" rtl="0" eaLnBrk="0">
              <a:lnSpc>
                <a:spcPct val="96000"/>
              </a:lnSpc>
              <a:spcBef>
                <a:spcPts val="448"/>
              </a:spcBef>
              <a:tabLst/>
            </a:pPr>
            <a:r>
              <a:rPr sz="1000" b="1" kern="0" spc="0" dirty="0">
                <a:solidFill>
                  <a:srgbClr val="000000">
                    <a:alpha val="100000"/>
                  </a:srgbClr>
                </a:solidFill>
                <a:latin typeface="SimHei"/>
                <a:ea typeface="SimHei"/>
                <a:cs typeface="SimHei"/>
              </a:rPr>
              <a:t>普通手工工具</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Times New Roman"/>
                <a:ea typeface="Times New Roman"/>
                <a:cs typeface="Times New Roman"/>
              </a:rPr>
              <a:t>common</a:t>
            </a:r>
            <a:r>
              <a:rPr sz="1000" b="1" kern="0" spc="16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hand</a:t>
            </a:r>
            <a:r>
              <a:rPr sz="1000" b="1" kern="0" spc="1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to</a:t>
            </a:r>
            <a:r>
              <a:rPr sz="1000" b="1" kern="0" spc="-10" dirty="0">
                <a:solidFill>
                  <a:srgbClr val="000000">
                    <a:alpha val="100000"/>
                  </a:srgbClr>
                </a:solidFill>
                <a:latin typeface="Times New Roman"/>
                <a:ea typeface="Times New Roman"/>
                <a:cs typeface="Times New Roman"/>
              </a:rPr>
              <a:t>ol</a:t>
            </a:r>
            <a:endParaRPr lang="Times New Roman" altLang="Times New Roman" sz="1000" dirty="0"/>
          </a:p>
          <a:p>
            <a:pPr algn="l" rtl="0" eaLnBrk="0">
              <a:lnSpc>
                <a:spcPct val="142000"/>
              </a:lnSpc>
              <a:tabLst/>
            </a:pPr>
            <a:endParaRPr lang="Arial" altLang="Arial" sz="200" dirty="0"/>
          </a:p>
          <a:p>
            <a:pPr marL="285750" algn="l" rtl="0" eaLnBrk="0">
              <a:lnSpc>
                <a:spcPct val="92000"/>
              </a:lnSpc>
              <a:tabLst/>
            </a:pPr>
            <a:r>
              <a:rPr sz="1000" kern="0" spc="-30" dirty="0">
                <a:solidFill>
                  <a:srgbClr val="000000">
                    <a:alpha val="100000"/>
                  </a:srgbClr>
                </a:solidFill>
                <a:latin typeface="SimSun"/>
                <a:ea typeface="SimSun"/>
                <a:cs typeface="SimSun"/>
              </a:rPr>
              <a:t>包括凿子、冲头、楔子、螺丝刀、钢锯、扳手、钳子、质量小于或等于</a:t>
            </a:r>
            <a:r>
              <a:rPr sz="1000" kern="0" spc="-40" dirty="0">
                <a:solidFill>
                  <a:srgbClr val="000000">
                    <a:alpha val="100000"/>
                  </a:srgbClr>
                </a:solidFill>
                <a:latin typeface="SimSun"/>
                <a:ea typeface="SimSun"/>
                <a:cs typeface="SimSun"/>
              </a:rPr>
              <a:t>3.6 </a:t>
            </a:r>
            <a:r>
              <a:rPr sz="1000" kern="0" spc="-40" dirty="0">
                <a:solidFill>
                  <a:srgbClr val="000000">
                    <a:alpha val="100000"/>
                  </a:srgbClr>
                </a:solidFill>
                <a:latin typeface="Times New Roman"/>
                <a:ea typeface="Times New Roman"/>
                <a:cs typeface="Times New Roman"/>
              </a:rPr>
              <a:t>kg</a:t>
            </a:r>
            <a:r>
              <a:rPr sz="1000" kern="0" spc="15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的铁锤、长度小于或等于</a:t>
            </a:r>
            <a:endParaRPr lang="SimSun" altLang="SimSun" sz="1000" dirty="0"/>
          </a:p>
        </p:txBody>
      </p:sp>
      <p:sp>
        <p:nvSpPr>
          <p:cNvPr id="44" name="textbox 44"/>
          <p:cNvSpPr/>
          <p:nvPr/>
        </p:nvSpPr>
        <p:spPr>
          <a:xfrm>
            <a:off x="933449" y="9875403"/>
            <a:ext cx="65405" cy="109220"/>
          </a:xfrm>
          <a:prstGeom prst="rect">
            <a:avLst/>
          </a:prstGeom>
        </p:spPr>
        <p:txBody>
          <a:bodyPr vert="horz" wrap="square" lIns="0" tIns="0" rIns="0" bIns="0"/>
          <a:lstStyle/>
          <a:p>
            <a:pPr algn="l" rtl="0" eaLnBrk="0">
              <a:lnSpc>
                <a:spcPct val="86078"/>
              </a:lnSpc>
              <a:tabLst/>
            </a:pPr>
            <a:endParaRPr lang="Arial" altLang="Arial" sz="100" dirty="0"/>
          </a:p>
          <a:p>
            <a:pPr marL="12700" algn="l" rtl="0" eaLnBrk="0">
              <a:lnSpc>
                <a:spcPct val="78000"/>
              </a:lnSpc>
              <a:tabLst/>
            </a:pPr>
            <a:r>
              <a:rPr sz="700" kern="0" spc="-10" dirty="0">
                <a:solidFill>
                  <a:srgbClr val="000000">
                    <a:alpha val="100000"/>
                  </a:srgbClr>
                </a:solidFill>
                <a:latin typeface="SimSun"/>
                <a:ea typeface="SimSun"/>
                <a:cs typeface="SimSun"/>
              </a:rPr>
              <a:t>2</a:t>
            </a:r>
            <a:endParaRPr lang="SimSun" altLang="SimSun" sz="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box 46"/>
          <p:cNvSpPr/>
          <p:nvPr/>
        </p:nvSpPr>
        <p:spPr>
          <a:xfrm>
            <a:off x="869974" y="911929"/>
            <a:ext cx="5885815" cy="8679815"/>
          </a:xfrm>
          <a:prstGeom prst="rect">
            <a:avLst/>
          </a:prstGeom>
        </p:spPr>
        <p:txBody>
          <a:bodyPr vert="horz" wrap="square" lIns="0" tIns="0" rIns="0" bIns="0"/>
          <a:lstStyle/>
          <a:p>
            <a:pPr algn="l" rtl="0" eaLnBrk="0">
              <a:lnSpc>
                <a:spcPct val="80738"/>
              </a:lnSpc>
              <a:tabLst/>
            </a:pPr>
            <a:endParaRPr lang="Arial" altLang="Arial" sz="100" dirty="0"/>
          </a:p>
          <a:p>
            <a:pPr algn="r" rtl="0" eaLnBrk="0">
              <a:lnSpc>
                <a:spcPct val="79000"/>
              </a:lnSpc>
              <a:tabLst/>
            </a:pPr>
            <a:r>
              <a:rPr sz="1000" b="1" kern="0" spc="-20" dirty="0">
                <a:solidFill>
                  <a:srgbClr val="000000">
                    <a:alpha val="100000"/>
                  </a:srgbClr>
                </a:solidFill>
                <a:latin typeface="SimSun"/>
                <a:ea typeface="SimSun"/>
                <a:cs typeface="SimSun"/>
              </a:rPr>
              <a:t>GB</a:t>
            </a:r>
            <a:r>
              <a:rPr sz="1000" kern="0" spc="12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10409—2019</a:t>
            </a:r>
            <a:endParaRPr lang="SimSun" altLang="SimSun" sz="1000" dirty="0"/>
          </a:p>
          <a:p>
            <a:pPr algn="l" rtl="0" eaLnBrk="0">
              <a:lnSpc>
                <a:spcPct val="114000"/>
              </a:lnSpc>
              <a:tabLst/>
            </a:pPr>
            <a:endParaRPr lang="Arial" altLang="Arial" sz="1000" dirty="0"/>
          </a:p>
          <a:p>
            <a:pPr marL="12700" algn="l" rtl="0" eaLnBrk="0">
              <a:lnSpc>
                <a:spcPct val="116000"/>
              </a:lnSpc>
              <a:spcBef>
                <a:spcPts val="301"/>
              </a:spcBef>
              <a:tabLst/>
            </a:pPr>
            <a:r>
              <a:rPr sz="1000" kern="0" spc="50" dirty="0">
                <a:solidFill>
                  <a:srgbClr val="000000">
                    <a:alpha val="100000"/>
                  </a:srgbClr>
                </a:solidFill>
                <a:latin typeface="SimSun"/>
                <a:ea typeface="SimSun"/>
                <a:cs typeface="SimSun"/>
              </a:rPr>
              <a:t>1.5m</a:t>
            </a:r>
            <a:r>
              <a:rPr sz="1000" kern="0" spc="41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直径小于或等于25</a:t>
            </a:r>
            <a:r>
              <a:rPr sz="1000" kern="0" spc="-16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5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(或</a:t>
            </a:r>
            <a:r>
              <a:rPr sz="1000" kern="0" spc="40" dirty="0">
                <a:solidFill>
                  <a:srgbClr val="000000">
                    <a:alpha val="100000"/>
                  </a:srgbClr>
                </a:solidFill>
                <a:latin typeface="SimSun"/>
                <a:ea typeface="SimSun"/>
                <a:cs typeface="SimSun"/>
              </a:rPr>
              <a:t>者相等截面积)的撬扒工具，以及带有一个或多个钩子或其他装置的</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绳索、金属线或类似物品。</a:t>
            </a:r>
            <a:endParaRPr lang="SimSun" altLang="SimSun" sz="1000" dirty="0"/>
          </a:p>
          <a:p>
            <a:pPr marL="12700" algn="l" rtl="0" eaLnBrk="0">
              <a:lnSpc>
                <a:spcPct val="79000"/>
              </a:lnSpc>
              <a:spcBef>
                <a:spcPts val="564"/>
              </a:spcBef>
              <a:tabLst/>
            </a:pPr>
            <a:r>
              <a:rPr sz="1000" kern="0" spc="-20" dirty="0">
                <a:solidFill>
                  <a:srgbClr val="000000">
                    <a:alpha val="100000"/>
                  </a:srgbClr>
                </a:solidFill>
                <a:latin typeface="SimSun"/>
                <a:ea typeface="SimSun"/>
                <a:cs typeface="SimSun"/>
              </a:rPr>
              <a:t>3.17</a:t>
            </a:r>
            <a:endParaRPr lang="SimSun" altLang="SimSun" sz="1000" dirty="0"/>
          </a:p>
          <a:p>
            <a:pPr marL="293370" algn="l" rtl="0" eaLnBrk="0">
              <a:lnSpc>
                <a:spcPct val="94000"/>
              </a:lnSpc>
              <a:spcBef>
                <a:spcPts val="457"/>
              </a:spcBef>
              <a:tabLst/>
            </a:pPr>
            <a:r>
              <a:rPr sz="1000" b="1" kern="0" spc="-50" dirty="0">
                <a:solidFill>
                  <a:srgbClr val="000000">
                    <a:alpha val="100000"/>
                  </a:srgbClr>
                </a:solidFill>
                <a:latin typeface="SimHei"/>
                <a:ea typeface="SimHei"/>
                <a:cs typeface="SimHei"/>
              </a:rPr>
              <a:t>便携式电动工具</a:t>
            </a:r>
            <a:r>
              <a:rPr sz="1000" kern="0" spc="-50" dirty="0">
                <a:solidFill>
                  <a:srgbClr val="000000">
                    <a:alpha val="100000"/>
                  </a:srgbClr>
                </a:solidFill>
                <a:latin typeface="SimHei"/>
                <a:ea typeface="SimHei"/>
                <a:cs typeface="SimHei"/>
              </a:rPr>
              <a:t>  </a:t>
            </a:r>
            <a:r>
              <a:rPr sz="1000" b="1" kern="0" spc="-50" dirty="0">
                <a:solidFill>
                  <a:srgbClr val="000000">
                    <a:alpha val="100000"/>
                  </a:srgbClr>
                </a:solidFill>
                <a:latin typeface="SimSun"/>
                <a:ea typeface="SimSun"/>
                <a:cs typeface="SimSun"/>
              </a:rPr>
              <a:t>portab</a:t>
            </a:r>
            <a:r>
              <a:rPr sz="1000" b="1" kern="0" spc="-60" dirty="0">
                <a:solidFill>
                  <a:srgbClr val="000000">
                    <a:alpha val="100000"/>
                  </a:srgbClr>
                </a:solidFill>
                <a:latin typeface="SimSun"/>
                <a:ea typeface="SimSun"/>
                <a:cs typeface="SimSun"/>
              </a:rPr>
              <a:t>le</a:t>
            </a:r>
            <a:r>
              <a:rPr sz="1000" kern="0" spc="-30" dirty="0">
                <a:solidFill>
                  <a:srgbClr val="000000">
                    <a:alpha val="100000"/>
                  </a:srgbClr>
                </a:solidFill>
                <a:latin typeface="SimSun"/>
                <a:ea typeface="SimSun"/>
                <a:cs typeface="SimSun"/>
              </a:rPr>
              <a:t> </a:t>
            </a:r>
            <a:r>
              <a:rPr sz="1000" b="1" kern="0" spc="-60" dirty="0">
                <a:solidFill>
                  <a:srgbClr val="000000">
                    <a:alpha val="100000"/>
                  </a:srgbClr>
                </a:solidFill>
                <a:latin typeface="SimSun"/>
                <a:ea typeface="SimSun"/>
                <a:cs typeface="SimSun"/>
              </a:rPr>
              <a:t>electric</a:t>
            </a:r>
            <a:r>
              <a:rPr sz="1000" kern="0" spc="-30" dirty="0">
                <a:solidFill>
                  <a:srgbClr val="000000">
                    <a:alpha val="100000"/>
                  </a:srgbClr>
                </a:solidFill>
                <a:latin typeface="SimSun"/>
                <a:ea typeface="SimSun"/>
                <a:cs typeface="SimSun"/>
              </a:rPr>
              <a:t> </a:t>
            </a:r>
            <a:r>
              <a:rPr sz="1000" b="1" kern="0" spc="-60" dirty="0">
                <a:solidFill>
                  <a:srgbClr val="000000">
                    <a:alpha val="100000"/>
                  </a:srgbClr>
                </a:solidFill>
                <a:latin typeface="SimSun"/>
                <a:ea typeface="SimSun"/>
                <a:cs typeface="SimSun"/>
              </a:rPr>
              <a:t>tool</a:t>
            </a:r>
            <a:endParaRPr lang="SimSun" altLang="SimSun" sz="1000" dirty="0"/>
          </a:p>
          <a:p>
            <a:pPr marL="12700" indent="278765" algn="l" rtl="0" eaLnBrk="0">
              <a:lnSpc>
                <a:spcPct val="114000"/>
              </a:lnSpc>
              <a:spcBef>
                <a:spcPts val="467"/>
              </a:spcBef>
              <a:tabLst/>
            </a:pPr>
            <a:r>
              <a:rPr sz="1000" kern="0" spc="30" dirty="0">
                <a:solidFill>
                  <a:srgbClr val="000000">
                    <a:alpha val="100000"/>
                  </a:srgbClr>
                </a:solidFill>
                <a:latin typeface="SimSun"/>
                <a:ea typeface="SimSun"/>
                <a:cs typeface="SimSun"/>
              </a:rPr>
              <a:t>钻头直径小于或等于12.7</a:t>
            </a:r>
            <a:r>
              <a:rPr sz="1000" kern="0" spc="-26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30" dirty="0">
                <a:solidFill>
                  <a:srgbClr val="000000">
                    <a:alpha val="100000"/>
                  </a:srgbClr>
                </a:solidFill>
                <a:latin typeface="SimSun"/>
                <a:ea typeface="SimSun"/>
                <a:cs typeface="SimSun"/>
              </a:rPr>
              <a:t>、功率小于或等于1800 </a:t>
            </a:r>
            <a:r>
              <a:rPr sz="1000" kern="0" spc="30" dirty="0">
                <a:solidFill>
                  <a:srgbClr val="000000">
                    <a:alpha val="100000"/>
                  </a:srgbClr>
                </a:solidFill>
                <a:latin typeface="Times New Roman"/>
                <a:ea typeface="Times New Roman"/>
                <a:cs typeface="Times New Roman"/>
              </a:rPr>
              <a:t>W </a:t>
            </a:r>
            <a:r>
              <a:rPr sz="1000" kern="0" spc="30" dirty="0">
                <a:solidFill>
                  <a:srgbClr val="000000">
                    <a:alpha val="100000"/>
                  </a:srgbClr>
                </a:solidFill>
                <a:latin typeface="SimSun"/>
                <a:ea typeface="SimSun"/>
                <a:cs typeface="SimSun"/>
              </a:rPr>
              <a:t>的便携式手持电钻；冲头直径小</a:t>
            </a:r>
            <a:r>
              <a:rPr sz="1000" kern="0" spc="20" dirty="0">
                <a:solidFill>
                  <a:srgbClr val="000000">
                    <a:alpha val="100000"/>
                  </a:srgbClr>
                </a:solidFill>
                <a:latin typeface="SimSun"/>
                <a:ea typeface="SimSun"/>
                <a:cs typeface="SimSun"/>
              </a:rPr>
              <a:t>于或等于</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25.4  </a:t>
            </a:r>
            <a:r>
              <a:rPr sz="1000" kern="0" spc="0" dirty="0">
                <a:solidFill>
                  <a:srgbClr val="000000">
                    <a:alpha val="100000"/>
                  </a:srgbClr>
                </a:solidFill>
                <a:latin typeface="SimSun"/>
                <a:ea typeface="SimSun"/>
                <a:cs typeface="SimSun"/>
              </a:rPr>
              <a:t>mm</a:t>
            </a:r>
            <a:r>
              <a:rPr sz="1000" kern="0" spc="40" dirty="0">
                <a:solidFill>
                  <a:srgbClr val="000000">
                    <a:alpha val="100000"/>
                  </a:srgbClr>
                </a:solidFill>
                <a:latin typeface="SimSun"/>
                <a:ea typeface="SimSun"/>
                <a:cs typeface="SimSun"/>
              </a:rPr>
              <a:t>、功率小于或等于2400</a:t>
            </a:r>
            <a:r>
              <a:rPr sz="1000" kern="0" spc="40" dirty="0">
                <a:solidFill>
                  <a:srgbClr val="000000">
                    <a:alpha val="100000"/>
                  </a:srgbClr>
                </a:solidFill>
                <a:latin typeface="Times New Roman"/>
                <a:ea typeface="Times New Roman"/>
                <a:cs typeface="Times New Roman"/>
              </a:rPr>
              <a:t>W</a:t>
            </a:r>
            <a:r>
              <a:rPr sz="1000" kern="0" spc="16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的便携式电动冲击锤及加</a:t>
            </a:r>
            <a:r>
              <a:rPr sz="1000" kern="0" spc="30" dirty="0">
                <a:solidFill>
                  <a:srgbClr val="000000">
                    <a:alpha val="100000"/>
                  </a:srgbClr>
                </a:solidFill>
                <a:latin typeface="SimSun"/>
                <a:ea typeface="SimSun"/>
                <a:cs typeface="SimSun"/>
              </a:rPr>
              <a:t>压装置。</a:t>
            </a:r>
            <a:endParaRPr lang="SimSun" altLang="SimSun" sz="1000" dirty="0"/>
          </a:p>
          <a:p>
            <a:pPr marL="13970" algn="l" rtl="0" eaLnBrk="0">
              <a:lnSpc>
                <a:spcPct val="79000"/>
              </a:lnSpc>
              <a:spcBef>
                <a:spcPts val="554"/>
              </a:spcBef>
              <a:tabLst/>
            </a:pPr>
            <a:r>
              <a:rPr sz="1000" b="1" kern="0" spc="-20" dirty="0">
                <a:solidFill>
                  <a:srgbClr val="000000">
                    <a:alpha val="100000"/>
                  </a:srgbClr>
                </a:solidFill>
                <a:latin typeface="SimSun"/>
                <a:ea typeface="SimSun"/>
                <a:cs typeface="SimSun"/>
              </a:rPr>
              <a:t>3.18</a:t>
            </a:r>
            <a:endParaRPr lang="SimSun" altLang="SimSun" sz="1000" dirty="0"/>
          </a:p>
          <a:p>
            <a:pPr marL="291465" algn="l" rtl="0" eaLnBrk="0">
              <a:lnSpc>
                <a:spcPct val="94000"/>
              </a:lnSpc>
              <a:spcBef>
                <a:spcPts val="434"/>
              </a:spcBef>
              <a:tabLst/>
            </a:pPr>
            <a:r>
              <a:rPr sz="900" kern="0" spc="20" dirty="0">
                <a:solidFill>
                  <a:srgbClr val="000000">
                    <a:alpha val="100000"/>
                  </a:srgbClr>
                </a:solidFill>
                <a:latin typeface="SimHei"/>
                <a:ea typeface="SimHei"/>
                <a:cs typeface="SimHei"/>
              </a:rPr>
              <a:t>专用便携式电动工具</a:t>
            </a:r>
            <a:r>
              <a:rPr sz="900" kern="0" spc="20" dirty="0">
                <a:solidFill>
                  <a:srgbClr val="000000">
                    <a:alpha val="100000"/>
                  </a:srgbClr>
                </a:solidFill>
                <a:latin typeface="SimHei"/>
                <a:ea typeface="SimHei"/>
                <a:cs typeface="SimHei"/>
              </a:rPr>
              <a:t>  </a:t>
            </a:r>
            <a:r>
              <a:rPr sz="900" kern="0" spc="0" dirty="0">
                <a:solidFill>
                  <a:srgbClr val="000000">
                    <a:alpha val="100000"/>
                  </a:srgbClr>
                </a:solidFill>
                <a:latin typeface="SimSun"/>
                <a:ea typeface="SimSun"/>
                <a:cs typeface="SimSun"/>
              </a:rPr>
              <a:t>specific</a:t>
            </a:r>
            <a:r>
              <a:rPr sz="900" kern="0" spc="2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portable</a:t>
            </a:r>
            <a:r>
              <a:rPr sz="900" kern="0" spc="2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electric</a:t>
            </a:r>
            <a:r>
              <a:rPr sz="900" kern="0" spc="2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tool</a:t>
            </a:r>
            <a:endParaRPr lang="SimSun" altLang="SimSun" sz="900" dirty="0"/>
          </a:p>
          <a:p>
            <a:pPr marL="291465" algn="l" rtl="0" eaLnBrk="0">
              <a:lnSpc>
                <a:spcPts val="1607"/>
              </a:lnSpc>
              <a:tabLst/>
            </a:pPr>
            <a:r>
              <a:rPr sz="1000" kern="0" spc="-40" dirty="0">
                <a:solidFill>
                  <a:srgbClr val="000000">
                    <a:alpha val="100000"/>
                  </a:srgbClr>
                </a:solidFill>
                <a:latin typeface="SimSun"/>
                <a:ea typeface="SimSun"/>
                <a:cs typeface="SimSun"/>
              </a:rPr>
              <a:t>便携式切割机、便携式砂轮机</a:t>
            </a:r>
            <a:r>
              <a:rPr sz="1000" kern="0" spc="-50" dirty="0">
                <a:solidFill>
                  <a:srgbClr val="000000">
                    <a:alpha val="100000"/>
                  </a:srgbClr>
                </a:solidFill>
                <a:latin typeface="SimSun"/>
                <a:ea typeface="SimSun"/>
                <a:cs typeface="SimSun"/>
              </a:rPr>
              <a:t>、电锯的总称。</a:t>
            </a:r>
            <a:endParaRPr lang="SimSun" altLang="SimSun" sz="1000" dirty="0"/>
          </a:p>
          <a:p>
            <a:pPr marL="13970" algn="l" rtl="0" eaLnBrk="0">
              <a:lnSpc>
                <a:spcPct val="79000"/>
              </a:lnSpc>
              <a:spcBef>
                <a:spcPts val="696"/>
              </a:spcBef>
              <a:tabLst/>
            </a:pPr>
            <a:r>
              <a:rPr sz="1000" b="1" kern="0" spc="-50" dirty="0">
                <a:solidFill>
                  <a:srgbClr val="000000">
                    <a:alpha val="100000"/>
                  </a:srgbClr>
                </a:solidFill>
                <a:latin typeface="SimSun"/>
                <a:ea typeface="SimSun"/>
                <a:cs typeface="SimSun"/>
              </a:rPr>
              <a:t>3.18.1</a:t>
            </a:r>
            <a:endParaRPr lang="SimSun" altLang="SimSun" sz="1000" dirty="0"/>
          </a:p>
          <a:p>
            <a:pPr marL="293370" algn="l" rtl="0" eaLnBrk="0">
              <a:lnSpc>
                <a:spcPct val="92000"/>
              </a:lnSpc>
              <a:spcBef>
                <a:spcPts val="440"/>
              </a:spcBef>
              <a:tabLst/>
            </a:pPr>
            <a:r>
              <a:rPr sz="1000" b="1" kern="0" spc="0" dirty="0">
                <a:solidFill>
                  <a:srgbClr val="000000">
                    <a:alpha val="100000"/>
                  </a:srgbClr>
                </a:solidFill>
                <a:latin typeface="SimHei"/>
                <a:ea typeface="SimHei"/>
                <a:cs typeface="SimHei"/>
              </a:rPr>
              <a:t>便携式切割机</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Times New Roman"/>
                <a:ea typeface="Times New Roman"/>
                <a:cs typeface="Times New Roman"/>
              </a:rPr>
              <a:t>portable</a:t>
            </a:r>
            <a:r>
              <a:rPr sz="1000" b="1" kern="0" spc="12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cutting</a:t>
            </a:r>
            <a:r>
              <a:rPr sz="1000" b="1" kern="0" spc="12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machine</a:t>
            </a:r>
            <a:endParaRPr lang="Times New Roman" altLang="Times New Roman" sz="1000" dirty="0"/>
          </a:p>
          <a:p>
            <a:pPr marL="12700" indent="278765" algn="l" rtl="0" eaLnBrk="0">
              <a:lnSpc>
                <a:spcPct val="120000"/>
              </a:lnSpc>
              <a:spcBef>
                <a:spcPts val="367"/>
              </a:spcBef>
              <a:tabLst/>
            </a:pPr>
            <a:r>
              <a:rPr sz="1000" kern="0" spc="30" dirty="0">
                <a:solidFill>
                  <a:srgbClr val="000000">
                    <a:alpha val="100000"/>
                  </a:srgbClr>
                </a:solidFill>
                <a:latin typeface="SimSun"/>
                <a:ea typeface="SimSun"/>
                <a:cs typeface="SimSun"/>
              </a:rPr>
              <a:t>具有高速钢、镶硬质合金刀齿且直径小于或等于203</a:t>
            </a:r>
            <a:r>
              <a:rPr sz="1000" kern="0" spc="0" dirty="0">
                <a:solidFill>
                  <a:srgbClr val="000000">
                    <a:alpha val="100000"/>
                  </a:srgbClr>
                </a:solidFill>
                <a:latin typeface="Times New Roman"/>
                <a:ea typeface="Times New Roman"/>
                <a:cs typeface="Times New Roman"/>
              </a:rPr>
              <a:t>mm</a:t>
            </a:r>
            <a:r>
              <a:rPr sz="1000" kern="0" spc="30" dirty="0">
                <a:solidFill>
                  <a:srgbClr val="000000">
                    <a:alpha val="100000"/>
                  </a:srgbClr>
                </a:solidFill>
                <a:latin typeface="SimSun"/>
                <a:ea typeface="SimSun"/>
                <a:cs typeface="SimSun"/>
              </a:rPr>
              <a:t>、功率小于或等于2400 </a:t>
            </a:r>
            <a:r>
              <a:rPr sz="1000" kern="0" spc="30" dirty="0">
                <a:solidFill>
                  <a:srgbClr val="000000">
                    <a:alpha val="100000"/>
                  </a:srgbClr>
                </a:solidFill>
                <a:latin typeface="Times New Roman"/>
                <a:ea typeface="Times New Roman"/>
                <a:cs typeface="Times New Roman"/>
              </a:rPr>
              <a:t>W</a:t>
            </a:r>
            <a:r>
              <a:rPr sz="1000" kern="0" spc="30" dirty="0">
                <a:solidFill>
                  <a:srgbClr val="000000">
                    <a:alpha val="100000"/>
                  </a:srgbClr>
                </a:solidFill>
                <a:latin typeface="SimSun"/>
                <a:ea typeface="SimSun"/>
                <a:cs typeface="SimSun"/>
              </a:rPr>
              <a:t>、转速小</a:t>
            </a:r>
            <a:r>
              <a:rPr sz="1000" kern="0" spc="20" dirty="0">
                <a:solidFill>
                  <a:srgbClr val="000000">
                    <a:alpha val="100000"/>
                  </a:srgbClr>
                </a:solidFill>
                <a:latin typeface="SimSun"/>
                <a:ea typeface="SimSun"/>
                <a:cs typeface="SimSun"/>
              </a:rPr>
              <a:t>于或等</a:t>
            </a:r>
            <a:r>
              <a:rPr sz="1000" kern="0" spc="0" dirty="0">
                <a:solidFill>
                  <a:srgbClr val="000000">
                    <a:alpha val="100000"/>
                  </a:srgbClr>
                </a:solidFill>
                <a:latin typeface="SimSun"/>
                <a:ea typeface="SimSun"/>
                <a:cs typeface="SimSun"/>
              </a:rPr>
              <a:t> </a:t>
            </a:r>
            <a:r>
              <a:rPr sz="1000" kern="0" spc="70" dirty="0">
                <a:solidFill>
                  <a:srgbClr val="000000">
                    <a:alpha val="100000"/>
                  </a:srgbClr>
                </a:solidFill>
                <a:latin typeface="SimSun"/>
                <a:ea typeface="SimSun"/>
                <a:cs typeface="SimSun"/>
              </a:rPr>
              <a:t>于8000</a:t>
            </a:r>
            <a:r>
              <a:rPr sz="1000" kern="0" spc="70" dirty="0">
                <a:solidFill>
                  <a:srgbClr val="000000">
                    <a:alpha val="100000"/>
                  </a:srgbClr>
                </a:solidFill>
                <a:latin typeface="Times New Roman"/>
                <a:ea typeface="Times New Roman"/>
                <a:cs typeface="Times New Roman"/>
              </a:rPr>
              <a:t>r/</a:t>
            </a:r>
            <a:r>
              <a:rPr sz="1000" kern="0" spc="0" dirty="0">
                <a:solidFill>
                  <a:srgbClr val="000000">
                    <a:alpha val="100000"/>
                  </a:srgbClr>
                </a:solidFill>
                <a:latin typeface="Times New Roman"/>
                <a:ea typeface="Times New Roman"/>
                <a:cs typeface="Times New Roman"/>
              </a:rPr>
              <a:t>min</a:t>
            </a:r>
            <a:r>
              <a:rPr sz="1000" kern="0" spc="70" dirty="0">
                <a:solidFill>
                  <a:srgbClr val="000000">
                    <a:alpha val="100000"/>
                  </a:srgbClr>
                </a:solidFill>
                <a:latin typeface="Times New Roman"/>
                <a:ea typeface="Times New Roman"/>
                <a:cs typeface="Times New Roman"/>
              </a:rPr>
              <a:t>   </a:t>
            </a:r>
            <a:r>
              <a:rPr sz="1000" kern="0" spc="70" dirty="0">
                <a:solidFill>
                  <a:srgbClr val="000000">
                    <a:alpha val="100000"/>
                  </a:srgbClr>
                </a:solidFill>
                <a:latin typeface="SimSun"/>
                <a:ea typeface="SimSun"/>
                <a:cs typeface="SimSun"/>
              </a:rPr>
              <a:t>的手持切</a:t>
            </a:r>
            <a:r>
              <a:rPr sz="1000" kern="0" spc="60" dirty="0">
                <a:solidFill>
                  <a:srgbClr val="000000">
                    <a:alpha val="100000"/>
                  </a:srgbClr>
                </a:solidFill>
                <a:latin typeface="SimSun"/>
                <a:ea typeface="SimSun"/>
                <a:cs typeface="SimSun"/>
              </a:rPr>
              <a:t>割机。</a:t>
            </a:r>
            <a:endParaRPr lang="SimSun" altLang="SimSun" sz="1000" dirty="0"/>
          </a:p>
          <a:p>
            <a:pPr marL="13970" algn="l" rtl="0" eaLnBrk="0">
              <a:lnSpc>
                <a:spcPct val="79000"/>
              </a:lnSpc>
              <a:spcBef>
                <a:spcPts val="561"/>
              </a:spcBef>
              <a:tabLst/>
            </a:pPr>
            <a:r>
              <a:rPr sz="1000" b="1" kern="0" spc="-40" dirty="0">
                <a:solidFill>
                  <a:srgbClr val="000000">
                    <a:alpha val="100000"/>
                  </a:srgbClr>
                </a:solidFill>
                <a:latin typeface="SimSun"/>
                <a:ea typeface="SimSun"/>
                <a:cs typeface="SimSun"/>
              </a:rPr>
              <a:t>3.18.2</a:t>
            </a:r>
            <a:endParaRPr lang="SimSun" altLang="SimSun" sz="1000" dirty="0"/>
          </a:p>
          <a:p>
            <a:pPr marL="293370" algn="l" rtl="0" eaLnBrk="0">
              <a:lnSpc>
                <a:spcPct val="92000"/>
              </a:lnSpc>
              <a:spcBef>
                <a:spcPts val="391"/>
              </a:spcBef>
              <a:tabLst/>
            </a:pPr>
            <a:r>
              <a:rPr sz="1000" b="1" kern="0" spc="0" dirty="0">
                <a:solidFill>
                  <a:srgbClr val="000000">
                    <a:alpha val="100000"/>
                  </a:srgbClr>
                </a:solidFill>
                <a:latin typeface="SimHei"/>
                <a:ea typeface="SimHei"/>
                <a:cs typeface="SimHei"/>
              </a:rPr>
              <a:t>便携式砂轮机</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Times New Roman"/>
                <a:ea typeface="Times New Roman"/>
                <a:cs typeface="Times New Roman"/>
              </a:rPr>
              <a:t>portable</a:t>
            </a:r>
            <a:r>
              <a:rPr sz="1000" b="1" kern="0" spc="13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abrasive</a:t>
            </a:r>
            <a:r>
              <a:rPr sz="1000" b="1" kern="0" spc="13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cut</a:t>
            </a:r>
            <a:r>
              <a:rPr sz="1000" b="1" kern="0" spc="-10" dirty="0">
                <a:solidFill>
                  <a:srgbClr val="000000">
                    <a:alpha val="100000"/>
                  </a:srgbClr>
                </a:solidFill>
                <a:latin typeface="Times New Roman"/>
                <a:ea typeface="Times New Roman"/>
                <a:cs typeface="Times New Roman"/>
              </a:rPr>
              <a:t>ting</a:t>
            </a:r>
            <a:r>
              <a:rPr sz="1000" b="1" kern="0" spc="10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wheel</a:t>
            </a:r>
            <a:endParaRPr lang="Times New Roman" altLang="Times New Roman" sz="1000" dirty="0"/>
          </a:p>
          <a:p>
            <a:pPr marL="12700" indent="278765" algn="l" rtl="0" eaLnBrk="0">
              <a:lnSpc>
                <a:spcPct val="116000"/>
              </a:lnSpc>
              <a:spcBef>
                <a:spcPts val="463"/>
              </a:spcBef>
              <a:tabLst/>
            </a:pPr>
            <a:r>
              <a:rPr sz="1000" kern="0" spc="40" dirty="0">
                <a:solidFill>
                  <a:srgbClr val="000000">
                    <a:alpha val="100000"/>
                  </a:srgbClr>
                </a:solidFill>
                <a:latin typeface="SimSun"/>
                <a:ea typeface="SimSun"/>
                <a:cs typeface="SimSun"/>
              </a:rPr>
              <a:t>砂轮片直径小于或等于203</a:t>
            </a:r>
            <a:r>
              <a:rPr sz="1000" kern="0" spc="-26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40" dirty="0">
                <a:solidFill>
                  <a:srgbClr val="000000">
                    <a:alpha val="100000"/>
                  </a:srgbClr>
                </a:solidFill>
                <a:latin typeface="SimSun"/>
                <a:ea typeface="SimSun"/>
                <a:cs typeface="SimSun"/>
              </a:rPr>
              <a:t>、厚度小</a:t>
            </a:r>
            <a:r>
              <a:rPr sz="1000" kern="0" spc="30" dirty="0">
                <a:solidFill>
                  <a:srgbClr val="000000">
                    <a:alpha val="100000"/>
                  </a:srgbClr>
                </a:solidFill>
                <a:latin typeface="SimSun"/>
                <a:ea typeface="SimSun"/>
                <a:cs typeface="SimSun"/>
              </a:rPr>
              <a:t>于或等于3.2 </a:t>
            </a:r>
            <a:r>
              <a:rPr sz="1000" kern="0" spc="0" dirty="0">
                <a:solidFill>
                  <a:srgbClr val="000000">
                    <a:alpha val="100000"/>
                  </a:srgbClr>
                </a:solidFill>
                <a:latin typeface="Times New Roman"/>
                <a:ea typeface="Times New Roman"/>
                <a:cs typeface="Times New Roman"/>
              </a:rPr>
              <a:t>mm</a:t>
            </a:r>
            <a:r>
              <a:rPr sz="1000" kern="0" spc="30" dirty="0">
                <a:solidFill>
                  <a:srgbClr val="000000">
                    <a:alpha val="100000"/>
                  </a:srgbClr>
                </a:solidFill>
                <a:latin typeface="SimSun"/>
                <a:ea typeface="SimSun"/>
                <a:cs typeface="SimSun"/>
              </a:rPr>
              <a:t>、功率小于或等于2400 </a:t>
            </a:r>
            <a:r>
              <a:rPr sz="1000" kern="0" spc="30" dirty="0">
                <a:solidFill>
                  <a:srgbClr val="000000">
                    <a:alpha val="100000"/>
                  </a:srgbClr>
                </a:solidFill>
                <a:latin typeface="Times New Roman"/>
                <a:ea typeface="Times New Roman"/>
                <a:cs typeface="Times New Roman"/>
              </a:rPr>
              <a:t>W</a:t>
            </a:r>
            <a:r>
              <a:rPr sz="1000" kern="0" spc="30" dirty="0">
                <a:solidFill>
                  <a:srgbClr val="000000">
                    <a:alpha val="100000"/>
                  </a:srgbClr>
                </a:solidFill>
                <a:latin typeface="SimSun"/>
                <a:ea typeface="SimSun"/>
                <a:cs typeface="SimSun"/>
              </a:rPr>
              <a:t>、转速小于或</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等于8000 </a:t>
            </a:r>
            <a:r>
              <a:rPr sz="1000" kern="0" spc="40" dirty="0">
                <a:solidFill>
                  <a:srgbClr val="000000">
                    <a:alpha val="100000"/>
                  </a:srgbClr>
                </a:solidFill>
                <a:latin typeface="Times New Roman"/>
                <a:ea typeface="Times New Roman"/>
                <a:cs typeface="Times New Roman"/>
              </a:rPr>
              <a:t>r/</a:t>
            </a:r>
            <a:r>
              <a:rPr sz="1000" kern="0" spc="0" dirty="0">
                <a:solidFill>
                  <a:srgbClr val="000000">
                    <a:alpha val="100000"/>
                  </a:srgbClr>
                </a:solidFill>
                <a:latin typeface="Times New Roman"/>
                <a:ea typeface="Times New Roman"/>
                <a:cs typeface="Times New Roman"/>
              </a:rPr>
              <a:t>min</a:t>
            </a:r>
            <a:r>
              <a:rPr sz="1000" kern="0" spc="4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的电动手持</a:t>
            </a:r>
            <a:r>
              <a:rPr sz="1000" kern="0" spc="30" dirty="0">
                <a:solidFill>
                  <a:srgbClr val="000000">
                    <a:alpha val="100000"/>
                  </a:srgbClr>
                </a:solidFill>
                <a:latin typeface="SimSun"/>
                <a:ea typeface="SimSun"/>
                <a:cs typeface="SimSun"/>
              </a:rPr>
              <a:t>盘形砂轮机。</a:t>
            </a:r>
            <a:endParaRPr lang="SimSun" altLang="SimSun" sz="1000" dirty="0"/>
          </a:p>
          <a:p>
            <a:pPr marL="13970" algn="l" rtl="0" eaLnBrk="0">
              <a:lnSpc>
                <a:spcPct val="79000"/>
              </a:lnSpc>
              <a:spcBef>
                <a:spcPts val="561"/>
              </a:spcBef>
              <a:tabLst/>
            </a:pPr>
            <a:r>
              <a:rPr sz="1000" b="1" kern="0" spc="-40" dirty="0">
                <a:solidFill>
                  <a:srgbClr val="000000">
                    <a:alpha val="100000"/>
                  </a:srgbClr>
                </a:solidFill>
                <a:latin typeface="SimSun"/>
                <a:ea typeface="SimSun"/>
                <a:cs typeface="SimSun"/>
              </a:rPr>
              <a:t>3.18.3</a:t>
            </a:r>
            <a:endParaRPr lang="SimSun" altLang="SimSun" sz="1000" dirty="0"/>
          </a:p>
          <a:p>
            <a:pPr marL="291465" algn="l" rtl="0" eaLnBrk="0">
              <a:lnSpc>
                <a:spcPct val="96000"/>
              </a:lnSpc>
              <a:spcBef>
                <a:spcPts val="520"/>
              </a:spcBef>
              <a:tabLst/>
            </a:pPr>
            <a:r>
              <a:rPr sz="1000" kern="0" spc="-20" dirty="0">
                <a:solidFill>
                  <a:srgbClr val="000000">
                    <a:alpha val="100000"/>
                  </a:srgbClr>
                </a:solidFill>
                <a:latin typeface="SimHei"/>
                <a:ea typeface="SimHei"/>
                <a:cs typeface="SimHei"/>
              </a:rPr>
              <a:t>电锯</a:t>
            </a:r>
            <a:r>
              <a:rPr sz="1000" kern="0" spc="30" dirty="0">
                <a:solidFill>
                  <a:srgbClr val="000000">
                    <a:alpha val="100000"/>
                  </a:srgbClr>
                </a:solidFill>
                <a:latin typeface="SimHei"/>
                <a:ea typeface="SimHei"/>
                <a:cs typeface="SimHei"/>
              </a:rPr>
              <a:t>  </a:t>
            </a:r>
            <a:r>
              <a:rPr sz="1000" kern="0" spc="-20" dirty="0">
                <a:solidFill>
                  <a:srgbClr val="000000">
                    <a:alpha val="100000"/>
                  </a:srgbClr>
                </a:solidFill>
                <a:latin typeface="Times New Roman"/>
                <a:ea typeface="Times New Roman"/>
                <a:cs typeface="Times New Roman"/>
              </a:rPr>
              <a:t>electric</a:t>
            </a:r>
            <a:r>
              <a:rPr sz="1000" kern="0" spc="110" dirty="0">
                <a:solidFill>
                  <a:srgbClr val="000000">
                    <a:alpha val="100000"/>
                  </a:srgbClr>
                </a:solidFill>
                <a:latin typeface="Times New Roman"/>
                <a:ea typeface="Times New Roman"/>
                <a:cs typeface="Times New Roman"/>
              </a:rPr>
              <a:t>  </a:t>
            </a:r>
            <a:r>
              <a:rPr sz="1000" kern="0" spc="-20" dirty="0">
                <a:solidFill>
                  <a:srgbClr val="000000">
                    <a:alpha val="100000"/>
                  </a:srgbClr>
                </a:solidFill>
                <a:latin typeface="Times New Roman"/>
                <a:ea typeface="Times New Roman"/>
                <a:cs typeface="Times New Roman"/>
              </a:rPr>
              <a:t>saw</a:t>
            </a:r>
            <a:endParaRPr lang="Times New Roman" altLang="Times New Roman" sz="1000" dirty="0"/>
          </a:p>
          <a:p>
            <a:pPr marL="291465" algn="l" rtl="0" eaLnBrk="0">
              <a:lnSpc>
                <a:spcPct val="95000"/>
              </a:lnSpc>
              <a:spcBef>
                <a:spcPts val="386"/>
              </a:spcBef>
              <a:tabLst/>
            </a:pPr>
            <a:r>
              <a:rPr sz="1000" kern="0" spc="-80" dirty="0">
                <a:solidFill>
                  <a:srgbClr val="000000">
                    <a:alpha val="100000"/>
                  </a:srgbClr>
                </a:solidFill>
                <a:latin typeface="SimSun"/>
                <a:ea typeface="SimSun"/>
                <a:cs typeface="SimSun"/>
              </a:rPr>
              <a:t>圆锯、锯孔锯、往复锯的总称</a:t>
            </a:r>
            <a:r>
              <a:rPr sz="1000" kern="0" spc="-90" dirty="0">
                <a:solidFill>
                  <a:srgbClr val="000000">
                    <a:alpha val="100000"/>
                  </a:srgbClr>
                </a:solidFill>
                <a:latin typeface="SimSun"/>
                <a:ea typeface="SimSun"/>
                <a:cs typeface="SimSun"/>
              </a:rPr>
              <a:t>。</a:t>
            </a:r>
            <a:endParaRPr lang="SimSun" altLang="SimSun" sz="1000" dirty="0"/>
          </a:p>
          <a:p>
            <a:pPr marL="13970" algn="l" rtl="0" eaLnBrk="0">
              <a:lnSpc>
                <a:spcPct val="85000"/>
              </a:lnSpc>
              <a:spcBef>
                <a:spcPts val="609"/>
              </a:spcBef>
              <a:tabLst/>
            </a:pPr>
            <a:r>
              <a:rPr sz="900" b="1" kern="0" spc="-10" dirty="0">
                <a:solidFill>
                  <a:srgbClr val="000000">
                    <a:alpha val="100000"/>
                  </a:srgbClr>
                </a:solidFill>
                <a:latin typeface="SimSun"/>
                <a:ea typeface="SimSun"/>
                <a:cs typeface="SimSun"/>
                <a:hlinkClick xmlns:r="http://schemas.openxmlformats.org/officeDocument/2006/relationships" r:id="rId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3.18.3.1</a:t>
            </a:r>
            <a:endParaRPr lang="SimSun" altLang="SimSun" sz="900" dirty="0"/>
          </a:p>
          <a:p>
            <a:pPr marL="293370" algn="l" rtl="0" eaLnBrk="0">
              <a:lnSpc>
                <a:spcPct val="96000"/>
              </a:lnSpc>
              <a:spcBef>
                <a:spcPts val="422"/>
              </a:spcBef>
              <a:tabLst/>
            </a:pPr>
            <a:r>
              <a:rPr sz="1000" b="1" kern="0" spc="-10" dirty="0">
                <a:solidFill>
                  <a:srgbClr val="000000">
                    <a:alpha val="100000"/>
                  </a:srgbClr>
                </a:solidFill>
                <a:latin typeface="SimHei"/>
                <a:ea typeface="SimHei"/>
                <a:cs typeface="SimHei"/>
              </a:rPr>
              <a:t>圆锯</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Times New Roman"/>
                <a:ea typeface="Times New Roman"/>
                <a:cs typeface="Times New Roman"/>
              </a:rPr>
              <a:t>circul</a:t>
            </a:r>
            <a:r>
              <a:rPr sz="1000" b="1" kern="0" spc="-20" dirty="0">
                <a:solidFill>
                  <a:srgbClr val="000000">
                    <a:alpha val="100000"/>
                  </a:srgbClr>
                </a:solidFill>
                <a:latin typeface="Times New Roman"/>
                <a:ea typeface="Times New Roman"/>
                <a:cs typeface="Times New Roman"/>
              </a:rPr>
              <a:t>ar  saw</a:t>
            </a:r>
            <a:endParaRPr lang="Times New Roman" altLang="Times New Roman" sz="1000" dirty="0"/>
          </a:p>
          <a:p>
            <a:pPr marL="12700" indent="278765" algn="l" rtl="0" eaLnBrk="0">
              <a:lnSpc>
                <a:spcPct val="116000"/>
              </a:lnSpc>
              <a:spcBef>
                <a:spcPts val="415"/>
              </a:spcBef>
              <a:tabLst/>
            </a:pPr>
            <a:r>
              <a:rPr sz="1000" kern="0" spc="30" dirty="0">
                <a:solidFill>
                  <a:srgbClr val="000000">
                    <a:alpha val="100000"/>
                  </a:srgbClr>
                </a:solidFill>
                <a:latin typeface="SimSun"/>
                <a:ea typeface="SimSun"/>
                <a:cs typeface="SimSun"/>
              </a:rPr>
              <a:t>具有高速钢或镶硬质合金刀齿、圆锯片</a:t>
            </a:r>
            <a:r>
              <a:rPr sz="1000" kern="0" spc="20" dirty="0">
                <a:solidFill>
                  <a:srgbClr val="000000">
                    <a:alpha val="100000"/>
                  </a:srgbClr>
                </a:solidFill>
                <a:latin typeface="SimSun"/>
                <a:ea typeface="SimSun"/>
                <a:cs typeface="SimSun"/>
              </a:rPr>
              <a:t>直径小于或等于203</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20" dirty="0">
                <a:solidFill>
                  <a:srgbClr val="000000">
                    <a:alpha val="100000"/>
                  </a:srgbClr>
                </a:solidFill>
                <a:latin typeface="SimSun"/>
                <a:ea typeface="SimSun"/>
                <a:cs typeface="SimSun"/>
              </a:rPr>
              <a:t>、功率小于或等于2400 </a:t>
            </a:r>
            <a:r>
              <a:rPr sz="1000" kern="0" spc="20" dirty="0">
                <a:solidFill>
                  <a:srgbClr val="000000">
                    <a:alpha val="100000"/>
                  </a:srgbClr>
                </a:solidFill>
                <a:latin typeface="Times New Roman"/>
                <a:ea typeface="Times New Roman"/>
                <a:cs typeface="Times New Roman"/>
              </a:rPr>
              <a:t>W</a:t>
            </a:r>
            <a:r>
              <a:rPr sz="1000" kern="0" spc="20" dirty="0">
                <a:solidFill>
                  <a:srgbClr val="000000">
                    <a:alpha val="100000"/>
                  </a:srgbClr>
                </a:solidFill>
                <a:latin typeface="SimSun"/>
                <a:ea typeface="SimSun"/>
                <a:cs typeface="SimSun"/>
              </a:rPr>
              <a:t>、转速小</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于或等于5000 </a:t>
            </a:r>
            <a:r>
              <a:rPr sz="1000" kern="0" spc="50" dirty="0">
                <a:solidFill>
                  <a:srgbClr val="000000">
                    <a:alpha val="100000"/>
                  </a:srgbClr>
                </a:solidFill>
                <a:latin typeface="Times New Roman"/>
                <a:ea typeface="Times New Roman"/>
                <a:cs typeface="Times New Roman"/>
              </a:rPr>
              <a:t>r/</a:t>
            </a:r>
            <a:r>
              <a:rPr sz="1000" kern="0" spc="0" dirty="0">
                <a:solidFill>
                  <a:srgbClr val="000000">
                    <a:alpha val="100000"/>
                  </a:srgbClr>
                </a:solidFill>
                <a:latin typeface="Times New Roman"/>
                <a:ea typeface="Times New Roman"/>
                <a:cs typeface="Times New Roman"/>
              </a:rPr>
              <a:t>min</a:t>
            </a:r>
            <a:r>
              <a:rPr sz="1000" kern="0" spc="9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电</a:t>
            </a:r>
            <a:r>
              <a:rPr sz="1000" kern="0" spc="40" dirty="0">
                <a:solidFill>
                  <a:srgbClr val="000000">
                    <a:alpha val="100000"/>
                  </a:srgbClr>
                </a:solidFill>
                <a:latin typeface="SimSun"/>
                <a:ea typeface="SimSun"/>
                <a:cs typeface="SimSun"/>
              </a:rPr>
              <a:t>动锯。</a:t>
            </a:r>
            <a:endParaRPr lang="SimSun" altLang="SimSun" sz="1000" dirty="0"/>
          </a:p>
          <a:p>
            <a:pPr marL="13970" algn="l" rtl="0" eaLnBrk="0">
              <a:lnSpc>
                <a:spcPct val="85000"/>
              </a:lnSpc>
              <a:spcBef>
                <a:spcPts val="560"/>
              </a:spcBef>
              <a:tabLst/>
            </a:pPr>
            <a:r>
              <a:rPr sz="900" b="1" kern="0" spc="-10" dirty="0">
                <a:solidFill>
                  <a:srgbClr val="000000">
                    <a:alpha val="100000"/>
                  </a:srgbClr>
                </a:solidFill>
                <a:latin typeface="SimSun"/>
                <a:ea typeface="SimSun"/>
                <a:cs typeface="SimSun"/>
                <a:hlinkClick xmlns:r="http://schemas.openxmlformats.org/officeDocument/2006/relationships" r:id="rId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3.18.3.2</a:t>
            </a:r>
            <a:endParaRPr lang="SimSun" altLang="SimSun" sz="900" dirty="0"/>
          </a:p>
          <a:p>
            <a:pPr marL="293370" algn="l" rtl="0" eaLnBrk="0">
              <a:lnSpc>
                <a:spcPct val="96000"/>
              </a:lnSpc>
              <a:spcBef>
                <a:spcPts val="480"/>
              </a:spcBef>
              <a:tabLst/>
            </a:pPr>
            <a:r>
              <a:rPr sz="1000" b="1" kern="0" spc="-20" dirty="0">
                <a:solidFill>
                  <a:srgbClr val="000000">
                    <a:alpha val="100000"/>
                  </a:srgbClr>
                </a:solidFill>
                <a:latin typeface="SimHei"/>
                <a:ea typeface="SimHei"/>
                <a:cs typeface="SimHei"/>
              </a:rPr>
              <a:t>锯孔锯</a:t>
            </a:r>
            <a:r>
              <a:rPr sz="1000" kern="0" spc="90" dirty="0">
                <a:solidFill>
                  <a:srgbClr val="000000">
                    <a:alpha val="100000"/>
                  </a:srgbClr>
                </a:solidFill>
                <a:latin typeface="SimHei"/>
                <a:ea typeface="SimHei"/>
                <a:cs typeface="SimHei"/>
              </a:rPr>
              <a:t>  </a:t>
            </a:r>
            <a:r>
              <a:rPr sz="1000" b="1" kern="0" spc="-20" dirty="0">
                <a:solidFill>
                  <a:srgbClr val="000000">
                    <a:alpha val="100000"/>
                  </a:srgbClr>
                </a:solidFill>
                <a:latin typeface="Times New Roman"/>
                <a:ea typeface="Times New Roman"/>
                <a:cs typeface="Times New Roman"/>
              </a:rPr>
              <a:t>hole</a:t>
            </a:r>
            <a:r>
              <a:rPr sz="1000" b="1" kern="0" spc="150" dirty="0">
                <a:solidFill>
                  <a:srgbClr val="000000">
                    <a:alpha val="100000"/>
                  </a:srgbClr>
                </a:solidFill>
                <a:latin typeface="Times New Roman"/>
                <a:ea typeface="Times New Roman"/>
                <a:cs typeface="Times New Roman"/>
              </a:rPr>
              <a:t> </a:t>
            </a:r>
            <a:r>
              <a:rPr sz="1000" b="1" kern="0" spc="-20" dirty="0">
                <a:solidFill>
                  <a:srgbClr val="000000">
                    <a:alpha val="100000"/>
                  </a:srgbClr>
                </a:solidFill>
                <a:latin typeface="Times New Roman"/>
                <a:ea typeface="Times New Roman"/>
                <a:cs typeface="Times New Roman"/>
              </a:rPr>
              <a:t>saw</a:t>
            </a:r>
            <a:endParaRPr lang="Times New Roman" altLang="Times New Roman" sz="1000" dirty="0"/>
          </a:p>
          <a:p>
            <a:pPr marL="12700" indent="278765" algn="l" rtl="0" eaLnBrk="0">
              <a:lnSpc>
                <a:spcPct val="119000"/>
              </a:lnSpc>
              <a:spcBef>
                <a:spcPts val="342"/>
              </a:spcBef>
              <a:tabLst/>
            </a:pPr>
            <a:r>
              <a:rPr sz="1000" kern="0" spc="60" dirty="0">
                <a:solidFill>
                  <a:srgbClr val="000000">
                    <a:alpha val="100000"/>
                  </a:srgbClr>
                </a:solidFill>
                <a:latin typeface="SimSun"/>
                <a:ea typeface="SimSun"/>
                <a:cs typeface="SimSun"/>
              </a:rPr>
              <a:t>具有高速钢或镶硬质</a:t>
            </a:r>
            <a:r>
              <a:rPr sz="1000" kern="0" spc="50" dirty="0">
                <a:solidFill>
                  <a:srgbClr val="000000">
                    <a:alpha val="100000"/>
                  </a:srgbClr>
                </a:solidFill>
                <a:latin typeface="SimSun"/>
                <a:ea typeface="SimSun"/>
                <a:cs typeface="SimSun"/>
              </a:rPr>
              <a:t>合金的刀齿、孔直径小于或等于76</a:t>
            </a:r>
            <a:r>
              <a:rPr sz="1000" kern="0" spc="-20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5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并与3.17的电钻配合使用的用来切</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割孔的圆柱形锯装置。</a:t>
            </a:r>
            <a:endParaRPr lang="SimSun" altLang="SimSun" sz="1000" dirty="0"/>
          </a:p>
          <a:p>
            <a:pPr marL="13970" algn="l" rtl="0" eaLnBrk="0">
              <a:lnSpc>
                <a:spcPct val="85000"/>
              </a:lnSpc>
              <a:spcBef>
                <a:spcPts val="552"/>
              </a:spcBef>
              <a:tabLst/>
            </a:pPr>
            <a:r>
              <a:rPr sz="900" b="1" kern="0" spc="-10" dirty="0">
                <a:solidFill>
                  <a:srgbClr val="000000">
                    <a:alpha val="100000"/>
                  </a:srgbClr>
                </a:solidFill>
                <a:latin typeface="SimSun"/>
                <a:ea typeface="SimSun"/>
                <a:cs typeface="SimSun"/>
                <a:hlinkClick xmlns:r="http://schemas.openxmlformats.org/officeDocument/2006/relationships" r:id="rId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3.18.3.3</a:t>
            </a:r>
            <a:endParaRPr lang="SimSun" altLang="SimSun" sz="900" dirty="0"/>
          </a:p>
          <a:p>
            <a:pPr marL="293370" algn="l" rtl="0" eaLnBrk="0">
              <a:lnSpc>
                <a:spcPct val="92000"/>
              </a:lnSpc>
              <a:spcBef>
                <a:spcPts val="466"/>
              </a:spcBef>
              <a:tabLst/>
            </a:pPr>
            <a:r>
              <a:rPr sz="1000" b="1" kern="0" spc="0" dirty="0">
                <a:solidFill>
                  <a:srgbClr val="000000">
                    <a:alpha val="100000"/>
                  </a:srgbClr>
                </a:solidFill>
                <a:latin typeface="SimHei"/>
                <a:ea typeface="SimHei"/>
                <a:cs typeface="SimHei"/>
              </a:rPr>
              <a:t>往复锯</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Times New Roman"/>
                <a:ea typeface="Times New Roman"/>
                <a:cs typeface="Times New Roman"/>
              </a:rPr>
              <a:t>recipr</a:t>
            </a:r>
            <a:r>
              <a:rPr sz="1000" b="1" kern="0" spc="-10" dirty="0">
                <a:solidFill>
                  <a:srgbClr val="000000">
                    <a:alpha val="100000"/>
                  </a:srgbClr>
                </a:solidFill>
                <a:latin typeface="Times New Roman"/>
                <a:ea typeface="Times New Roman"/>
                <a:cs typeface="Times New Roman"/>
              </a:rPr>
              <a:t>ocating</a:t>
            </a:r>
            <a:r>
              <a:rPr sz="1000" b="1" kern="0" spc="3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saw</a:t>
            </a:r>
            <a:endParaRPr lang="Times New Roman" altLang="Times New Roman" sz="1000" dirty="0"/>
          </a:p>
          <a:p>
            <a:pPr marL="291465" algn="l" rtl="0" eaLnBrk="0">
              <a:lnSpc>
                <a:spcPct val="95000"/>
              </a:lnSpc>
              <a:spcBef>
                <a:spcPts val="513"/>
              </a:spcBef>
              <a:tabLst/>
            </a:pPr>
            <a:r>
              <a:rPr sz="1000" kern="0" spc="20" dirty="0">
                <a:solidFill>
                  <a:srgbClr val="000000">
                    <a:alpha val="100000"/>
                  </a:srgbClr>
                </a:solidFill>
                <a:latin typeface="SimSun"/>
                <a:ea typeface="SimSun"/>
                <a:cs typeface="SimSun"/>
              </a:rPr>
              <a:t>具有高速钢或镶硬质合金刀齿的、功率小于或等于2400 </a:t>
            </a:r>
            <a:r>
              <a:rPr sz="1000" kern="0" spc="20" dirty="0">
                <a:solidFill>
                  <a:srgbClr val="000000">
                    <a:alpha val="100000"/>
                  </a:srgbClr>
                </a:solidFill>
                <a:latin typeface="Times New Roman"/>
                <a:ea typeface="Times New Roman"/>
                <a:cs typeface="Times New Roman"/>
              </a:rPr>
              <a:t>W </a:t>
            </a:r>
            <a:r>
              <a:rPr sz="1000" kern="0" spc="20" dirty="0">
                <a:solidFill>
                  <a:srgbClr val="000000">
                    <a:alpha val="100000"/>
                  </a:srgbClr>
                </a:solidFill>
                <a:latin typeface="SimSun"/>
                <a:ea typeface="SimSun"/>
                <a:cs typeface="SimSun"/>
              </a:rPr>
              <a:t>的手持往复锯装置。</a:t>
            </a:r>
            <a:endParaRPr lang="SimSun" altLang="SimSun" sz="1000" dirty="0"/>
          </a:p>
          <a:p>
            <a:pPr marL="13970" algn="l" rtl="0" eaLnBrk="0">
              <a:lnSpc>
                <a:spcPct val="79000"/>
              </a:lnSpc>
              <a:spcBef>
                <a:spcPts val="554"/>
              </a:spcBef>
              <a:tabLst/>
            </a:pPr>
            <a:r>
              <a:rPr sz="1000" b="1" kern="0" spc="-20" dirty="0">
                <a:solidFill>
                  <a:srgbClr val="000000">
                    <a:alpha val="100000"/>
                  </a:srgbClr>
                </a:solidFill>
                <a:latin typeface="SimSun"/>
                <a:ea typeface="SimSun"/>
                <a:cs typeface="SimSun"/>
              </a:rPr>
              <a:t>3.19</a:t>
            </a:r>
            <a:endParaRPr lang="SimSun" altLang="SimSun" sz="1000" dirty="0"/>
          </a:p>
          <a:p>
            <a:pPr marL="291465" algn="l" rtl="0" eaLnBrk="0">
              <a:lnSpc>
                <a:spcPct val="92000"/>
              </a:lnSpc>
              <a:spcBef>
                <a:spcPts val="391"/>
              </a:spcBef>
              <a:tabLst/>
            </a:pPr>
            <a:r>
              <a:rPr sz="1000" kern="0" spc="0" dirty="0">
                <a:solidFill>
                  <a:srgbClr val="000000">
                    <a:alpha val="100000"/>
                  </a:srgbClr>
                </a:solidFill>
                <a:latin typeface="SimHei"/>
                <a:ea typeface="SimHei"/>
                <a:cs typeface="SimHei"/>
              </a:rPr>
              <a:t>磨头</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Times New Roman"/>
                <a:ea typeface="Times New Roman"/>
                <a:cs typeface="Times New Roman"/>
              </a:rPr>
              <a:t>grind</a:t>
            </a:r>
            <a:r>
              <a:rPr sz="1000" b="1" kern="0" spc="-10" dirty="0">
                <a:solidFill>
                  <a:srgbClr val="000000">
                    <a:alpha val="100000"/>
                  </a:srgbClr>
                </a:solidFill>
                <a:latin typeface="Times New Roman"/>
                <a:ea typeface="Times New Roman"/>
                <a:cs typeface="Times New Roman"/>
              </a:rPr>
              <a:t>ing</a:t>
            </a:r>
            <a:r>
              <a:rPr sz="1000" b="1" kern="0" spc="17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point</a:t>
            </a:r>
            <a:endParaRPr lang="Times New Roman" altLang="Times New Roman" sz="1000" dirty="0"/>
          </a:p>
          <a:p>
            <a:pPr marL="291465" algn="l" rtl="0" eaLnBrk="0">
              <a:lnSpc>
                <a:spcPct val="95000"/>
              </a:lnSpc>
              <a:spcBef>
                <a:spcPts val="514"/>
              </a:spcBef>
              <a:tabLst/>
            </a:pPr>
            <a:r>
              <a:rPr sz="1000" kern="0" spc="30" dirty="0">
                <a:solidFill>
                  <a:srgbClr val="000000">
                    <a:alpha val="100000"/>
                  </a:srgbClr>
                </a:solidFill>
                <a:latin typeface="SimSun"/>
                <a:ea typeface="SimSun"/>
                <a:cs typeface="SimSun"/>
              </a:rPr>
              <a:t>转速为14000 </a:t>
            </a:r>
            <a:r>
              <a:rPr sz="1000" kern="0" spc="30" dirty="0">
                <a:solidFill>
                  <a:srgbClr val="000000">
                    <a:alpha val="100000"/>
                  </a:srgbClr>
                </a:solidFill>
                <a:latin typeface="Times New Roman"/>
                <a:ea typeface="Times New Roman"/>
                <a:cs typeface="Times New Roman"/>
              </a:rPr>
              <a:t>r/</a:t>
            </a:r>
            <a:r>
              <a:rPr sz="1000" kern="0" spc="0" dirty="0">
                <a:solidFill>
                  <a:srgbClr val="000000">
                    <a:alpha val="100000"/>
                  </a:srgbClr>
                </a:solidFill>
                <a:latin typeface="Times New Roman"/>
                <a:ea typeface="Times New Roman"/>
                <a:cs typeface="Times New Roman"/>
              </a:rPr>
              <a:t>min</a:t>
            </a:r>
            <a:r>
              <a:rPr sz="1000" kern="0" spc="30" dirty="0">
                <a:solidFill>
                  <a:srgbClr val="000000">
                    <a:alpha val="100000"/>
                  </a:srgbClr>
                </a:solidFill>
                <a:latin typeface="SimSun"/>
                <a:ea typeface="SimSun"/>
                <a:cs typeface="SimSun"/>
              </a:rPr>
              <a:t>～</a:t>
            </a:r>
            <a:r>
              <a:rPr sz="1000" kern="0" spc="30" dirty="0">
                <a:solidFill>
                  <a:srgbClr val="000000">
                    <a:alpha val="100000"/>
                  </a:srgbClr>
                </a:solidFill>
                <a:latin typeface="Times New Roman"/>
                <a:ea typeface="Times New Roman"/>
                <a:cs typeface="Times New Roman"/>
              </a:rPr>
              <a:t>22000</a:t>
            </a:r>
            <a:r>
              <a:rPr sz="1000" kern="0" spc="20" dirty="0">
                <a:solidFill>
                  <a:srgbClr val="000000">
                    <a:alpha val="100000"/>
                  </a:srgbClr>
                </a:solidFill>
                <a:latin typeface="Times New Roman"/>
                <a:ea typeface="Times New Roman"/>
                <a:cs typeface="Times New Roman"/>
              </a:rPr>
              <a:t>r/</a:t>
            </a:r>
            <a:r>
              <a:rPr sz="1000" kern="0" spc="0" dirty="0">
                <a:solidFill>
                  <a:srgbClr val="000000">
                    <a:alpha val="100000"/>
                  </a:srgbClr>
                </a:solidFill>
                <a:latin typeface="Times New Roman"/>
                <a:ea typeface="Times New Roman"/>
                <a:cs typeface="Times New Roman"/>
              </a:rPr>
              <a:t>min</a:t>
            </a:r>
            <a:r>
              <a:rPr sz="1000" kern="0" spc="20" dirty="0">
                <a:solidFill>
                  <a:srgbClr val="000000">
                    <a:alpha val="100000"/>
                  </a:srgbClr>
                </a:solidFill>
                <a:latin typeface="Times New Roman"/>
                <a:ea typeface="Times New Roman"/>
                <a:cs typeface="Times New Roman"/>
              </a:rPr>
              <a:t>        </a:t>
            </a:r>
            <a:r>
              <a:rPr sz="1000" kern="0" spc="20" dirty="0">
                <a:solidFill>
                  <a:srgbClr val="000000">
                    <a:alpha val="100000"/>
                  </a:srgbClr>
                </a:solidFill>
                <a:latin typeface="SimSun"/>
                <a:ea typeface="SimSun"/>
                <a:cs typeface="SimSun"/>
              </a:rPr>
              <a:t>且功率小于或等于1440 </a:t>
            </a:r>
            <a:r>
              <a:rPr sz="1000" kern="0" spc="20" dirty="0">
                <a:solidFill>
                  <a:srgbClr val="000000">
                    <a:alpha val="100000"/>
                  </a:srgbClr>
                </a:solidFill>
                <a:latin typeface="Times New Roman"/>
                <a:ea typeface="Times New Roman"/>
                <a:cs typeface="Times New Roman"/>
              </a:rPr>
              <a:t>W </a:t>
            </a:r>
            <a:r>
              <a:rPr sz="1000" kern="0" spc="20" dirty="0">
                <a:solidFill>
                  <a:srgbClr val="000000">
                    <a:alpha val="100000"/>
                  </a:srgbClr>
                </a:solidFill>
                <a:latin typeface="SimSun"/>
                <a:ea typeface="SimSun"/>
                <a:cs typeface="SimSun"/>
              </a:rPr>
              <a:t>的电驱动的锥形、盘形、圆柱形及</a:t>
            </a:r>
            <a:endParaRPr lang="SimSun" altLang="SimSun" sz="1000" dirty="0"/>
          </a:p>
          <a:p>
            <a:pPr marL="12700" algn="l" rtl="0" eaLnBrk="0">
              <a:lnSpc>
                <a:spcPct val="95000"/>
              </a:lnSpc>
              <a:spcBef>
                <a:spcPts val="510"/>
              </a:spcBef>
              <a:tabLst/>
            </a:pPr>
            <a:r>
              <a:rPr sz="1000" kern="0" spc="-30" dirty="0">
                <a:solidFill>
                  <a:srgbClr val="000000">
                    <a:alpha val="100000"/>
                  </a:srgbClr>
                </a:solidFill>
                <a:latin typeface="SimSun"/>
                <a:ea typeface="SimSun"/>
                <a:cs typeface="SimSun"/>
              </a:rPr>
              <a:t>类似形状的磨削工具。</a:t>
            </a:r>
            <a:endParaRPr lang="SimSun" altLang="SimSun" sz="1000" dirty="0"/>
          </a:p>
          <a:p>
            <a:pPr marL="13970" algn="l" rtl="0" eaLnBrk="0">
              <a:lnSpc>
                <a:spcPct val="78000"/>
              </a:lnSpc>
              <a:spcBef>
                <a:spcPts val="566"/>
              </a:spcBef>
              <a:tabLst/>
            </a:pPr>
            <a:r>
              <a:rPr sz="1000" b="1" kern="0" spc="-20" dirty="0">
                <a:solidFill>
                  <a:srgbClr val="000000">
                    <a:alpha val="100000"/>
                  </a:srgbClr>
                </a:solidFill>
                <a:latin typeface="SimSun"/>
                <a:ea typeface="SimSun"/>
                <a:cs typeface="SimSun"/>
              </a:rPr>
              <a:t>3.20</a:t>
            </a:r>
            <a:endParaRPr lang="SimSun" altLang="SimSun" sz="1000" dirty="0"/>
          </a:p>
          <a:p>
            <a:pPr marL="293370" algn="l" rtl="0" eaLnBrk="0">
              <a:lnSpc>
                <a:spcPct val="92000"/>
              </a:lnSpc>
              <a:spcBef>
                <a:spcPts val="341"/>
              </a:spcBef>
              <a:tabLst/>
            </a:pPr>
            <a:r>
              <a:rPr sz="1000" b="1" kern="0" spc="-10" dirty="0">
                <a:solidFill>
                  <a:srgbClr val="000000">
                    <a:alpha val="100000"/>
                  </a:srgbClr>
                </a:solidFill>
                <a:latin typeface="SimHei"/>
                <a:ea typeface="SimHei"/>
                <a:cs typeface="SimHei"/>
              </a:rPr>
              <a:t>割炬</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Times New Roman"/>
                <a:ea typeface="Times New Roman"/>
                <a:cs typeface="Times New Roman"/>
              </a:rPr>
              <a:t>cutting</a:t>
            </a:r>
            <a:r>
              <a:rPr sz="1000" b="1" kern="0" spc="2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torch</a:t>
            </a:r>
            <a:endParaRPr lang="Times New Roman" altLang="Times New Roman" sz="1000" dirty="0"/>
          </a:p>
          <a:p>
            <a:pPr marL="12700" indent="278765" algn="l" rtl="0" eaLnBrk="0">
              <a:lnSpc>
                <a:spcPct val="121000"/>
              </a:lnSpc>
              <a:spcBef>
                <a:spcPts val="457"/>
              </a:spcBef>
              <a:tabLst/>
            </a:pPr>
            <a:r>
              <a:rPr sz="1000" kern="0" spc="70" dirty="0">
                <a:solidFill>
                  <a:srgbClr val="000000">
                    <a:alpha val="100000"/>
                  </a:srgbClr>
                </a:solidFill>
                <a:latin typeface="SimSun"/>
                <a:ea typeface="SimSun"/>
                <a:cs typeface="SimSun"/>
              </a:rPr>
              <a:t>氧-乙炔割炬，切割低碳钢的厚度大于或</a:t>
            </a:r>
            <a:r>
              <a:rPr sz="1000" kern="0" spc="60" dirty="0">
                <a:solidFill>
                  <a:srgbClr val="000000">
                    <a:alpha val="100000"/>
                  </a:srgbClr>
                </a:solidFill>
                <a:latin typeface="SimSun"/>
                <a:ea typeface="SimSun"/>
                <a:cs typeface="SimSun"/>
              </a:rPr>
              <a:t>等于3</a:t>
            </a:r>
            <a:r>
              <a:rPr sz="1000" kern="0" spc="0" dirty="0">
                <a:solidFill>
                  <a:srgbClr val="000000">
                    <a:alpha val="100000"/>
                  </a:srgbClr>
                </a:solidFill>
                <a:latin typeface="Times New Roman"/>
                <a:ea typeface="Times New Roman"/>
                <a:cs typeface="Times New Roman"/>
              </a:rPr>
              <a:t>mm</a:t>
            </a:r>
            <a:r>
              <a:rPr sz="1000" kern="0" spc="60" dirty="0">
                <a:solidFill>
                  <a:srgbClr val="000000">
                    <a:alpha val="100000"/>
                  </a:srgbClr>
                </a:solidFill>
                <a:latin typeface="SimSun"/>
                <a:ea typeface="SimSun"/>
                <a:cs typeface="SimSun"/>
              </a:rPr>
              <a:t>、最大厚度小于或等于30 </a:t>
            </a:r>
            <a:r>
              <a:rPr sz="1000" kern="0" spc="0" dirty="0">
                <a:solidFill>
                  <a:srgbClr val="000000">
                    <a:alpha val="100000"/>
                  </a:srgbClr>
                </a:solidFill>
                <a:latin typeface="Times New Roman"/>
                <a:ea typeface="Times New Roman"/>
                <a:cs typeface="Times New Roman"/>
              </a:rPr>
              <a:t>mm</a:t>
            </a:r>
            <a:r>
              <a:rPr sz="1000" kern="0" spc="60" dirty="0">
                <a:solidFill>
                  <a:srgbClr val="000000">
                    <a:alpha val="100000"/>
                  </a:srgbClr>
                </a:solidFill>
                <a:latin typeface="Times New Roman"/>
                <a:ea typeface="Times New Roman"/>
                <a:cs typeface="Times New Roman"/>
              </a:rPr>
              <a:t>  </a:t>
            </a:r>
            <a:r>
              <a:rPr sz="1000" kern="0" spc="60" dirty="0">
                <a:solidFill>
                  <a:srgbClr val="000000">
                    <a:alpha val="100000"/>
                  </a:srgbClr>
                </a:solidFill>
                <a:latin typeface="SimSun"/>
                <a:ea typeface="SimSun"/>
                <a:cs typeface="SimSun"/>
              </a:rPr>
              <a:t>的手工射吸式</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割炬。</a:t>
            </a:r>
            <a:endParaRPr lang="SimSun" altLang="SimSun" sz="1000" dirty="0"/>
          </a:p>
          <a:p>
            <a:pPr marL="13970" algn="l" rtl="0" eaLnBrk="0">
              <a:lnSpc>
                <a:spcPct val="79000"/>
              </a:lnSpc>
              <a:spcBef>
                <a:spcPts val="546"/>
              </a:spcBef>
              <a:tabLst/>
            </a:pPr>
            <a:r>
              <a:rPr sz="1000" b="1" kern="0" spc="-20" dirty="0">
                <a:solidFill>
                  <a:srgbClr val="000000">
                    <a:alpha val="100000"/>
                  </a:srgbClr>
                </a:solidFill>
                <a:latin typeface="SimSun"/>
                <a:ea typeface="SimSun"/>
                <a:cs typeface="SimSun"/>
              </a:rPr>
              <a:t>3.21</a:t>
            </a:r>
            <a:endParaRPr lang="SimSun" altLang="SimSun" sz="1000" dirty="0"/>
          </a:p>
          <a:p>
            <a:pPr marL="293370" algn="l" rtl="0" eaLnBrk="0">
              <a:lnSpc>
                <a:spcPct val="92000"/>
              </a:lnSpc>
              <a:spcBef>
                <a:spcPts val="393"/>
              </a:spcBef>
              <a:tabLst/>
            </a:pPr>
            <a:r>
              <a:rPr sz="1000" b="1" kern="0" spc="-10" dirty="0">
                <a:solidFill>
                  <a:srgbClr val="000000">
                    <a:alpha val="100000"/>
                  </a:srgbClr>
                </a:solidFill>
                <a:latin typeface="SimHei"/>
                <a:ea typeface="SimHei"/>
                <a:cs typeface="SimHei"/>
              </a:rPr>
              <a:t>爆炸物</a:t>
            </a:r>
            <a:r>
              <a:rPr sz="1000" kern="0" spc="40" dirty="0">
                <a:solidFill>
                  <a:srgbClr val="000000">
                    <a:alpha val="100000"/>
                  </a:srgbClr>
                </a:solidFill>
                <a:latin typeface="SimHei"/>
                <a:ea typeface="SimHei"/>
                <a:cs typeface="SimHei"/>
              </a:rPr>
              <a:t>  </a:t>
            </a:r>
            <a:r>
              <a:rPr sz="1000" b="1" kern="0" spc="-10" dirty="0">
                <a:solidFill>
                  <a:srgbClr val="000000">
                    <a:alpha val="100000"/>
                  </a:srgbClr>
                </a:solidFill>
                <a:latin typeface="Times New Roman"/>
                <a:ea typeface="Times New Roman"/>
                <a:cs typeface="Times New Roman"/>
              </a:rPr>
              <a:t>explosiv</a:t>
            </a:r>
            <a:r>
              <a:rPr sz="1000" b="1" kern="0" spc="-20" dirty="0">
                <a:solidFill>
                  <a:srgbClr val="000000">
                    <a:alpha val="100000"/>
                  </a:srgbClr>
                </a:solidFill>
                <a:latin typeface="Times New Roman"/>
                <a:ea typeface="Times New Roman"/>
                <a:cs typeface="Times New Roman"/>
              </a:rPr>
              <a:t>e</a:t>
            </a:r>
            <a:endParaRPr lang="Times New Roman" altLang="Times New Roman" sz="1000" dirty="0"/>
          </a:p>
          <a:p>
            <a:pPr algn="l" rtl="0" eaLnBrk="0">
              <a:lnSpc>
                <a:spcPct val="103000"/>
              </a:lnSpc>
              <a:tabLst/>
            </a:pPr>
            <a:endParaRPr lang="Arial" altLang="Arial" sz="400" dirty="0"/>
          </a:p>
          <a:p>
            <a:pPr marL="291465" algn="l" rtl="0" eaLnBrk="0">
              <a:lnSpc>
                <a:spcPct val="92000"/>
              </a:lnSpc>
              <a:tabLst/>
            </a:pPr>
            <a:r>
              <a:rPr sz="1000" kern="0" spc="0" dirty="0">
                <a:solidFill>
                  <a:srgbClr val="000000">
                    <a:alpha val="100000"/>
                  </a:srgbClr>
                </a:solidFill>
                <a:latin typeface="Times New Roman"/>
                <a:ea typeface="Times New Roman"/>
                <a:cs typeface="Times New Roman"/>
              </a:rPr>
              <a:t>TNT</a:t>
            </a:r>
            <a:r>
              <a:rPr sz="1000" kern="0" spc="3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炸药(密度为1.55</a:t>
            </a:r>
            <a:r>
              <a:rPr sz="1000" kern="0" spc="-270" dirty="0">
                <a:solidFill>
                  <a:srgbClr val="000000">
                    <a:alpha val="100000"/>
                  </a:srgbClr>
                </a:solidFill>
                <a:latin typeface="SimSun"/>
                <a:ea typeface="SimSun"/>
                <a:cs typeface="SimSun"/>
              </a:rPr>
              <a:t> </a:t>
            </a:r>
            <a:r>
              <a:rPr sz="1000" kern="0" spc="30" dirty="0">
                <a:solidFill>
                  <a:srgbClr val="000000">
                    <a:alpha val="100000"/>
                  </a:srgbClr>
                </a:solidFill>
                <a:latin typeface="Times New Roman"/>
                <a:ea typeface="Times New Roman"/>
                <a:cs typeface="Times New Roman"/>
              </a:rPr>
              <a:t>g/</a:t>
            </a:r>
            <a:r>
              <a:rPr sz="1000" kern="0" spc="0" dirty="0">
                <a:solidFill>
                  <a:srgbClr val="000000">
                    <a:alpha val="100000"/>
                  </a:srgbClr>
                </a:solidFill>
                <a:latin typeface="Times New Roman"/>
                <a:ea typeface="Times New Roman"/>
                <a:cs typeface="Times New Roman"/>
              </a:rPr>
              <a:t>cm</a:t>
            </a:r>
            <a:r>
              <a:rPr sz="1000" kern="0" spc="30" dirty="0">
                <a:solidFill>
                  <a:srgbClr val="000000">
                    <a:alpha val="100000"/>
                  </a:srgbClr>
                </a:solidFill>
                <a:latin typeface="Times New Roman"/>
                <a:ea typeface="Times New Roman"/>
                <a:cs typeface="Times New Roman"/>
              </a:rPr>
              <a:t>³</a:t>
            </a:r>
            <a:r>
              <a:rPr sz="1000" kern="0" spc="30" dirty="0">
                <a:solidFill>
                  <a:srgbClr val="000000">
                    <a:alpha val="100000"/>
                  </a:srgbClr>
                </a:solidFill>
                <a:latin typeface="SimSun"/>
                <a:ea typeface="SimSun"/>
                <a:cs typeface="SimSun"/>
              </a:rPr>
              <a:t>~</a:t>
            </a:r>
            <a:r>
              <a:rPr sz="1000" kern="0" spc="30" dirty="0">
                <a:solidFill>
                  <a:srgbClr val="000000">
                    <a:alpha val="100000"/>
                  </a:srgbClr>
                </a:solidFill>
                <a:latin typeface="Times New Roman"/>
                <a:ea typeface="Times New Roman"/>
                <a:cs typeface="Times New Roman"/>
              </a:rPr>
              <a:t>1</a:t>
            </a:r>
            <a:r>
              <a:rPr sz="1000" kern="0" spc="20" dirty="0">
                <a:solidFill>
                  <a:srgbClr val="000000">
                    <a:alpha val="100000"/>
                  </a:srgbClr>
                </a:solidFill>
                <a:latin typeface="Times New Roman"/>
                <a:ea typeface="Times New Roman"/>
                <a:cs typeface="Times New Roman"/>
              </a:rPr>
              <a:t>.60       g/</a:t>
            </a:r>
            <a:r>
              <a:rPr sz="1000" kern="0" spc="0" dirty="0">
                <a:solidFill>
                  <a:srgbClr val="000000">
                    <a:alpha val="100000"/>
                  </a:srgbClr>
                </a:solidFill>
                <a:latin typeface="Times New Roman"/>
                <a:ea typeface="Times New Roman"/>
                <a:cs typeface="Times New Roman"/>
              </a:rPr>
              <a:t>cm</a:t>
            </a:r>
            <a:r>
              <a:rPr sz="1000" kern="0" spc="20" dirty="0">
                <a:solidFill>
                  <a:srgbClr val="000000">
                    <a:alpha val="100000"/>
                  </a:srgbClr>
                </a:solidFill>
                <a:latin typeface="Times New Roman"/>
                <a:ea typeface="Times New Roman"/>
                <a:cs typeface="Times New Roman"/>
              </a:rPr>
              <a:t>³)</a:t>
            </a:r>
            <a:r>
              <a:rPr sz="1000" kern="0" spc="20" dirty="0">
                <a:solidFill>
                  <a:srgbClr val="000000">
                    <a:alpha val="100000"/>
                  </a:srgbClr>
                </a:solidFill>
                <a:latin typeface="SimSun"/>
                <a:ea typeface="SimSun"/>
                <a:cs typeface="SimSun"/>
              </a:rPr>
              <a:t>或具有相当爆炸当量的其他炸药。</a:t>
            </a:r>
            <a:endParaRPr lang="SimSun" altLang="SimSun" sz="1000" dirty="0"/>
          </a:p>
        </p:txBody>
      </p:sp>
      <p:sp>
        <p:nvSpPr>
          <p:cNvPr id="48" name="textbox 48"/>
          <p:cNvSpPr/>
          <p:nvPr/>
        </p:nvSpPr>
        <p:spPr>
          <a:xfrm>
            <a:off x="6489667" y="9875403"/>
            <a:ext cx="64769" cy="109220"/>
          </a:xfrm>
          <a:prstGeom prst="rect">
            <a:avLst/>
          </a:prstGeom>
        </p:spPr>
        <p:txBody>
          <a:bodyPr vert="horz" wrap="square" lIns="0" tIns="0" rIns="0" bIns="0"/>
          <a:lstStyle/>
          <a:p>
            <a:pPr algn="l" rtl="0" eaLnBrk="0">
              <a:lnSpc>
                <a:spcPct val="86187"/>
              </a:lnSpc>
              <a:tabLst/>
            </a:pPr>
            <a:endParaRPr lang="Arial" altLang="Arial" sz="100" dirty="0"/>
          </a:p>
          <a:p>
            <a:pPr marL="12700" algn="l" rtl="0" eaLnBrk="0">
              <a:lnSpc>
                <a:spcPct val="78000"/>
              </a:lnSpc>
              <a:tabLst/>
            </a:pPr>
            <a:r>
              <a:rPr sz="700" kern="0" spc="-10" dirty="0">
                <a:solidFill>
                  <a:srgbClr val="000000">
                    <a:alpha val="100000"/>
                  </a:srgbClr>
                </a:solidFill>
                <a:latin typeface="SimSun"/>
                <a:ea typeface="SimSun"/>
                <a:cs typeface="SimSun"/>
              </a:rPr>
              <a:t>3</a:t>
            </a:r>
            <a:endParaRPr lang="SimSun" altLang="SimSun" sz="7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 name="table 50"/>
          <p:cNvGraphicFramePr>
            <a:graphicFrameLocks noGrp="1"/>
          </p:cNvGraphicFramePr>
          <p:nvPr/>
        </p:nvGraphicFramePr>
        <p:xfrm>
          <a:off x="784212" y="4835481"/>
          <a:ext cx="5879464" cy="4241164"/>
        </p:xfrm>
        <a:graphic>
          <a:graphicData uri="http://schemas.openxmlformats.org/drawingml/2006/table">
            <a:tbl>
              <a:tblPr/>
              <a:tblGrid>
                <a:gridCol w="346075"/>
                <a:gridCol w="679450"/>
                <a:gridCol w="1720850"/>
                <a:gridCol w="3133089"/>
              </a:tblGrid>
              <a:tr h="460375">
                <a:tc>
                  <a:txBody>
                    <a:bodyPr/>
                    <a:lstStyle/>
                    <a:p>
                      <a:pPr algn="l" rtl="0" eaLnBrk="0">
                        <a:lnSpc>
                          <a:spcPct val="117000"/>
                        </a:lnSpc>
                        <a:tabLst/>
                      </a:pPr>
                      <a:endParaRPr lang="Arial" altLang="Arial" sz="1000" dirty="0"/>
                    </a:p>
                    <a:p>
                      <a:pPr marL="59689" algn="l" rtl="0" eaLnBrk="0">
                        <a:lnSpc>
                          <a:spcPct val="95000"/>
                        </a:lnSpc>
                        <a:spcBef>
                          <a:spcPts val="6"/>
                        </a:spcBef>
                        <a:tabLst/>
                      </a:pPr>
                      <a:r>
                        <a:rPr sz="900" kern="0" spc="-20" dirty="0">
                          <a:solidFill>
                            <a:srgbClr val="000000">
                              <a:alpha val="100000"/>
                            </a:srgbClr>
                          </a:solidFill>
                          <a:latin typeface="SimSun"/>
                          <a:ea typeface="SimSun"/>
                          <a:cs typeface="SimSun"/>
                        </a:rPr>
                        <a:t>分类</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1000" dirty="0"/>
                    </a:p>
                    <a:p>
                      <a:pPr marL="107950" algn="l" rtl="0" eaLnBrk="0">
                        <a:lnSpc>
                          <a:spcPct val="95000"/>
                        </a:lnSpc>
                        <a:spcBef>
                          <a:spcPts val="1"/>
                        </a:spcBef>
                        <a:tabLst/>
                      </a:pPr>
                      <a:r>
                        <a:rPr sz="900" kern="0" spc="10" dirty="0">
                          <a:solidFill>
                            <a:srgbClr val="000000">
                              <a:alpha val="100000"/>
                            </a:srgbClr>
                          </a:solidFill>
                          <a:latin typeface="SimSun"/>
                          <a:ea typeface="SimSun"/>
                          <a:cs typeface="SimSun"/>
                        </a:rPr>
                        <a:t>安全级别</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571500" algn="l" rtl="0" eaLnBrk="0">
                        <a:lnSpc>
                          <a:spcPct val="83000"/>
                        </a:lnSpc>
                        <a:spcBef>
                          <a:spcPts val="4"/>
                        </a:spcBef>
                        <a:tabLst/>
                      </a:pPr>
                      <a:r>
                        <a:rPr sz="900" kern="0" spc="10" dirty="0">
                          <a:solidFill>
                            <a:srgbClr val="000000">
                              <a:alpha val="100000"/>
                            </a:srgbClr>
                          </a:solidFill>
                          <a:latin typeface="SimSun"/>
                          <a:ea typeface="SimSun"/>
                          <a:cs typeface="SimSun"/>
                        </a:rPr>
                        <a:t>净工作时间</a:t>
                      </a:r>
                      <a:endParaRPr lang="SimSun" altLang="SimSun" sz="900" dirty="0"/>
                    </a:p>
                    <a:p>
                      <a:pPr marL="774700" algn="l" rtl="0" eaLnBrk="0">
                        <a:lnSpc>
                          <a:spcPts val="1637"/>
                        </a:lnSpc>
                        <a:tabLst/>
                      </a:pPr>
                      <a:r>
                        <a:rPr sz="900" kern="0" spc="-10" dirty="0">
                          <a:solidFill>
                            <a:srgbClr val="000000">
                              <a:alpha val="100000"/>
                            </a:srgbClr>
                          </a:solidFill>
                          <a:latin typeface="SimSun"/>
                          <a:ea typeface="SimSun"/>
                          <a:cs typeface="SimSun"/>
                        </a:rPr>
                        <a:t>min</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1000" dirty="0"/>
                    </a:p>
                    <a:p>
                      <a:pPr marL="1320800" algn="l" rtl="0" eaLnBrk="0">
                        <a:lnSpc>
                          <a:spcPct val="95000"/>
                        </a:lnSpc>
                        <a:spcBef>
                          <a:spcPts val="1"/>
                        </a:spcBef>
                        <a:tabLst/>
                      </a:pPr>
                      <a:r>
                        <a:rPr sz="900" kern="0" spc="-10" dirty="0">
                          <a:solidFill>
                            <a:srgbClr val="000000">
                              <a:alpha val="100000"/>
                            </a:srgbClr>
                          </a:solidFill>
                          <a:latin typeface="SimSun"/>
                          <a:ea typeface="SimSun"/>
                          <a:cs typeface="SimSun"/>
                        </a:rPr>
                        <a:t>破坏工具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rowSpan="5">
                  <a:txBody>
                    <a:bodyPr/>
                    <a:lstStyle/>
                    <a:p>
                      <a:pPr algn="l" rtl="0" eaLnBrk="0">
                        <a:lnSpc>
                          <a:spcPct val="108000"/>
                        </a:lnSpc>
                        <a:tabLst/>
                      </a:pPr>
                      <a:endParaRPr lang="Arial" altLang="Arial" sz="1000" dirty="0"/>
                    </a:p>
                    <a:p>
                      <a:pPr algn="l" rtl="0" eaLnBrk="0">
                        <a:lnSpc>
                          <a:spcPct val="108000"/>
                        </a:lnSpc>
                        <a:tabLst/>
                      </a:pPr>
                      <a:endParaRPr lang="Arial" altLang="Arial" sz="1000" dirty="0"/>
                    </a:p>
                    <a:p>
                      <a:pPr algn="l" rtl="0" eaLnBrk="0">
                        <a:lnSpc>
                          <a:spcPct val="109000"/>
                        </a:lnSpc>
                        <a:tabLst/>
                      </a:pPr>
                      <a:endParaRPr lang="Arial" altLang="Arial" sz="1000" dirty="0"/>
                    </a:p>
                    <a:p>
                      <a:pPr algn="l" rtl="0" eaLnBrk="0">
                        <a:lnSpc>
                          <a:spcPct val="109000"/>
                        </a:lnSpc>
                        <a:tabLst/>
                      </a:pPr>
                      <a:endParaRPr lang="Arial" altLang="Arial" sz="1000" dirty="0"/>
                    </a:p>
                    <a:p>
                      <a:pPr marL="142875" algn="l" rtl="0" eaLnBrk="0">
                        <a:lnSpc>
                          <a:spcPct val="79000"/>
                        </a:lnSpc>
                        <a:spcBef>
                          <a:spcPts val="6"/>
                        </a:spcBef>
                        <a:tabLst/>
                      </a:pPr>
                      <a:r>
                        <a:rPr sz="900" kern="0" spc="-10" dirty="0">
                          <a:solidFill>
                            <a:srgbClr val="000000">
                              <a:alpha val="100000"/>
                            </a:srgbClr>
                          </a:solidFill>
                          <a:latin typeface="SimSun"/>
                          <a:ea typeface="SimSun"/>
                          <a:cs typeface="SimSun"/>
                        </a:rPr>
                        <a:t>A</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253365" algn="l" rtl="0" eaLnBrk="0">
                        <a:lnSpc>
                          <a:spcPct val="79000"/>
                        </a:lnSpc>
                        <a:spcBef>
                          <a:spcPts val="5"/>
                        </a:spcBef>
                        <a:tabLst/>
                      </a:pPr>
                      <a:r>
                        <a:rPr sz="900" kern="0" spc="-10" dirty="0">
                          <a:solidFill>
                            <a:srgbClr val="000000">
                              <a:alpha val="100000"/>
                            </a:srgbClr>
                          </a:solidFill>
                          <a:latin typeface="SimSun"/>
                          <a:ea typeface="SimSun"/>
                          <a:cs typeface="SimSun"/>
                        </a:rPr>
                        <a:t>A10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742950" algn="l" rtl="0" eaLnBrk="0">
                        <a:lnSpc>
                          <a:spcPts val="1111"/>
                        </a:lnSpc>
                        <a:spcBef>
                          <a:spcPts val="3"/>
                        </a:spcBef>
                        <a:tabLst/>
                      </a:pPr>
                      <a:r>
                        <a:rPr sz="900" kern="0" spc="-40" dirty="0">
                          <a:solidFill>
                            <a:srgbClr val="000000">
                              <a:alpha val="100000"/>
                            </a:srgbClr>
                          </a:solidFill>
                          <a:latin typeface="SimSun"/>
                          <a:ea typeface="SimSun"/>
                          <a:cs typeface="SimSun"/>
                        </a:rPr>
                        <a:t>≥10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rtl="0" eaLnBrk="0">
                        <a:lnSpc>
                          <a:spcPct val="190000"/>
                        </a:lnSpc>
                        <a:tabLst/>
                      </a:pPr>
                      <a:endParaRPr lang="Arial" altLang="Arial" sz="1000" dirty="0"/>
                    </a:p>
                    <a:p>
                      <a:pPr marL="76200" algn="l" rtl="0" eaLnBrk="0">
                        <a:lnSpc>
                          <a:spcPct val="95000"/>
                        </a:lnSpc>
                        <a:spcBef>
                          <a:spcPts val="4"/>
                        </a:spcBef>
                        <a:tabLst/>
                      </a:pPr>
                      <a:r>
                        <a:rPr sz="900" kern="0" spc="0" dirty="0">
                          <a:solidFill>
                            <a:srgbClr val="000000">
                              <a:alpha val="100000"/>
                            </a:srgbClr>
                          </a:solidFill>
                          <a:latin typeface="SimSun"/>
                          <a:ea typeface="SimSun"/>
                          <a:cs typeface="SimSun"/>
                        </a:rPr>
                        <a:t>普通手工工具、便携式电动工</a:t>
                      </a:r>
                      <a:r>
                        <a:rPr sz="900" kern="0" spc="-10" dirty="0">
                          <a:solidFill>
                            <a:srgbClr val="000000">
                              <a:alpha val="100000"/>
                            </a:srgbClr>
                          </a:solidFill>
                          <a:latin typeface="SimSun"/>
                          <a:ea typeface="SimSun"/>
                          <a:cs typeface="SimSun"/>
                        </a:rPr>
                        <a:t>具、磨头</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965">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165100" algn="l" rtl="0" eaLnBrk="0">
                        <a:lnSpc>
                          <a:spcPct val="79000"/>
                        </a:lnSpc>
                        <a:spcBef>
                          <a:spcPts val="5"/>
                        </a:spcBef>
                        <a:tabLst/>
                      </a:pPr>
                      <a:r>
                        <a:rPr sz="900" kern="0" spc="-10" dirty="0">
                          <a:solidFill>
                            <a:srgbClr val="000000">
                              <a:alpha val="100000"/>
                            </a:srgbClr>
                          </a:solidFill>
                          <a:latin typeface="SimSun"/>
                          <a:ea typeface="SimSun"/>
                          <a:cs typeface="SimSun"/>
                        </a:rPr>
                        <a:t>A15×1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32000"/>
                        </a:lnSpc>
                        <a:tabLst/>
                      </a:pPr>
                      <a:endParaRPr lang="Arial" altLang="Arial" sz="300" dirty="0"/>
                    </a:p>
                    <a:p>
                      <a:pPr marL="88900" algn="l" rtl="0" eaLnBrk="0">
                        <a:lnSpc>
                          <a:spcPct val="93000"/>
                        </a:lnSpc>
                        <a:spcBef>
                          <a:spcPts val="3"/>
                        </a:spcBef>
                        <a:tabLst/>
                      </a:pPr>
                      <a:r>
                        <a:rPr sz="900" kern="0" spc="10" dirty="0">
                          <a:solidFill>
                            <a:srgbClr val="000000">
                              <a:alpha val="100000"/>
                            </a:srgbClr>
                          </a:solidFill>
                          <a:latin typeface="SimSun"/>
                          <a:ea typeface="SimSun"/>
                          <a:cs typeface="SimSun"/>
                        </a:rPr>
                        <a:t>≥15(柜门面),≥10(其余各面)</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253365" algn="l" rtl="0" eaLnBrk="0">
                        <a:lnSpc>
                          <a:spcPct val="79000"/>
                        </a:lnSpc>
                        <a:spcBef>
                          <a:spcPts val="4"/>
                        </a:spcBef>
                        <a:tabLst/>
                      </a:pPr>
                      <a:r>
                        <a:rPr sz="900" kern="0" spc="-10" dirty="0">
                          <a:solidFill>
                            <a:srgbClr val="000000">
                              <a:alpha val="100000"/>
                            </a:srgbClr>
                          </a:solidFill>
                          <a:latin typeface="SimSun"/>
                          <a:ea typeface="SimSun"/>
                          <a:cs typeface="SimSun"/>
                        </a:rPr>
                        <a:t>A15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0000"/>
                        </a:lnSpc>
                        <a:tabLst/>
                      </a:pPr>
                      <a:endParaRPr lang="Arial" altLang="Arial" sz="400" dirty="0"/>
                    </a:p>
                    <a:p>
                      <a:pPr marL="742950" algn="l" rtl="0" eaLnBrk="0">
                        <a:lnSpc>
                          <a:spcPts val="1111"/>
                        </a:lnSpc>
                        <a:spcBef>
                          <a:spcPts val="4"/>
                        </a:spcBef>
                        <a:tabLst/>
                      </a:pPr>
                      <a:r>
                        <a:rPr sz="900" kern="0" spc="-40" dirty="0">
                          <a:solidFill>
                            <a:srgbClr val="000000">
                              <a:alpha val="100000"/>
                            </a:srgbClr>
                          </a:solidFill>
                          <a:latin typeface="SimSun"/>
                          <a:ea typeface="SimSun"/>
                          <a:cs typeface="SimSun"/>
                        </a:rPr>
                        <a:t>≥15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7200">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34000"/>
                        </a:lnSpc>
                        <a:tabLst/>
                      </a:pPr>
                      <a:endParaRPr lang="Arial" altLang="Arial" sz="1000" dirty="0"/>
                    </a:p>
                    <a:p>
                      <a:pPr algn="l" rtl="0" eaLnBrk="0">
                        <a:lnSpc>
                          <a:spcPct val="8171"/>
                        </a:lnSpc>
                        <a:tabLst/>
                      </a:pPr>
                      <a:endParaRPr lang="Arial" altLang="Arial" sz="100" dirty="0"/>
                    </a:p>
                    <a:p>
                      <a:pPr marL="165100" algn="l" rtl="0" eaLnBrk="0">
                        <a:lnSpc>
                          <a:spcPct val="79000"/>
                        </a:lnSpc>
                        <a:tabLst/>
                      </a:pPr>
                      <a:r>
                        <a:rPr sz="900" kern="0" spc="-10" dirty="0">
                          <a:solidFill>
                            <a:srgbClr val="000000">
                              <a:alpha val="100000"/>
                            </a:srgbClr>
                          </a:solidFill>
                          <a:latin typeface="SimSun"/>
                          <a:ea typeface="SimSun"/>
                          <a:cs typeface="SimSun"/>
                        </a:rPr>
                        <a:t>A30×1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1000" dirty="0"/>
                    </a:p>
                    <a:p>
                      <a:pPr marL="88900" algn="l" rtl="0" eaLnBrk="0">
                        <a:lnSpc>
                          <a:spcPct val="93000"/>
                        </a:lnSpc>
                        <a:spcBef>
                          <a:spcPts val="3"/>
                        </a:spcBef>
                        <a:tabLst/>
                      </a:pPr>
                      <a:r>
                        <a:rPr sz="900" kern="0" spc="10" dirty="0">
                          <a:solidFill>
                            <a:srgbClr val="000000">
                              <a:alpha val="100000"/>
                            </a:srgbClr>
                          </a:solidFill>
                          <a:latin typeface="SimSun"/>
                          <a:ea typeface="SimSun"/>
                          <a:cs typeface="SimSun"/>
                        </a:rPr>
                        <a:t>≥30(柜门面),≥15(其余各面)</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600" dirty="0"/>
                    </a:p>
                    <a:p>
                      <a:pPr marL="75564" indent="-69214" algn="l" rtl="0" eaLnBrk="0">
                        <a:lnSpc>
                          <a:spcPct val="110000"/>
                        </a:lnSpc>
                        <a:spcBef>
                          <a:spcPts val="4"/>
                        </a:spcBef>
                        <a:tabLst/>
                      </a:pPr>
                      <a:r>
                        <a:rPr sz="900" kern="0" spc="0" dirty="0">
                          <a:solidFill>
                            <a:srgbClr val="000000">
                              <a:alpha val="100000"/>
                            </a:srgbClr>
                          </a:solidFill>
                          <a:latin typeface="SimSun"/>
                          <a:ea typeface="SimSun"/>
                          <a:cs typeface="SimSun"/>
                        </a:rPr>
                        <a:t>柜门面：普通手工工具、便携式电动工具、磨头、</a:t>
                      </a:r>
                      <a:r>
                        <a:rPr sz="900" kern="0" spc="-10" dirty="0">
                          <a:solidFill>
                            <a:srgbClr val="000000">
                              <a:alpha val="100000"/>
                            </a:srgbClr>
                          </a:solidFill>
                          <a:latin typeface="SimSun"/>
                          <a:ea typeface="SimSun"/>
                          <a:cs typeface="SimSun"/>
                        </a:rPr>
                        <a:t>专用便携式</a:t>
                      </a:r>
                      <a:r>
                        <a:rPr sz="900" kern="0" spc="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电动工具；其余各面：普通手工工具、便携式电动工具、磨头</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253365" algn="l" rtl="0" eaLnBrk="0">
                        <a:lnSpc>
                          <a:spcPct val="79000"/>
                        </a:lnSpc>
                        <a:spcBef>
                          <a:spcPts val="4"/>
                        </a:spcBef>
                        <a:tabLst/>
                      </a:pPr>
                      <a:r>
                        <a:rPr sz="900" kern="0" spc="-10" dirty="0">
                          <a:solidFill>
                            <a:srgbClr val="000000">
                              <a:alpha val="100000"/>
                            </a:srgbClr>
                          </a:solidFill>
                          <a:latin typeface="SimSun"/>
                          <a:ea typeface="SimSun"/>
                          <a:cs typeface="SimSun"/>
                        </a:rPr>
                        <a:t>A30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0000"/>
                        </a:lnSpc>
                        <a:tabLst/>
                      </a:pPr>
                      <a:endParaRPr lang="Arial" altLang="Arial" sz="400" dirty="0"/>
                    </a:p>
                    <a:p>
                      <a:pPr marL="742950" algn="l" rtl="0" eaLnBrk="0">
                        <a:lnSpc>
                          <a:spcPts val="1111"/>
                        </a:lnSpc>
                        <a:spcBef>
                          <a:spcPts val="4"/>
                        </a:spcBef>
                        <a:tabLst/>
                      </a:pPr>
                      <a:r>
                        <a:rPr sz="900" kern="0" spc="-40" dirty="0">
                          <a:solidFill>
                            <a:srgbClr val="000000">
                              <a:alpha val="100000"/>
                            </a:srgbClr>
                          </a:solidFill>
                          <a:latin typeface="SimSun"/>
                          <a:ea typeface="SimSun"/>
                          <a:cs typeface="SimSun"/>
                        </a:rPr>
                        <a:t>≥30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400" dirty="0"/>
                    </a:p>
                    <a:p>
                      <a:pPr marL="6350" algn="l" rtl="0" eaLnBrk="0">
                        <a:lnSpc>
                          <a:spcPct val="95000"/>
                        </a:lnSpc>
                        <a:spcBef>
                          <a:spcPts val="4"/>
                        </a:spcBef>
                        <a:tabLst/>
                      </a:pPr>
                      <a:r>
                        <a:rPr sz="900" kern="0" spc="0" dirty="0">
                          <a:solidFill>
                            <a:srgbClr val="000000">
                              <a:alpha val="100000"/>
                            </a:srgbClr>
                          </a:solidFill>
                          <a:latin typeface="SimSun"/>
                          <a:ea typeface="SimSun"/>
                          <a:cs typeface="SimSun"/>
                        </a:rPr>
                        <a:t>普通手工工具、便携式电动工具、磨头、专用便携</a:t>
                      </a:r>
                      <a:r>
                        <a:rPr sz="900" kern="0" spc="-10" dirty="0">
                          <a:solidFill>
                            <a:srgbClr val="000000">
                              <a:alpha val="100000"/>
                            </a:srgbClr>
                          </a:solidFill>
                          <a:latin typeface="SimSun"/>
                          <a:ea typeface="SimSun"/>
                          <a:cs typeface="SimSun"/>
                        </a:rPr>
                        <a:t>式电动工具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rowSpan="5">
                  <a:txBody>
                    <a:bodyPr/>
                    <a:lstStyle/>
                    <a:p>
                      <a:pPr algn="l" rtl="0" eaLnBrk="0">
                        <a:lnSpc>
                          <a:spcPct val="121000"/>
                        </a:lnSpc>
                        <a:tabLst/>
                      </a:pPr>
                      <a:endParaRPr lang="Arial" altLang="Arial" sz="1000" dirty="0"/>
                    </a:p>
                    <a:p>
                      <a:pPr algn="l" rtl="0" eaLnBrk="0">
                        <a:lnSpc>
                          <a:spcPct val="121000"/>
                        </a:lnSpc>
                        <a:tabLst/>
                      </a:pPr>
                      <a:endParaRPr lang="Arial" altLang="Arial" sz="1000" dirty="0"/>
                    </a:p>
                    <a:p>
                      <a:pPr algn="l" rtl="0" eaLnBrk="0">
                        <a:lnSpc>
                          <a:spcPct val="122000"/>
                        </a:lnSpc>
                        <a:tabLst/>
                      </a:pPr>
                      <a:endParaRPr lang="Arial" altLang="Arial" sz="1000" dirty="0"/>
                    </a:p>
                    <a:p>
                      <a:pPr algn="l" rtl="0" eaLnBrk="0">
                        <a:lnSpc>
                          <a:spcPct val="9380"/>
                        </a:lnSpc>
                        <a:tabLst/>
                      </a:pPr>
                      <a:endParaRPr lang="Arial" altLang="Arial" sz="100" dirty="0"/>
                    </a:p>
                    <a:p>
                      <a:pPr marL="142875" algn="l" rtl="0" eaLnBrk="0">
                        <a:lnSpc>
                          <a:spcPct val="78000"/>
                        </a:lnSpc>
                        <a:tabLst/>
                      </a:pPr>
                      <a:r>
                        <a:rPr sz="900" kern="0" spc="-10" dirty="0">
                          <a:solidFill>
                            <a:srgbClr val="000000">
                              <a:alpha val="100000"/>
                            </a:srgbClr>
                          </a:solidFill>
                          <a:latin typeface="SimSun"/>
                          <a:ea typeface="SimSun"/>
                          <a:cs typeface="SimSun"/>
                        </a:rPr>
                        <a:t>B</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253365" algn="l" rtl="0" eaLnBrk="0">
                        <a:lnSpc>
                          <a:spcPct val="79000"/>
                        </a:lnSpc>
                        <a:spcBef>
                          <a:spcPts val="4"/>
                        </a:spcBef>
                        <a:tabLst/>
                      </a:pPr>
                      <a:r>
                        <a:rPr sz="900" kern="0" spc="-10" dirty="0">
                          <a:solidFill>
                            <a:srgbClr val="000000">
                              <a:alpha val="100000"/>
                            </a:srgbClr>
                          </a:solidFill>
                          <a:latin typeface="SimSun"/>
                          <a:ea typeface="SimSun"/>
                          <a:cs typeface="SimSun"/>
                        </a:rPr>
                        <a:t>B15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0000"/>
                        </a:lnSpc>
                        <a:tabLst/>
                      </a:pPr>
                      <a:endParaRPr lang="Arial" altLang="Arial" sz="400" dirty="0"/>
                    </a:p>
                    <a:p>
                      <a:pPr marL="742950" algn="l" rtl="0" eaLnBrk="0">
                        <a:lnSpc>
                          <a:spcPts val="1111"/>
                        </a:lnSpc>
                        <a:spcBef>
                          <a:spcPts val="4"/>
                        </a:spcBef>
                        <a:tabLst/>
                      </a:pPr>
                      <a:r>
                        <a:rPr sz="900" kern="0" spc="-40" dirty="0">
                          <a:solidFill>
                            <a:srgbClr val="000000">
                              <a:alpha val="100000"/>
                            </a:srgbClr>
                          </a:solidFill>
                          <a:latin typeface="SimSun"/>
                          <a:ea typeface="SimSun"/>
                          <a:cs typeface="SimSun"/>
                        </a:rPr>
                        <a:t>≥15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l" rtl="0" eaLnBrk="0">
                        <a:lnSpc>
                          <a:spcPct val="145000"/>
                        </a:lnSpc>
                        <a:tabLst/>
                      </a:pPr>
                      <a:endParaRPr lang="Arial" altLang="Arial" sz="1000" dirty="0"/>
                    </a:p>
                    <a:p>
                      <a:pPr algn="l" rtl="0" eaLnBrk="0">
                        <a:lnSpc>
                          <a:spcPct val="145000"/>
                        </a:lnSpc>
                        <a:tabLst/>
                      </a:pPr>
                      <a:endParaRPr lang="Arial" altLang="Arial" sz="1000" dirty="0"/>
                    </a:p>
                    <a:p>
                      <a:pPr algn="l" rtl="0" eaLnBrk="0">
                        <a:lnSpc>
                          <a:spcPct val="7312"/>
                        </a:lnSpc>
                        <a:tabLst/>
                      </a:pPr>
                      <a:endParaRPr lang="Arial" altLang="Arial" sz="100" dirty="0"/>
                    </a:p>
                    <a:p>
                      <a:pPr marL="69214" indent="-5714" algn="l" rtl="0" eaLnBrk="0">
                        <a:lnSpc>
                          <a:spcPct val="115000"/>
                        </a:lnSpc>
                        <a:tabLst/>
                      </a:pPr>
                      <a:r>
                        <a:rPr sz="900" kern="0" spc="0" dirty="0">
                          <a:solidFill>
                            <a:srgbClr val="000000">
                              <a:alpha val="100000"/>
                            </a:srgbClr>
                          </a:solidFill>
                          <a:latin typeface="SimSun"/>
                          <a:ea typeface="SimSun"/>
                          <a:cs typeface="SimSun"/>
                        </a:rPr>
                        <a:t>普通手工工具、便携式电动工具、磨头、专用便</a:t>
                      </a:r>
                      <a:r>
                        <a:rPr sz="900" kern="0" spc="-10" dirty="0">
                          <a:solidFill>
                            <a:srgbClr val="000000">
                              <a:alpha val="100000"/>
                            </a:srgbClr>
                          </a:solidFill>
                          <a:latin typeface="SimSun"/>
                          <a:ea typeface="SimSun"/>
                          <a:cs typeface="SimSun"/>
                        </a:rPr>
                        <a:t>携式电动工</a:t>
                      </a:r>
                      <a:r>
                        <a:rPr sz="900" kern="0" spc="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具、割炬</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500" dirty="0"/>
                    </a:p>
                    <a:p>
                      <a:pPr marL="165100" algn="l" rtl="0" eaLnBrk="0">
                        <a:lnSpc>
                          <a:spcPct val="79000"/>
                        </a:lnSpc>
                        <a:spcBef>
                          <a:spcPts val="2"/>
                        </a:spcBef>
                        <a:tabLst/>
                      </a:pPr>
                      <a:r>
                        <a:rPr sz="900" kern="0" spc="-10" dirty="0">
                          <a:solidFill>
                            <a:srgbClr val="000000">
                              <a:alpha val="100000"/>
                            </a:srgbClr>
                          </a:solidFill>
                          <a:latin typeface="SimSun"/>
                          <a:ea typeface="SimSun"/>
                          <a:cs typeface="SimSun"/>
                        </a:rPr>
                        <a:t>B30×1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0000"/>
                        </a:lnSpc>
                        <a:tabLst/>
                      </a:pPr>
                      <a:endParaRPr lang="Arial" altLang="Arial" sz="300" dirty="0"/>
                    </a:p>
                    <a:p>
                      <a:pPr marL="88900" algn="l" rtl="0" eaLnBrk="0">
                        <a:lnSpc>
                          <a:spcPct val="93000"/>
                        </a:lnSpc>
                        <a:spcBef>
                          <a:spcPts val="1"/>
                        </a:spcBef>
                        <a:tabLst/>
                      </a:pPr>
                      <a:r>
                        <a:rPr sz="900" kern="0" spc="10" dirty="0">
                          <a:solidFill>
                            <a:srgbClr val="000000">
                              <a:alpha val="100000"/>
                            </a:srgbClr>
                          </a:solidFill>
                          <a:latin typeface="SimSun"/>
                          <a:ea typeface="SimSun"/>
                          <a:cs typeface="SimSun"/>
                        </a:rPr>
                        <a:t>≥30(柜门面),≥15(其余各面)</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600" dirty="0"/>
                    </a:p>
                    <a:p>
                      <a:pPr marL="253365" algn="l" rtl="0" eaLnBrk="0">
                        <a:lnSpc>
                          <a:spcPct val="78000"/>
                        </a:lnSpc>
                        <a:spcBef>
                          <a:spcPts val="1"/>
                        </a:spcBef>
                        <a:tabLst/>
                      </a:pPr>
                      <a:r>
                        <a:rPr sz="900" kern="0" spc="-10" dirty="0">
                          <a:solidFill>
                            <a:srgbClr val="000000">
                              <a:alpha val="100000"/>
                            </a:srgbClr>
                          </a:solidFill>
                          <a:latin typeface="SimSun"/>
                          <a:ea typeface="SimSun"/>
                          <a:cs typeface="SimSun"/>
                        </a:rPr>
                        <a:t>B30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0000"/>
                        </a:lnSpc>
                        <a:tabLst/>
                      </a:pPr>
                      <a:endParaRPr lang="Arial" altLang="Arial" sz="400" dirty="0"/>
                    </a:p>
                    <a:p>
                      <a:pPr marL="742950" algn="l" rtl="0" eaLnBrk="0">
                        <a:lnSpc>
                          <a:spcPts val="1111"/>
                        </a:lnSpc>
                        <a:spcBef>
                          <a:spcPts val="3"/>
                        </a:spcBef>
                        <a:tabLst/>
                      </a:pPr>
                      <a:r>
                        <a:rPr sz="900" kern="0" spc="-40" dirty="0">
                          <a:solidFill>
                            <a:srgbClr val="000000">
                              <a:alpha val="100000"/>
                            </a:srgbClr>
                          </a:solidFill>
                          <a:latin typeface="SimSun"/>
                          <a:ea typeface="SimSun"/>
                          <a:cs typeface="SimSun"/>
                        </a:rPr>
                        <a:t>≥30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600" dirty="0"/>
                    </a:p>
                    <a:p>
                      <a:pPr marL="253365" algn="l" rtl="0" eaLnBrk="0">
                        <a:lnSpc>
                          <a:spcPct val="78000"/>
                        </a:lnSpc>
                        <a:spcBef>
                          <a:spcPts val="2"/>
                        </a:spcBef>
                        <a:tabLst/>
                      </a:pPr>
                      <a:r>
                        <a:rPr sz="900" kern="0" spc="-10" dirty="0">
                          <a:solidFill>
                            <a:srgbClr val="000000">
                              <a:alpha val="100000"/>
                            </a:srgbClr>
                          </a:solidFill>
                          <a:latin typeface="SimSun"/>
                          <a:ea typeface="SimSun"/>
                          <a:cs typeface="SimSun"/>
                        </a:rPr>
                        <a:t>B60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0000"/>
                        </a:lnSpc>
                        <a:tabLst/>
                      </a:pPr>
                      <a:endParaRPr lang="Arial" altLang="Arial" sz="400" dirty="0"/>
                    </a:p>
                    <a:p>
                      <a:pPr marL="742950" algn="l" rtl="0" eaLnBrk="0">
                        <a:lnSpc>
                          <a:spcPts val="1111"/>
                        </a:lnSpc>
                        <a:spcBef>
                          <a:spcPts val="4"/>
                        </a:spcBef>
                        <a:tabLst/>
                      </a:pPr>
                      <a:r>
                        <a:rPr sz="900" kern="0" spc="-40" dirty="0">
                          <a:solidFill>
                            <a:srgbClr val="000000">
                              <a:alpha val="100000"/>
                            </a:srgbClr>
                          </a:solidFill>
                          <a:latin typeface="SimSun"/>
                          <a:ea typeface="SimSun"/>
                          <a:cs typeface="SimSun"/>
                        </a:rPr>
                        <a:t>≥60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600" dirty="0"/>
                    </a:p>
                    <a:p>
                      <a:pPr marL="253365" algn="l" rtl="0" eaLnBrk="0">
                        <a:lnSpc>
                          <a:spcPct val="78000"/>
                        </a:lnSpc>
                        <a:spcBef>
                          <a:spcPts val="1"/>
                        </a:spcBef>
                        <a:tabLst/>
                      </a:pPr>
                      <a:r>
                        <a:rPr sz="900" kern="0" spc="-10" dirty="0">
                          <a:solidFill>
                            <a:srgbClr val="000000">
                              <a:alpha val="100000"/>
                            </a:srgbClr>
                          </a:solidFill>
                          <a:latin typeface="SimSun"/>
                          <a:ea typeface="SimSun"/>
                          <a:cs typeface="SimSun"/>
                        </a:rPr>
                        <a:t>B90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0000"/>
                        </a:lnSpc>
                        <a:tabLst/>
                      </a:pPr>
                      <a:endParaRPr lang="Arial" altLang="Arial" sz="400" dirty="0"/>
                    </a:p>
                    <a:p>
                      <a:pPr marL="742950" algn="l" rtl="0" eaLnBrk="0">
                        <a:lnSpc>
                          <a:spcPts val="1111"/>
                        </a:lnSpc>
                        <a:spcBef>
                          <a:spcPts val="3"/>
                        </a:spcBef>
                        <a:tabLst/>
                      </a:pPr>
                      <a:r>
                        <a:rPr sz="900" kern="0" spc="-40" dirty="0">
                          <a:solidFill>
                            <a:srgbClr val="000000">
                              <a:alpha val="100000"/>
                            </a:srgbClr>
                          </a:solidFill>
                          <a:latin typeface="SimSun"/>
                          <a:ea typeface="SimSun"/>
                          <a:cs typeface="SimSun"/>
                        </a:rPr>
                        <a:t>≥90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rowSpan="2">
                  <a:txBody>
                    <a:bodyPr/>
                    <a:lstStyle/>
                    <a:p>
                      <a:pPr algn="l" rtl="0" eaLnBrk="0">
                        <a:lnSpc>
                          <a:spcPct val="131000"/>
                        </a:lnSpc>
                        <a:tabLst/>
                      </a:pPr>
                      <a:endParaRPr lang="Arial" altLang="Arial" sz="1000" dirty="0"/>
                    </a:p>
                    <a:p>
                      <a:pPr marL="142875" algn="l" rtl="0" eaLnBrk="0">
                        <a:lnSpc>
                          <a:spcPct val="78000"/>
                        </a:lnSpc>
                        <a:spcBef>
                          <a:spcPts val="7"/>
                        </a:spcBef>
                        <a:tabLst/>
                      </a:pPr>
                      <a:r>
                        <a:rPr sz="900" kern="0" spc="-10" dirty="0">
                          <a:solidFill>
                            <a:srgbClr val="000000">
                              <a:alpha val="100000"/>
                            </a:srgbClr>
                          </a:solidFill>
                          <a:latin typeface="SimSun"/>
                          <a:ea typeface="SimSun"/>
                          <a:cs typeface="SimSun"/>
                        </a:rPr>
                        <a:t>C</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3000"/>
                        </a:lnSpc>
                        <a:tabLst/>
                      </a:pPr>
                      <a:endParaRPr lang="Arial" altLang="Arial" sz="500" dirty="0"/>
                    </a:p>
                    <a:p>
                      <a:pPr marL="253365" algn="l" rtl="0" eaLnBrk="0">
                        <a:lnSpc>
                          <a:spcPct val="78000"/>
                        </a:lnSpc>
                        <a:spcBef>
                          <a:spcPts val="1"/>
                        </a:spcBef>
                        <a:tabLst/>
                      </a:pPr>
                      <a:r>
                        <a:rPr sz="900" kern="0" spc="-10" dirty="0">
                          <a:solidFill>
                            <a:srgbClr val="000000">
                              <a:alpha val="100000"/>
                            </a:srgbClr>
                          </a:solidFill>
                          <a:latin typeface="SimSun"/>
                          <a:ea typeface="SimSun"/>
                          <a:cs typeface="SimSun"/>
                        </a:rPr>
                        <a:t>C60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400" dirty="0"/>
                    </a:p>
                    <a:p>
                      <a:pPr marL="742950" algn="l" rtl="0" eaLnBrk="0">
                        <a:lnSpc>
                          <a:spcPts val="1111"/>
                        </a:lnSpc>
                        <a:spcBef>
                          <a:spcPts val="2"/>
                        </a:spcBef>
                        <a:tabLst/>
                      </a:pPr>
                      <a:r>
                        <a:rPr sz="900" kern="0" spc="-40" dirty="0">
                          <a:solidFill>
                            <a:srgbClr val="000000">
                              <a:alpha val="100000"/>
                            </a:srgbClr>
                          </a:solidFill>
                          <a:latin typeface="SimSun"/>
                          <a:ea typeface="SimSun"/>
                          <a:cs typeface="SimSun"/>
                        </a:rPr>
                        <a:t>≥60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rtl="0" eaLnBrk="0">
                        <a:lnSpc>
                          <a:spcPct val="101000"/>
                        </a:lnSpc>
                        <a:tabLst/>
                      </a:pPr>
                      <a:endParaRPr lang="Arial" altLang="Arial" sz="600" dirty="0"/>
                    </a:p>
                    <a:p>
                      <a:pPr marL="75564" indent="-12064" algn="l" rtl="0" eaLnBrk="0">
                        <a:lnSpc>
                          <a:spcPct val="112000"/>
                        </a:lnSpc>
                        <a:spcBef>
                          <a:spcPts val="6"/>
                        </a:spcBef>
                        <a:tabLst/>
                      </a:pPr>
                      <a:r>
                        <a:rPr sz="900" kern="0" spc="0" dirty="0">
                          <a:solidFill>
                            <a:srgbClr val="000000">
                              <a:alpha val="100000"/>
                            </a:srgbClr>
                          </a:solidFill>
                          <a:latin typeface="SimSun"/>
                          <a:ea typeface="SimSun"/>
                          <a:cs typeface="SimSun"/>
                        </a:rPr>
                        <a:t>普通手工工具、便携式电动工具、磨头、专用便</a:t>
                      </a:r>
                      <a:r>
                        <a:rPr sz="900" kern="0" spc="-10" dirty="0">
                          <a:solidFill>
                            <a:srgbClr val="000000">
                              <a:alpha val="100000"/>
                            </a:srgbClr>
                          </a:solidFill>
                          <a:latin typeface="SimSun"/>
                          <a:ea typeface="SimSun"/>
                          <a:cs typeface="SimSun"/>
                        </a:rPr>
                        <a:t>携式电动工</a:t>
                      </a:r>
                      <a:r>
                        <a:rPr sz="900" kern="0" spc="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具、割炬、爆炸物</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600" dirty="0"/>
                    </a:p>
                    <a:p>
                      <a:pPr marL="253365" algn="l" rtl="0" eaLnBrk="0">
                        <a:lnSpc>
                          <a:spcPct val="78000"/>
                        </a:lnSpc>
                        <a:spcBef>
                          <a:spcPts val="2"/>
                        </a:spcBef>
                        <a:tabLst/>
                      </a:pPr>
                      <a:r>
                        <a:rPr sz="900" kern="0" spc="-10" dirty="0">
                          <a:solidFill>
                            <a:srgbClr val="000000">
                              <a:alpha val="100000"/>
                            </a:srgbClr>
                          </a:solidFill>
                          <a:latin typeface="SimSun"/>
                          <a:ea typeface="SimSun"/>
                          <a:cs typeface="SimSun"/>
                        </a:rPr>
                        <a:t>C90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0000"/>
                        </a:lnSpc>
                        <a:tabLst/>
                      </a:pPr>
                      <a:endParaRPr lang="Arial" altLang="Arial" sz="400" dirty="0"/>
                    </a:p>
                    <a:p>
                      <a:pPr marL="742950" algn="l" rtl="0" eaLnBrk="0">
                        <a:lnSpc>
                          <a:spcPts val="1111"/>
                        </a:lnSpc>
                        <a:spcBef>
                          <a:spcPts val="4"/>
                        </a:spcBef>
                        <a:tabLst/>
                      </a:pPr>
                      <a:r>
                        <a:rPr sz="900" kern="0" spc="-40" dirty="0">
                          <a:solidFill>
                            <a:srgbClr val="000000">
                              <a:alpha val="100000"/>
                            </a:srgbClr>
                          </a:solidFill>
                          <a:latin typeface="SimSun"/>
                          <a:ea typeface="SimSun"/>
                          <a:cs typeface="SimSun"/>
                        </a:rPr>
                        <a:t>≥90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3275">
                <a:tc gridSpan="4">
                  <a:txBody>
                    <a:bodyPr/>
                    <a:lstStyle/>
                    <a:p>
                      <a:pPr algn="l" rtl="0" eaLnBrk="0">
                        <a:lnSpc>
                          <a:spcPct val="113000"/>
                        </a:lnSpc>
                        <a:tabLst/>
                      </a:pPr>
                      <a:endParaRPr lang="Arial" altLang="Arial" sz="500" dirty="0"/>
                    </a:p>
                    <a:p>
                      <a:pPr marL="309245" algn="l" rtl="0" eaLnBrk="0">
                        <a:lnSpc>
                          <a:spcPct val="93000"/>
                        </a:lnSpc>
                        <a:spcBef>
                          <a:spcPts val="5"/>
                        </a:spcBef>
                        <a:tabLst/>
                      </a:pPr>
                      <a:r>
                        <a:rPr sz="900" b="1" kern="0" spc="0" dirty="0">
                          <a:solidFill>
                            <a:srgbClr val="000000">
                              <a:alpha val="100000"/>
                            </a:srgbClr>
                          </a:solidFill>
                          <a:latin typeface="SimSun"/>
                          <a:ea typeface="SimSun"/>
                          <a:cs typeface="SimSun"/>
                        </a:rPr>
                        <a:t>注1:</a:t>
                      </a:r>
                      <a:r>
                        <a:rPr sz="900" kern="0" spc="0" dirty="0">
                          <a:solidFill>
                            <a:srgbClr val="000000">
                              <a:alpha val="100000"/>
                            </a:srgbClr>
                          </a:solidFill>
                          <a:latin typeface="SimSun"/>
                          <a:ea typeface="SimSun"/>
                          <a:cs typeface="SimSun"/>
                        </a:rPr>
                        <a:t>本表中安全级别(分类与分级</a:t>
                      </a:r>
                      <a:r>
                        <a:rPr sz="900" kern="0" spc="-10" dirty="0">
                          <a:solidFill>
                            <a:srgbClr val="000000">
                              <a:alpha val="100000"/>
                            </a:srgbClr>
                          </a:solidFill>
                          <a:latin typeface="SimSun"/>
                          <a:ea typeface="SimSun"/>
                          <a:cs typeface="SimSun"/>
                        </a:rPr>
                        <a:t>)由低向高顺序排列，即A30×1高于A15,B15高于A30,C60高于B90。</a:t>
                      </a:r>
                      <a:endParaRPr lang="SimSun" altLang="SimSun" sz="900" dirty="0"/>
                    </a:p>
                    <a:p>
                      <a:pPr marL="618490" indent="-309245" algn="l" rtl="0" eaLnBrk="0">
                        <a:lnSpc>
                          <a:spcPct val="115000"/>
                        </a:lnSpc>
                        <a:spcBef>
                          <a:spcPts val="394"/>
                        </a:spcBef>
                        <a:tabLst/>
                      </a:pPr>
                      <a:r>
                        <a:rPr sz="900" b="1" kern="0" spc="-10" dirty="0">
                          <a:solidFill>
                            <a:srgbClr val="000000">
                              <a:alpha val="100000"/>
                            </a:srgbClr>
                          </a:solidFill>
                          <a:latin typeface="SimSun"/>
                          <a:ea typeface="SimSun"/>
                          <a:cs typeface="SimSun"/>
                        </a:rPr>
                        <a:t>注2:</a:t>
                      </a:r>
                      <a:r>
                        <a:rPr sz="900" kern="0" spc="-10" dirty="0">
                          <a:solidFill>
                            <a:srgbClr val="000000">
                              <a:alpha val="100000"/>
                            </a:srgbClr>
                          </a:solidFill>
                          <a:latin typeface="SimSun"/>
                          <a:ea typeface="SimSun"/>
                          <a:cs typeface="SimSun"/>
                        </a:rPr>
                        <a:t>防盗保险柜除柜门面外，其余各面的抗破坏性能较柜门面低一级别</a:t>
                      </a:r>
                      <a:r>
                        <a:rPr sz="900" kern="0" spc="-20" dirty="0">
                          <a:solidFill>
                            <a:srgbClr val="000000">
                              <a:alpha val="100000"/>
                            </a:srgbClr>
                          </a:solidFill>
                          <a:latin typeface="SimSun"/>
                          <a:ea typeface="SimSun"/>
                          <a:cs typeface="SimSun"/>
                        </a:rPr>
                        <a:t>的用“×1”表示。若标记中没有“×1”,</a:t>
                      </a:r>
                      <a:r>
                        <a:rPr sz="900" kern="0" spc="-1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表明该防盗保险柜各面抗破坏性能一致。</a:t>
                      </a:r>
                      <a:endParaRPr lang="SimSun" altLang="SimSun" sz="900" dirty="0"/>
                    </a:p>
                    <a:p>
                      <a:pPr algn="l" rtl="0" eaLnBrk="0">
                        <a:lnSpc>
                          <a:spcPct val="117000"/>
                        </a:lnSpc>
                        <a:tabLst/>
                      </a:pPr>
                      <a:endParaRPr lang="Arial" altLang="Arial" sz="300" dirty="0"/>
                    </a:p>
                    <a:p>
                      <a:pPr marL="301625" algn="l" rtl="0" eaLnBrk="0">
                        <a:lnSpc>
                          <a:spcPct val="94000"/>
                        </a:lnSpc>
                        <a:tabLst/>
                      </a:pPr>
                      <a:r>
                        <a:rPr sz="900" kern="0" spc="-10" dirty="0">
                          <a:solidFill>
                            <a:srgbClr val="000000">
                              <a:alpha val="100000"/>
                            </a:srgbClr>
                          </a:solidFill>
                          <a:latin typeface="SimSun"/>
                          <a:ea typeface="SimSun"/>
                          <a:cs typeface="SimSun"/>
                        </a:rPr>
                        <a:t>注3:B类在A类基础上增加割炬的破坏工具；C类在B类基础上增加爆炸物的</a:t>
                      </a:r>
                      <a:r>
                        <a:rPr sz="900" kern="0" spc="-20" dirty="0">
                          <a:solidFill>
                            <a:srgbClr val="000000">
                              <a:alpha val="100000"/>
                            </a:srgbClr>
                          </a:solidFill>
                          <a:latin typeface="SimSun"/>
                          <a:ea typeface="SimSun"/>
                          <a:cs typeface="SimSun"/>
                        </a:rPr>
                        <a:t>破坏工具。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2" name="textbox 52"/>
          <p:cNvSpPr/>
          <p:nvPr/>
        </p:nvSpPr>
        <p:spPr>
          <a:xfrm>
            <a:off x="770155" y="1268607"/>
            <a:ext cx="5859779" cy="1916429"/>
          </a:xfrm>
          <a:prstGeom prst="rect">
            <a:avLst/>
          </a:prstGeom>
        </p:spPr>
        <p:txBody>
          <a:bodyPr vert="horz" wrap="square" lIns="0" tIns="0" rIns="0" bIns="0"/>
          <a:lstStyle/>
          <a:p>
            <a:pPr algn="l" rtl="0" eaLnBrk="0">
              <a:lnSpc>
                <a:spcPct val="87488"/>
              </a:lnSpc>
              <a:tabLst/>
            </a:pPr>
            <a:endParaRPr lang="Arial" altLang="Arial" sz="100" dirty="0"/>
          </a:p>
          <a:p>
            <a:pPr marL="12700" algn="l" rtl="0" eaLnBrk="0">
              <a:lnSpc>
                <a:spcPct val="78000"/>
              </a:lnSpc>
              <a:tabLst/>
            </a:pPr>
            <a:r>
              <a:rPr sz="1000" b="1" kern="0" spc="-20" dirty="0">
                <a:solidFill>
                  <a:srgbClr val="000000">
                    <a:alpha val="100000"/>
                  </a:srgbClr>
                </a:solidFill>
                <a:latin typeface="SimSun"/>
                <a:ea typeface="SimSun"/>
                <a:cs typeface="SimSun"/>
              </a:rPr>
              <a:t>3.22</a:t>
            </a:r>
            <a:endParaRPr lang="SimSun" altLang="SimSun" sz="1000" dirty="0"/>
          </a:p>
          <a:p>
            <a:pPr marL="285750" algn="l" rtl="0" eaLnBrk="0">
              <a:lnSpc>
                <a:spcPct val="92000"/>
              </a:lnSpc>
              <a:spcBef>
                <a:spcPts val="340"/>
              </a:spcBef>
              <a:tabLst/>
            </a:pPr>
            <a:r>
              <a:rPr sz="1000" b="1" kern="0" spc="-10" dirty="0">
                <a:solidFill>
                  <a:srgbClr val="000000">
                    <a:alpha val="100000"/>
                  </a:srgbClr>
                </a:solidFill>
                <a:latin typeface="SimHei"/>
                <a:ea typeface="SimHei"/>
                <a:cs typeface="SimHei"/>
              </a:rPr>
              <a:t>测试体</a:t>
            </a:r>
            <a:r>
              <a:rPr sz="1000" kern="0" spc="50" dirty="0">
                <a:solidFill>
                  <a:srgbClr val="000000">
                    <a:alpha val="100000"/>
                  </a:srgbClr>
                </a:solidFill>
                <a:latin typeface="SimHei"/>
                <a:ea typeface="SimHei"/>
                <a:cs typeface="SimHei"/>
              </a:rPr>
              <a:t>  </a:t>
            </a:r>
            <a:r>
              <a:rPr sz="1000" b="1" kern="0" spc="-10" dirty="0">
                <a:solidFill>
                  <a:srgbClr val="000000">
                    <a:alpha val="100000"/>
                  </a:srgbClr>
                </a:solidFill>
                <a:latin typeface="Times New Roman"/>
                <a:ea typeface="Times New Roman"/>
                <a:cs typeface="Times New Roman"/>
              </a:rPr>
              <a:t>test</a:t>
            </a:r>
            <a:r>
              <a:rPr sz="1000" b="1" kern="0" spc="15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body</a:t>
            </a:r>
            <a:endParaRPr lang="Times New Roman" altLang="Times New Roman" sz="1000" dirty="0"/>
          </a:p>
          <a:p>
            <a:pPr marL="42544" indent="241300" algn="l" rtl="0" eaLnBrk="0">
              <a:lnSpc>
                <a:spcPct val="112000"/>
              </a:lnSpc>
              <a:spcBef>
                <a:spcPts val="566"/>
              </a:spcBef>
              <a:tabLst/>
            </a:pPr>
            <a:r>
              <a:rPr sz="1000" kern="0" spc="60" dirty="0">
                <a:solidFill>
                  <a:srgbClr val="000000">
                    <a:alpha val="100000"/>
                  </a:srgbClr>
                </a:solidFill>
                <a:latin typeface="SimSun"/>
                <a:ea typeface="SimSun"/>
                <a:cs typeface="SimSun"/>
              </a:rPr>
              <a:t>长为150</a:t>
            </a:r>
            <a:r>
              <a:rPr sz="1000" kern="0" spc="-26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60" dirty="0">
                <a:solidFill>
                  <a:srgbClr val="000000">
                    <a:alpha val="100000"/>
                  </a:srgbClr>
                </a:solidFill>
                <a:latin typeface="SimSun"/>
                <a:ea typeface="SimSun"/>
                <a:cs typeface="SimSun"/>
              </a:rPr>
              <a:t>、截面积为125</a:t>
            </a:r>
            <a:r>
              <a:rPr sz="1000" kern="0" spc="-11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cm</a:t>
            </a:r>
            <a:r>
              <a:rPr sz="1000" kern="0" spc="60" dirty="0">
                <a:solidFill>
                  <a:srgbClr val="000000">
                    <a:alpha val="100000"/>
                  </a:srgbClr>
                </a:solidFill>
                <a:latin typeface="Times New Roman"/>
                <a:ea typeface="Times New Roman"/>
                <a:cs typeface="Times New Roman"/>
              </a:rPr>
              <a:t>²</a:t>
            </a:r>
            <a:r>
              <a:rPr sz="1000" kern="0" spc="80" dirty="0">
                <a:solidFill>
                  <a:srgbClr val="000000">
                    <a:alpha val="100000"/>
                  </a:srgbClr>
                </a:solidFill>
                <a:latin typeface="Times New Roman"/>
                <a:ea typeface="Times New Roman"/>
                <a:cs typeface="Times New Roman"/>
              </a:rPr>
              <a:t>  </a:t>
            </a:r>
            <a:r>
              <a:rPr sz="1000" kern="0" spc="60" dirty="0">
                <a:solidFill>
                  <a:srgbClr val="000000">
                    <a:alpha val="100000"/>
                  </a:srgbClr>
                </a:solidFill>
                <a:latin typeface="SimSun"/>
                <a:ea typeface="SimSun"/>
                <a:cs typeface="SimSun"/>
              </a:rPr>
              <a:t>的刚性体，截面要求为最小边长为100 </a:t>
            </a:r>
            <a:r>
              <a:rPr sz="1000" kern="0" spc="0" dirty="0">
                <a:solidFill>
                  <a:srgbClr val="000000">
                    <a:alpha val="100000"/>
                  </a:srgbClr>
                </a:solidFill>
                <a:latin typeface="Times New Roman"/>
                <a:ea typeface="Times New Roman"/>
                <a:cs typeface="Times New Roman"/>
              </a:rPr>
              <a:t>mm</a:t>
            </a:r>
            <a:r>
              <a:rPr sz="1000" kern="0" spc="21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的矩形，或边长为</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112  </a:t>
            </a:r>
            <a:r>
              <a:rPr sz="1000" kern="0" spc="0" dirty="0">
                <a:solidFill>
                  <a:srgbClr val="000000">
                    <a:alpha val="100000"/>
                  </a:srgbClr>
                </a:solidFill>
                <a:latin typeface="SimSun"/>
                <a:ea typeface="SimSun"/>
                <a:cs typeface="SimSun"/>
              </a:rPr>
              <a:t>mm</a:t>
            </a:r>
            <a:r>
              <a:rPr sz="1000" kern="0" spc="20" dirty="0">
                <a:solidFill>
                  <a:srgbClr val="000000">
                    <a:alpha val="100000"/>
                  </a:srgbClr>
                </a:solidFill>
                <a:latin typeface="SimSun"/>
                <a:ea typeface="SimSun"/>
                <a:cs typeface="SimSun"/>
              </a:rPr>
              <a:t>的正方形，</a:t>
            </a:r>
            <a:r>
              <a:rPr sz="1000" kern="0" spc="10" dirty="0">
                <a:solidFill>
                  <a:srgbClr val="000000">
                    <a:alpha val="100000"/>
                  </a:srgbClr>
                </a:solidFill>
                <a:latin typeface="SimSun"/>
                <a:ea typeface="SimSun"/>
                <a:cs typeface="SimSun"/>
              </a:rPr>
              <a:t>或直径为126</a:t>
            </a:r>
            <a:r>
              <a:rPr sz="1000" kern="0" spc="-26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1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的圆形。</a:t>
            </a:r>
            <a:endParaRPr lang="SimSun" altLang="SimSun" sz="1000" dirty="0"/>
          </a:p>
          <a:p>
            <a:pPr marL="12700" algn="l" rtl="0" eaLnBrk="0">
              <a:lnSpc>
                <a:spcPct val="78000"/>
              </a:lnSpc>
              <a:spcBef>
                <a:spcPts val="566"/>
              </a:spcBef>
              <a:tabLst/>
            </a:pPr>
            <a:r>
              <a:rPr sz="1000" b="1" kern="0" spc="-20" dirty="0">
                <a:solidFill>
                  <a:srgbClr val="000000">
                    <a:alpha val="100000"/>
                  </a:srgbClr>
                </a:solidFill>
                <a:latin typeface="SimSun"/>
                <a:ea typeface="SimSun"/>
                <a:cs typeface="SimSun"/>
              </a:rPr>
              <a:t>3.23</a:t>
            </a:r>
            <a:endParaRPr lang="SimSun" altLang="SimSun" sz="1000" dirty="0"/>
          </a:p>
          <a:p>
            <a:pPr marL="283845" algn="l" rtl="0" eaLnBrk="0">
              <a:lnSpc>
                <a:spcPct val="94000"/>
              </a:lnSpc>
              <a:spcBef>
                <a:spcPts val="424"/>
              </a:spcBef>
              <a:tabLst/>
            </a:pPr>
            <a:r>
              <a:rPr sz="1000" kern="0" spc="-30" dirty="0">
                <a:solidFill>
                  <a:srgbClr val="000000">
                    <a:alpha val="100000"/>
                  </a:srgbClr>
                </a:solidFill>
                <a:latin typeface="SimHei"/>
                <a:ea typeface="SimHei"/>
                <a:cs typeface="SimHei"/>
              </a:rPr>
              <a:t>功能性开口</a:t>
            </a:r>
            <a:r>
              <a:rPr sz="1000" kern="0" spc="-30" dirty="0">
                <a:solidFill>
                  <a:srgbClr val="000000">
                    <a:alpha val="100000"/>
                  </a:srgbClr>
                </a:solidFill>
                <a:latin typeface="SimHei"/>
                <a:ea typeface="SimHei"/>
                <a:cs typeface="SimHei"/>
              </a:rPr>
              <a:t>  </a:t>
            </a:r>
            <a:r>
              <a:rPr sz="1000" kern="0" spc="-30" dirty="0">
                <a:solidFill>
                  <a:srgbClr val="000000">
                    <a:alpha val="100000"/>
                  </a:srgbClr>
                </a:solidFill>
                <a:latin typeface="SimSun"/>
                <a:ea typeface="SimSun"/>
                <a:cs typeface="SimSun"/>
              </a:rPr>
              <a:t>functional opening</a:t>
            </a:r>
            <a:endParaRPr lang="SimSun" altLang="SimSun" sz="1000" dirty="0"/>
          </a:p>
          <a:p>
            <a:pPr marL="283845" algn="l" rtl="0" eaLnBrk="0">
              <a:lnSpc>
                <a:spcPct val="95000"/>
              </a:lnSpc>
              <a:spcBef>
                <a:spcPts val="456"/>
              </a:spcBef>
              <a:tabLst/>
            </a:pPr>
            <a:r>
              <a:rPr sz="1000" kern="0" spc="10" dirty="0">
                <a:solidFill>
                  <a:srgbClr val="000000">
                    <a:alpha val="100000"/>
                  </a:srgbClr>
                </a:solidFill>
                <a:latin typeface="SimSun"/>
                <a:ea typeface="SimSun"/>
                <a:cs typeface="SimSun"/>
              </a:rPr>
              <a:t>防盗保险柜(箱)上为特殊功</a:t>
            </a:r>
            <a:r>
              <a:rPr sz="1000" kern="0" spc="0" dirty="0">
                <a:solidFill>
                  <a:srgbClr val="000000">
                    <a:alpha val="100000"/>
                  </a:srgbClr>
                </a:solidFill>
                <a:latin typeface="SimSun"/>
                <a:ea typeface="SimSun"/>
                <a:cs typeface="SimSun"/>
              </a:rPr>
              <a:t>能而预设的开口。</a:t>
            </a:r>
            <a:endParaRPr lang="SimSun" altLang="SimSun" sz="1000" dirty="0"/>
          </a:p>
          <a:p>
            <a:pPr marL="12700" algn="l" rtl="0" eaLnBrk="0">
              <a:lnSpc>
                <a:spcPct val="78000"/>
              </a:lnSpc>
              <a:spcBef>
                <a:spcPts val="517"/>
              </a:spcBef>
              <a:tabLst/>
            </a:pPr>
            <a:r>
              <a:rPr sz="1000" b="1" kern="0" spc="-20" dirty="0">
                <a:solidFill>
                  <a:srgbClr val="000000">
                    <a:alpha val="100000"/>
                  </a:srgbClr>
                </a:solidFill>
                <a:latin typeface="SimSun"/>
                <a:ea typeface="SimSun"/>
                <a:cs typeface="SimSun"/>
              </a:rPr>
              <a:t>3.24</a:t>
            </a:r>
            <a:endParaRPr lang="SimSun" altLang="SimSun" sz="1000" dirty="0"/>
          </a:p>
          <a:p>
            <a:pPr marL="283845" algn="l" rtl="0" eaLnBrk="0">
              <a:lnSpc>
                <a:spcPts val="1111"/>
              </a:lnSpc>
              <a:spcBef>
                <a:spcPts val="379"/>
              </a:spcBef>
              <a:tabLst/>
            </a:pPr>
            <a:r>
              <a:rPr sz="900" kern="0" spc="0" dirty="0">
                <a:solidFill>
                  <a:srgbClr val="000000">
                    <a:alpha val="100000"/>
                  </a:srgbClr>
                </a:solidFill>
                <a:latin typeface="SimHei"/>
                <a:ea typeface="SimHei"/>
                <a:cs typeface="SimHei"/>
              </a:rPr>
              <a:t>防技术开启</a:t>
            </a:r>
            <a:r>
              <a:rPr sz="900" kern="0" spc="100" dirty="0">
                <a:solidFill>
                  <a:srgbClr val="000000">
                    <a:alpha val="100000"/>
                  </a:srgbClr>
                </a:solidFill>
                <a:latin typeface="SimHei"/>
                <a:ea typeface="SimHei"/>
                <a:cs typeface="SimHei"/>
              </a:rPr>
              <a:t>  </a:t>
            </a:r>
            <a:r>
              <a:rPr sz="900" kern="0" spc="0" dirty="0">
                <a:solidFill>
                  <a:srgbClr val="000000">
                    <a:alpha val="100000"/>
                  </a:srgbClr>
                </a:solidFill>
                <a:latin typeface="SimSun"/>
                <a:ea typeface="SimSun"/>
                <a:cs typeface="SimSun"/>
              </a:rPr>
              <a:t>professional-tools resis</a:t>
            </a:r>
            <a:r>
              <a:rPr sz="900" kern="0" spc="-10" dirty="0">
                <a:solidFill>
                  <a:srgbClr val="000000">
                    <a:alpha val="100000"/>
                  </a:srgbClr>
                </a:solidFill>
                <a:latin typeface="SimSun"/>
                <a:ea typeface="SimSun"/>
                <a:cs typeface="SimSun"/>
              </a:rPr>
              <a:t>tant opening</a:t>
            </a:r>
            <a:endParaRPr lang="SimSun" altLang="SimSun" sz="900" dirty="0"/>
          </a:p>
          <a:p>
            <a:pPr algn="l" rtl="0" eaLnBrk="0">
              <a:lnSpc>
                <a:spcPct val="107000"/>
              </a:lnSpc>
              <a:tabLst/>
            </a:pPr>
            <a:endParaRPr lang="Arial" altLang="Arial" sz="400" dirty="0"/>
          </a:p>
          <a:p>
            <a:pPr marL="283845" algn="l" rtl="0" eaLnBrk="0">
              <a:lnSpc>
                <a:spcPct val="95000"/>
              </a:lnSpc>
              <a:spcBef>
                <a:spcPts val="4"/>
              </a:spcBef>
              <a:tabLst/>
            </a:pPr>
            <a:r>
              <a:rPr sz="1000" kern="0" spc="10" dirty="0">
                <a:solidFill>
                  <a:srgbClr val="000000">
                    <a:alpha val="100000"/>
                  </a:srgbClr>
                </a:solidFill>
                <a:latin typeface="SimSun"/>
                <a:ea typeface="SimSun"/>
                <a:cs typeface="SimSun"/>
              </a:rPr>
              <a:t>抵抗锁具专业技术人员使用专用工具，运用操作手法非破坏性打开锁具的能力</a:t>
            </a:r>
            <a:r>
              <a:rPr sz="1000" kern="0" spc="0" dirty="0">
                <a:solidFill>
                  <a:srgbClr val="000000">
                    <a:alpha val="100000"/>
                  </a:srgbClr>
                </a:solidFill>
                <a:latin typeface="SimSun"/>
                <a:ea typeface="SimSun"/>
                <a:cs typeface="SimSun"/>
              </a:rPr>
              <a:t>。</a:t>
            </a:r>
            <a:endParaRPr lang="SimSun" altLang="SimSun" sz="1000" dirty="0"/>
          </a:p>
        </p:txBody>
      </p:sp>
      <p:sp>
        <p:nvSpPr>
          <p:cNvPr id="54" name="textbox 54"/>
          <p:cNvSpPr/>
          <p:nvPr/>
        </p:nvSpPr>
        <p:spPr>
          <a:xfrm>
            <a:off x="769929" y="3393313"/>
            <a:ext cx="5858509" cy="1320800"/>
          </a:xfrm>
          <a:prstGeom prst="rect">
            <a:avLst/>
          </a:prstGeom>
        </p:spPr>
        <p:txBody>
          <a:bodyPr vert="horz" wrap="square" lIns="0" tIns="0" rIns="0" bIns="0"/>
          <a:lstStyle/>
          <a:p>
            <a:pPr algn="l" rtl="0" eaLnBrk="0">
              <a:lnSpc>
                <a:spcPct val="88102"/>
              </a:lnSpc>
              <a:tabLst/>
            </a:pPr>
            <a:endParaRPr lang="Arial" altLang="Arial" sz="100" dirty="0"/>
          </a:p>
          <a:p>
            <a:pPr marL="12700" algn="l" rtl="0" eaLnBrk="0">
              <a:lnSpc>
                <a:spcPct val="95000"/>
              </a:lnSpc>
              <a:tabLst/>
            </a:pPr>
            <a:r>
              <a:rPr sz="1000" b="1" kern="0" spc="20" dirty="0">
                <a:solidFill>
                  <a:srgbClr val="000000">
                    <a:alpha val="100000"/>
                  </a:srgbClr>
                </a:solidFill>
                <a:latin typeface="SimHei"/>
                <a:ea typeface="SimHei"/>
                <a:cs typeface="SimHei"/>
              </a:rPr>
              <a:t>4</a:t>
            </a:r>
            <a:r>
              <a:rPr sz="1000" kern="0" spc="54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产品分类分级和标记</a:t>
            </a:r>
            <a:endParaRPr lang="SimHei" altLang="SimHei" sz="1000" dirty="0"/>
          </a:p>
          <a:p>
            <a:pPr algn="l" rtl="0" eaLnBrk="0">
              <a:lnSpc>
                <a:spcPct val="117000"/>
              </a:lnSpc>
              <a:tabLst/>
            </a:pPr>
            <a:endParaRPr lang="Arial" altLang="Arial" sz="1000" dirty="0"/>
          </a:p>
          <a:p>
            <a:pPr marL="12700" algn="l" rtl="0" eaLnBrk="0">
              <a:lnSpc>
                <a:spcPct val="95000"/>
              </a:lnSpc>
              <a:spcBef>
                <a:spcPts val="306"/>
              </a:spcBef>
              <a:tabLst/>
            </a:pPr>
            <a:r>
              <a:rPr sz="1000" b="1" kern="0" spc="0" dirty="0">
                <a:solidFill>
                  <a:srgbClr val="000000">
                    <a:alpha val="100000"/>
                  </a:srgbClr>
                </a:solidFill>
                <a:latin typeface="SimHei"/>
                <a:ea typeface="SimHei"/>
                <a:cs typeface="SimHei"/>
              </a:rPr>
              <a:t>4.1</a:t>
            </a:r>
            <a:r>
              <a:rPr sz="1000" kern="0" spc="54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产品分类与分级</a:t>
            </a:r>
            <a:endParaRPr lang="SimHei" altLang="SimHei" sz="1000" dirty="0"/>
          </a:p>
          <a:p>
            <a:pPr marL="48894" indent="234950" algn="l" rtl="0" eaLnBrk="0">
              <a:lnSpc>
                <a:spcPct val="112000"/>
              </a:lnSpc>
              <a:spcBef>
                <a:spcPts val="1226"/>
              </a:spcBef>
              <a:tabLst/>
            </a:pPr>
            <a:r>
              <a:rPr sz="1000" kern="0" spc="20" dirty="0">
                <a:solidFill>
                  <a:srgbClr val="000000">
                    <a:alpha val="100000"/>
                  </a:srgbClr>
                </a:solidFill>
                <a:latin typeface="SimSun"/>
                <a:ea typeface="SimSun"/>
                <a:cs typeface="SimSun"/>
              </a:rPr>
              <a:t>防盗保险柜按照抵抗破坏所使用的破坏工具不同分为</a:t>
            </a:r>
            <a:r>
              <a:rPr sz="1000" kern="0" spc="20" dirty="0">
                <a:solidFill>
                  <a:srgbClr val="000000">
                    <a:alpha val="100000"/>
                  </a:srgbClr>
                </a:solidFill>
                <a:latin typeface="Times New Roman"/>
                <a:ea typeface="Times New Roman"/>
                <a:cs typeface="Times New Roman"/>
              </a:rPr>
              <a:t>A</a:t>
            </a:r>
            <a:r>
              <a:rPr sz="1000" kern="0" spc="20" dirty="0">
                <a:solidFill>
                  <a:srgbClr val="000000">
                    <a:alpha val="100000"/>
                  </a:srgbClr>
                </a:solidFill>
                <a:latin typeface="SimSun"/>
                <a:ea typeface="SimSun"/>
                <a:cs typeface="SimSun"/>
              </a:rPr>
              <a:t>、</a:t>
            </a:r>
            <a:r>
              <a:rPr sz="1000" kern="0" spc="20" dirty="0">
                <a:solidFill>
                  <a:srgbClr val="000000">
                    <a:alpha val="100000"/>
                  </a:srgbClr>
                </a:solidFill>
                <a:latin typeface="Times New Roman"/>
                <a:ea typeface="Times New Roman"/>
                <a:cs typeface="Times New Roman"/>
              </a:rPr>
              <a:t>B</a:t>
            </a:r>
            <a:r>
              <a:rPr sz="1000" kern="0" spc="20" dirty="0">
                <a:solidFill>
                  <a:srgbClr val="000000">
                    <a:alpha val="100000"/>
                  </a:srgbClr>
                </a:solidFill>
                <a:latin typeface="SimSun"/>
                <a:ea typeface="SimSun"/>
                <a:cs typeface="SimSun"/>
              </a:rPr>
              <a:t>、</a:t>
            </a:r>
            <a:r>
              <a:rPr sz="1000" kern="0" spc="20" dirty="0">
                <a:solidFill>
                  <a:srgbClr val="000000">
                    <a:alpha val="100000"/>
                  </a:srgbClr>
                </a:solidFill>
                <a:latin typeface="Times New Roman"/>
                <a:ea typeface="Times New Roman"/>
                <a:cs typeface="Times New Roman"/>
              </a:rPr>
              <a:t>C</a:t>
            </a:r>
            <a:r>
              <a:rPr sz="1000" kern="0" spc="10" dirty="0">
                <a:solidFill>
                  <a:srgbClr val="000000">
                    <a:alpha val="100000"/>
                  </a:srgbClr>
                </a:solidFill>
                <a:latin typeface="SimSun"/>
                <a:ea typeface="SimSun"/>
                <a:cs typeface="SimSun"/>
              </a:rPr>
              <a:t>三类，按照破坏所需的净工作时间分</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为12个安全级别，详细内容</a:t>
            </a:r>
            <a:r>
              <a:rPr sz="1000" kern="0" spc="30" dirty="0">
                <a:solidFill>
                  <a:srgbClr val="000000">
                    <a:alpha val="100000"/>
                  </a:srgbClr>
                </a:solidFill>
                <a:latin typeface="SimSun"/>
                <a:ea typeface="SimSun"/>
                <a:cs typeface="SimSun"/>
              </a:rPr>
              <a:t>见表1。</a:t>
            </a:r>
            <a:endParaRPr lang="SimSun" altLang="SimSun" sz="1000" dirty="0"/>
          </a:p>
          <a:p>
            <a:pPr algn="l" rtl="0" eaLnBrk="0">
              <a:lnSpc>
                <a:spcPct val="106000"/>
              </a:lnSpc>
              <a:tabLst/>
            </a:pPr>
            <a:endParaRPr lang="Arial" altLang="Arial" sz="900" dirty="0"/>
          </a:p>
          <a:p>
            <a:pPr marL="2317750" algn="l" rtl="0" eaLnBrk="0">
              <a:lnSpc>
                <a:spcPct val="95000"/>
              </a:lnSpc>
              <a:spcBef>
                <a:spcPts val="3"/>
              </a:spcBef>
              <a:tabLst/>
            </a:pPr>
            <a:r>
              <a:rPr sz="1000" b="1" kern="0" spc="10" dirty="0">
                <a:solidFill>
                  <a:srgbClr val="000000">
                    <a:alpha val="100000"/>
                  </a:srgbClr>
                </a:solidFill>
                <a:latin typeface="SimHei"/>
                <a:ea typeface="SimHei"/>
                <a:cs typeface="SimHei"/>
              </a:rPr>
              <a:t>表</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1</a:t>
            </a:r>
            <a:r>
              <a:rPr sz="1000" kern="0" spc="40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产品分类分级表</a:t>
            </a:r>
            <a:endParaRPr lang="SimHei" altLang="SimHei" sz="1000" dirty="0"/>
          </a:p>
        </p:txBody>
      </p:sp>
      <p:sp>
        <p:nvSpPr>
          <p:cNvPr id="56" name="textbox 56"/>
          <p:cNvSpPr/>
          <p:nvPr/>
        </p:nvSpPr>
        <p:spPr>
          <a:xfrm>
            <a:off x="770155" y="9338317"/>
            <a:ext cx="1198880" cy="469900"/>
          </a:xfrm>
          <a:prstGeom prst="rect">
            <a:avLst/>
          </a:prstGeom>
        </p:spPr>
        <p:txBody>
          <a:bodyPr vert="horz" wrap="square" lIns="0" tIns="0" rIns="0" bIns="0"/>
          <a:lstStyle/>
          <a:p>
            <a:pPr algn="l" rtl="0" eaLnBrk="0">
              <a:lnSpc>
                <a:spcPct val="87866"/>
              </a:lnSpc>
              <a:tabLst/>
            </a:pPr>
            <a:endParaRPr lang="Arial" altLang="Arial" sz="100" dirty="0"/>
          </a:p>
          <a:p>
            <a:pPr marL="12700" algn="l" rtl="0" eaLnBrk="0">
              <a:lnSpc>
                <a:spcPct val="96000"/>
              </a:lnSpc>
              <a:tabLst/>
            </a:pPr>
            <a:r>
              <a:rPr sz="1000" b="1" kern="0" spc="-20" dirty="0">
                <a:solidFill>
                  <a:srgbClr val="000000">
                    <a:alpha val="100000"/>
                  </a:srgbClr>
                </a:solidFill>
                <a:latin typeface="SimHei"/>
                <a:ea typeface="SimHei"/>
                <a:cs typeface="SimHei"/>
              </a:rPr>
              <a:t>4.2</a:t>
            </a:r>
            <a:r>
              <a:rPr sz="1000" kern="0" spc="51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产品标记</a:t>
            </a:r>
            <a:endParaRPr lang="SimHei" altLang="SimHei" sz="1000" dirty="0"/>
          </a:p>
          <a:p>
            <a:pPr algn="l" rtl="0" eaLnBrk="0">
              <a:lnSpc>
                <a:spcPct val="100000"/>
              </a:lnSpc>
              <a:tabLst/>
            </a:pPr>
            <a:endParaRPr lang="Arial" altLang="Arial" sz="1000" dirty="0"/>
          </a:p>
          <a:p>
            <a:pPr marL="283845" algn="l" rtl="0" eaLnBrk="0">
              <a:lnSpc>
                <a:spcPct val="95000"/>
              </a:lnSpc>
              <a:spcBef>
                <a:spcPts val="1"/>
              </a:spcBef>
              <a:tabLst/>
            </a:pPr>
            <a:r>
              <a:rPr sz="1000" kern="0" spc="-60" dirty="0">
                <a:solidFill>
                  <a:srgbClr val="000000">
                    <a:alpha val="100000"/>
                  </a:srgbClr>
                </a:solidFill>
                <a:latin typeface="SimSun"/>
                <a:ea typeface="SimSun"/>
                <a:cs typeface="SimSun"/>
              </a:rPr>
              <a:t>产品标记如下：</a:t>
            </a:r>
            <a:endParaRPr lang="SimSun" altLang="SimSun" sz="1000" dirty="0"/>
          </a:p>
        </p:txBody>
      </p:sp>
      <p:sp>
        <p:nvSpPr>
          <p:cNvPr id="58" name="textbox 58"/>
          <p:cNvSpPr/>
          <p:nvPr/>
        </p:nvSpPr>
        <p:spPr>
          <a:xfrm>
            <a:off x="770155" y="911929"/>
            <a:ext cx="1000760" cy="145414"/>
          </a:xfrm>
          <a:prstGeom prst="rect">
            <a:avLst/>
          </a:prstGeom>
        </p:spPr>
        <p:txBody>
          <a:bodyPr vert="horz" wrap="square" lIns="0" tIns="0" rIns="0" bIns="0"/>
          <a:lstStyle/>
          <a:p>
            <a:pPr algn="l" rtl="0" eaLnBrk="0">
              <a:lnSpc>
                <a:spcPct val="80738"/>
              </a:lnSpc>
              <a:tabLst/>
            </a:pPr>
            <a:endParaRPr lang="Arial" altLang="Arial" sz="100" dirty="0"/>
          </a:p>
          <a:p>
            <a:pPr marL="12700" algn="l" rtl="0" eaLnBrk="0">
              <a:lnSpc>
                <a:spcPct val="79000"/>
              </a:lnSpc>
              <a:tabLst/>
            </a:pPr>
            <a:r>
              <a:rPr sz="1000" b="1" kern="0" spc="-20" dirty="0">
                <a:solidFill>
                  <a:srgbClr val="000000">
                    <a:alpha val="100000"/>
                  </a:srgbClr>
                </a:solidFill>
                <a:latin typeface="SimSun"/>
                <a:ea typeface="SimSun"/>
                <a:cs typeface="SimSun"/>
              </a:rPr>
              <a:t>GB</a:t>
            </a:r>
            <a:r>
              <a:rPr sz="1000" kern="0" spc="17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10409—2019</a:t>
            </a:r>
            <a:endParaRPr lang="SimSun" altLang="SimSun" sz="1000" dirty="0"/>
          </a:p>
        </p:txBody>
      </p:sp>
      <p:sp>
        <p:nvSpPr>
          <p:cNvPr id="60" name="textbox 60"/>
          <p:cNvSpPr/>
          <p:nvPr/>
        </p:nvSpPr>
        <p:spPr>
          <a:xfrm>
            <a:off x="933449" y="9873546"/>
            <a:ext cx="64135" cy="101600"/>
          </a:xfrm>
          <a:prstGeom prst="rect">
            <a:avLst/>
          </a:prstGeom>
        </p:spPr>
        <p:txBody>
          <a:bodyPr vert="horz" wrap="square" lIns="0" tIns="0" rIns="0" bIns="0"/>
          <a:lstStyle/>
          <a:p>
            <a:pPr algn="l" rtl="0" eaLnBrk="0">
              <a:lnSpc>
                <a:spcPct val="84231"/>
              </a:lnSpc>
              <a:tabLst/>
            </a:pPr>
            <a:endParaRPr lang="Arial" altLang="Arial" sz="100" dirty="0"/>
          </a:p>
          <a:p>
            <a:pPr marL="12700" algn="l" rtl="0" eaLnBrk="0">
              <a:lnSpc>
                <a:spcPct val="83000"/>
              </a:lnSpc>
              <a:tabLst/>
            </a:pPr>
            <a:r>
              <a:rPr sz="600" kern="0" spc="-10" dirty="0">
                <a:solidFill>
                  <a:srgbClr val="000000">
                    <a:alpha val="100000"/>
                  </a:srgbClr>
                </a:solidFill>
                <a:latin typeface="SimSun"/>
                <a:ea typeface="SimSun"/>
                <a:cs typeface="SimSun"/>
              </a:rPr>
              <a:t>4</a:t>
            </a:r>
            <a:endParaRPr lang="SimSun" altLang="SimSun" sz="600"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satMod val="110000"/>
                <a:lumMod val="105000"/>
                <a:tint val="67000"/>
              </a:schemeClr>
            </a:gs>
            <a:gs pos="50000">
              <a:schemeClr val="phClr">
                <a:lumMod val="105000"/>
                <a:satMod val="103000"/>
                <a:tint val="73000"/>
              </a:schemeClr>
            </a:gs>
            <a:gs pos="100000">
              <a:schemeClr val="phClr">
                <a:satMod val="105000"/>
                <a:lumMod val="109000"/>
                <a:tint val="81000"/>
              </a:schemeClr>
            </a:gs>
          </a:gsLst>
          <a:lin ang="5400000" scaled="0"/>
        </a:gradFill>
        <a:gradFill rotWithShape="1">
          <a:gsLst>
            <a:gs pos="0">
              <a:schemeClr val="phClr">
                <a:satMod val="103000"/>
                <a:lumMod val="102000"/>
                <a:shade val="94000"/>
              </a:schemeClr>
            </a:gs>
            <a:gs pos="50000">
              <a:schemeClr val="phClr">
                <a:lumMod val="110000"/>
                <a:satMod val="100000"/>
                <a:tint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2024-03-26T08:35:21Z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O">
    <vt:lpwstr>wqlLaW5nc29mdCBQREYgdG8gV1BTIDkw</vt:lpwstr>
  </property>
  <property fmtid="{D5CDD505-2E9C-101B-9397-08002B2CF9AE}" pid="3" name="Created">
    <vt:filetime>2024-03-26T08:35:25</vt:filetime>
  </property>
  <property fmtid="{D5CDD505-2E9C-101B-9397-08002B2CF9AE}" pid="4" name="UsrData">
    <vt:lpwstr>66021844ec2aea001f0d943ewl</vt:lpwstr>
  </property>
</Properties>
</file>