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7556500" cy="10693400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gs" Target="tags/tag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hyperlink" Target="5.1.5.2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/>
          <p:nvPr/>
        </p:nvSpPr>
        <p:spPr>
          <a:xfrm>
            <a:off x="1306565" y="1595179"/>
            <a:ext cx="5349240" cy="94043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94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7000"/>
              </a:lnSpc>
            </a:pPr>
            <a:r>
              <a:rPr sz="2600" b="1" kern="0" spc="1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中华人民共和国公共安全行业</a:t>
            </a:r>
            <a:r>
              <a:rPr sz="2600" b="1" kern="0" spc="17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标准</a:t>
            </a:r>
            <a:endParaRPr lang="en-US" altLang="en-US" sz="2600" dirty="0"/>
          </a:p>
          <a:p>
            <a:pPr algn="l" rtl="0" eaLnBrk="0">
              <a:lnSpc>
                <a:spcPct val="123000"/>
              </a:lnSpc>
            </a:pPr>
            <a:endParaRPr lang="en-US" altLang="en-US" sz="1000" dirty="0"/>
          </a:p>
          <a:p>
            <a:pPr marL="4251960" algn="l" rtl="0" eaLnBrk="0">
              <a:lnSpc>
                <a:spcPct val="78000"/>
              </a:lnSpc>
              <a:spcBef>
                <a:spcPts val="395"/>
              </a:spcBef>
            </a:pPr>
            <a:r>
              <a:rPr sz="1300" b="1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GA</a:t>
            </a:r>
            <a:r>
              <a:rPr sz="1300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300" b="1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844—2018</a:t>
            </a:r>
            <a:endParaRPr lang="en-US" altLang="en-US" sz="1300" dirty="0"/>
          </a:p>
          <a:p>
            <a:pPr marL="4236720" algn="l" rtl="0" eaLnBrk="0">
              <a:lnSpc>
                <a:spcPct val="99000"/>
              </a:lnSpc>
              <a:spcBef>
                <a:spcPts val="5"/>
              </a:spcBef>
            </a:pPr>
            <a:r>
              <a:rPr sz="900" kern="0" spc="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代替</a:t>
            </a:r>
            <a:r>
              <a:rPr sz="900" kern="0" spc="-16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GA</a:t>
            </a:r>
            <a:r>
              <a:rPr sz="900" kern="0" spc="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844—2009</a:t>
            </a:r>
            <a:endParaRPr lang="en-US" altLang="en-US" sz="900" dirty="0"/>
          </a:p>
        </p:txBody>
      </p:sp>
      <p:sp>
        <p:nvSpPr>
          <p:cNvPr id="4" name="textbox 4"/>
          <p:cNvSpPr/>
          <p:nvPr/>
        </p:nvSpPr>
        <p:spPr>
          <a:xfrm>
            <a:off x="2482834" y="4031197"/>
            <a:ext cx="2954654" cy="79883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92000"/>
              </a:lnSpc>
            </a:pPr>
            <a:endParaRPr lang="en-US" altLang="en-US" sz="100" dirty="0"/>
          </a:p>
          <a:p>
            <a:pPr marL="194310" algn="l" rtl="0" eaLnBrk="0">
              <a:lnSpc>
                <a:spcPct val="97000"/>
              </a:lnSpc>
            </a:pPr>
            <a:r>
              <a:rPr sz="2200" b="1" kern="0" spc="-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防</a:t>
            </a:r>
            <a:r>
              <a:rPr sz="2200" kern="0" spc="4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2200" b="1" kern="0" spc="-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砸</a:t>
            </a:r>
            <a:r>
              <a:rPr sz="2200" kern="0" spc="4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2200" b="1" kern="0" spc="-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透</a:t>
            </a:r>
            <a:r>
              <a:rPr sz="2200" kern="0" spc="5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2200" b="1" kern="0" spc="-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明</a:t>
            </a:r>
            <a:r>
              <a:rPr sz="2200" kern="0" spc="4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2200" b="1" kern="0" spc="-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材</a:t>
            </a:r>
            <a:r>
              <a:rPr sz="2200" kern="0" spc="4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2200" b="1" kern="0" spc="-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料</a:t>
            </a:r>
            <a:endParaRPr lang="en-US" altLang="en-US" sz="2200" dirty="0"/>
          </a:p>
          <a:p>
            <a:pPr algn="l" rtl="0" eaLnBrk="0">
              <a:lnSpc>
                <a:spcPct val="156000"/>
              </a:lnSpc>
            </a:pPr>
            <a:endParaRPr lang="en-US" altLang="en-US" sz="1000" dirty="0"/>
          </a:p>
          <a:p>
            <a:pPr algn="l" rtl="0" eaLnBrk="0">
              <a:lnSpc>
                <a:spcPct val="110000"/>
              </a:lnSpc>
            </a:pPr>
            <a:endParaRPr lang="en-US" altLang="en-US" sz="300" dirty="0"/>
          </a:p>
          <a:p>
            <a:pPr marL="12700" algn="l" rtl="0" eaLnBrk="0">
              <a:lnSpc>
                <a:spcPct val="80000"/>
              </a:lnSpc>
              <a:spcBef>
                <a:spcPts val="5"/>
              </a:spcBef>
            </a:pPr>
            <a:r>
              <a:rPr sz="1300" b="1" kern="0" spc="-2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Forced entry r</a:t>
            </a:r>
            <a:r>
              <a:rPr sz="1300" b="1" kern="0" spc="-3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esistant transparent material</a:t>
            </a:r>
            <a:endParaRPr lang="en-US" altLang="en-US" sz="1300" dirty="0"/>
          </a:p>
        </p:txBody>
      </p:sp>
      <p:pic>
        <p:nvPicPr>
          <p:cNvPr id="6" name="picture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4997415" y="673148"/>
            <a:ext cx="1409740" cy="749286"/>
          </a:xfrm>
          <a:prstGeom prst="rect">
            <a:avLst/>
          </a:prstGeom>
        </p:spPr>
      </p:pic>
      <p:sp>
        <p:nvSpPr>
          <p:cNvPr id="8" name="textbox 8"/>
          <p:cNvSpPr/>
          <p:nvPr/>
        </p:nvSpPr>
        <p:spPr>
          <a:xfrm>
            <a:off x="2720217" y="8957873"/>
            <a:ext cx="2535554" cy="22161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0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9000"/>
              </a:lnSpc>
            </a:pPr>
            <a:r>
              <a:rPr sz="1300" b="1" kern="0" spc="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中华人民共和国公安部</a:t>
            </a:r>
            <a:r>
              <a:rPr sz="1300" kern="0" spc="20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</a:t>
            </a:r>
            <a:r>
              <a:rPr sz="1300" kern="0" spc="7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发</a:t>
            </a:r>
            <a:r>
              <a:rPr sz="1300" kern="0" spc="-10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1300" kern="0" spc="7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布</a:t>
            </a:r>
            <a:endParaRPr lang="en-US" altLang="en-US" sz="1300" dirty="0"/>
          </a:p>
        </p:txBody>
      </p:sp>
      <p:sp>
        <p:nvSpPr>
          <p:cNvPr id="10" name="textbox 10"/>
          <p:cNvSpPr/>
          <p:nvPr/>
        </p:nvSpPr>
        <p:spPr>
          <a:xfrm>
            <a:off x="1195859" y="8416452"/>
            <a:ext cx="1109344" cy="19240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7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9000"/>
              </a:lnSpc>
            </a:pPr>
            <a:r>
              <a:rPr sz="1100" b="1" kern="0" spc="6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2018-08-06发布</a:t>
            </a:r>
            <a:endParaRPr lang="en-US" altLang="en-US" sz="1100" dirty="0"/>
          </a:p>
        </p:txBody>
      </p:sp>
      <p:sp>
        <p:nvSpPr>
          <p:cNvPr id="12" name="textbox 12"/>
          <p:cNvSpPr/>
          <p:nvPr/>
        </p:nvSpPr>
        <p:spPr>
          <a:xfrm>
            <a:off x="5615505" y="8418059"/>
            <a:ext cx="1102360" cy="19177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2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9000"/>
              </a:lnSpc>
            </a:pPr>
            <a:r>
              <a:rPr sz="1100" b="1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2019-01-01</a:t>
            </a:r>
            <a:r>
              <a:rPr sz="1100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100" b="1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实施</a:t>
            </a:r>
            <a:endParaRPr lang="en-US" altLang="en-US" sz="1100" dirty="0"/>
          </a:p>
        </p:txBody>
      </p:sp>
      <p:sp>
        <p:nvSpPr>
          <p:cNvPr id="14" name="textbox 14"/>
          <p:cNvSpPr/>
          <p:nvPr/>
        </p:nvSpPr>
        <p:spPr>
          <a:xfrm>
            <a:off x="1193770" y="632493"/>
            <a:ext cx="617855" cy="25272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7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3000"/>
              </a:lnSpc>
            </a:pP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ICS</a:t>
            </a:r>
            <a:r>
              <a:rPr sz="900" kern="0" spc="1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13.310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</a:t>
            </a:r>
            <a:r>
              <a:rPr sz="900" kern="0" spc="38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90</a:t>
            </a:r>
            <a:endParaRPr lang="en-US" altLang="en-US" sz="900" dirty="0"/>
          </a:p>
        </p:txBody>
      </p:sp>
      <p:pic>
        <p:nvPicPr>
          <p:cNvPr id="16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1212818" y="2743177"/>
            <a:ext cx="5524557" cy="12725"/>
          </a:xfrm>
          <a:prstGeom prst="rect">
            <a:avLst/>
          </a:prstGeom>
        </p:spPr>
      </p:pic>
      <p:pic>
        <p:nvPicPr>
          <p:cNvPr id="18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1212818" y="8623264"/>
            <a:ext cx="5524557" cy="12725"/>
          </a:xfrm>
          <a:prstGeom prst="rect">
            <a:avLst/>
          </a:prstGeom>
        </p:spPr>
      </p:pic>
      <p:sp>
        <p:nvSpPr>
          <p:cNvPr id="20" name="textbox 20"/>
          <p:cNvSpPr/>
          <p:nvPr/>
        </p:nvSpPr>
        <p:spPr>
          <a:xfrm>
            <a:off x="7092979" y="10373432"/>
            <a:ext cx="72389" cy="13779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2000"/>
              </a:lnSpc>
            </a:pP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endParaRPr lang="en-US" altLang="en-US" sz="9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box 106"/>
          <p:cNvSpPr/>
          <p:nvPr/>
        </p:nvSpPr>
        <p:spPr>
          <a:xfrm>
            <a:off x="1098558" y="4878900"/>
            <a:ext cx="5303520" cy="188467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5000"/>
              </a:lnSpc>
            </a:pPr>
            <a:endParaRPr lang="en-US" altLang="en-US" sz="100" dirty="0"/>
          </a:p>
          <a:p>
            <a:pPr marL="2007870" algn="l" rtl="0" eaLnBrk="0">
              <a:lnSpc>
                <a:spcPct val="96000"/>
              </a:lnSpc>
            </a:pPr>
            <a:r>
              <a:rPr sz="900" b="1" kern="0" spc="2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图</a:t>
            </a:r>
            <a:r>
              <a:rPr sz="900" kern="0" spc="-6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</a:t>
            </a:r>
            <a:r>
              <a:rPr sz="900" b="1" kern="0" spc="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A.1</a:t>
            </a:r>
            <a:r>
              <a:rPr sz="900" kern="0" spc="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sz="900" b="1" kern="0" spc="2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冲击工具示意图</a:t>
            </a:r>
            <a:endParaRPr lang="en-US" altLang="en-US" sz="900" dirty="0"/>
          </a:p>
          <a:p>
            <a:pPr algn="l" rtl="0" eaLnBrk="0">
              <a:lnSpc>
                <a:spcPct val="191000"/>
              </a:lnSpc>
            </a:pPr>
            <a:endParaRPr lang="en-US" altLang="en-US" sz="1000" dirty="0"/>
          </a:p>
          <a:p>
            <a:pPr marL="13970" algn="l" rtl="0" eaLnBrk="0">
              <a:lnSpc>
                <a:spcPct val="96000"/>
              </a:lnSpc>
              <a:spcBef>
                <a:spcPts val="280"/>
              </a:spcBef>
            </a:pPr>
            <a:r>
              <a:rPr sz="900" b="1" kern="0" spc="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A.6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sz="900" b="1" kern="0" spc="3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试验记录</a:t>
            </a:r>
            <a:endParaRPr lang="en-US" altLang="en-US" sz="900" dirty="0"/>
          </a:p>
          <a:p>
            <a:pPr algn="l" rtl="0" eaLnBrk="0">
              <a:lnSpc>
                <a:spcPct val="129000"/>
              </a:lnSpc>
            </a:pPr>
            <a:endParaRPr lang="en-US" altLang="en-US" sz="1000" dirty="0"/>
          </a:p>
          <a:p>
            <a:pPr marL="272415" algn="l" rtl="0" eaLnBrk="0">
              <a:lnSpc>
                <a:spcPct val="95000"/>
              </a:lnSpc>
              <a:spcBef>
                <a:spcPts val="275"/>
              </a:spcBef>
            </a:pP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拍摄试验后的试验样品状态，记录相关的试验数据。</a:t>
            </a:r>
            <a:endParaRPr lang="en-US" altLang="en-US" sz="900" dirty="0"/>
          </a:p>
          <a:p>
            <a:pPr algn="l" rtl="0" eaLnBrk="0">
              <a:lnSpc>
                <a:spcPct val="128000"/>
              </a:lnSpc>
            </a:pPr>
            <a:endParaRPr lang="en-US" altLang="en-US" sz="1000" dirty="0"/>
          </a:p>
          <a:p>
            <a:pPr marL="12700" algn="l" rtl="0" eaLnBrk="0">
              <a:lnSpc>
                <a:spcPct val="96000"/>
              </a:lnSpc>
              <a:spcBef>
                <a:spcPts val="270"/>
              </a:spcBef>
            </a:pPr>
            <a:r>
              <a:rPr sz="900" b="1" kern="0" spc="3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A.7</a:t>
            </a:r>
            <a:r>
              <a:rPr sz="900" b="1" kern="0" spc="8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   </a:t>
            </a:r>
            <a:r>
              <a:rPr sz="900" b="1" kern="0" spc="3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试验人员要求</a:t>
            </a:r>
            <a:endParaRPr lang="en-US" altLang="en-US" sz="900" dirty="0"/>
          </a:p>
          <a:p>
            <a:pPr algn="l" rtl="0" eaLnBrk="0">
              <a:lnSpc>
                <a:spcPct val="121000"/>
              </a:lnSpc>
            </a:pPr>
            <a:endParaRPr lang="en-US" altLang="en-US" sz="1000" dirty="0"/>
          </a:p>
          <a:p>
            <a:pPr algn="l" rtl="0" eaLnBrk="0">
              <a:lnSpc>
                <a:spcPct val="115000"/>
              </a:lnSpc>
            </a:pPr>
            <a:endParaRPr lang="en-US" altLang="en-US" sz="200" dirty="0"/>
          </a:p>
          <a:p>
            <a:pPr marL="12700" indent="259715" algn="l" rtl="0" eaLnBrk="0">
              <a:lnSpc>
                <a:spcPct val="119000"/>
              </a:lnSpc>
            </a:pPr>
            <a:r>
              <a:rPr sz="900" kern="0" spc="2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由两名及以上试验人员组成试验小组，试验组长应由具有防破坏专业技能的技术人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员担任，试验人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</a:t>
            </a: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员应由具有熟练的操作</a:t>
            </a:r>
            <a:r>
              <a:rPr sz="900" kern="0" spc="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技能和能力、了解防砸透明材料技术特征的人员担任。</a:t>
            </a:r>
            <a:endParaRPr lang="en-US" altLang="en-US" sz="900" dirty="0"/>
          </a:p>
        </p:txBody>
      </p:sp>
      <p:pic>
        <p:nvPicPr>
          <p:cNvPr id="108" name="picture 10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2254255" y="1587541"/>
            <a:ext cx="1409665" cy="3105149"/>
          </a:xfrm>
          <a:prstGeom prst="rect">
            <a:avLst/>
          </a:prstGeom>
        </p:spPr>
      </p:pic>
      <p:pic>
        <p:nvPicPr>
          <p:cNvPr id="110" name="picture 1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4190985" y="1682713"/>
            <a:ext cx="1047784" cy="3035321"/>
          </a:xfrm>
          <a:prstGeom prst="rect">
            <a:avLst/>
          </a:prstGeom>
        </p:spPr>
      </p:pic>
      <p:sp>
        <p:nvSpPr>
          <p:cNvPr id="112" name="textbox 112"/>
          <p:cNvSpPr/>
          <p:nvPr/>
        </p:nvSpPr>
        <p:spPr>
          <a:xfrm>
            <a:off x="1100193" y="1098437"/>
            <a:ext cx="5300979" cy="41846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4000"/>
              </a:lnSpc>
            </a:pPr>
            <a:endParaRPr lang="en-US" altLang="en-US" sz="100" dirty="0"/>
          </a:p>
          <a:p>
            <a:pPr marL="12700" algn="l" rtl="0" eaLnBrk="0">
              <a:lnSpc>
                <a:spcPct val="79000"/>
              </a:lnSpc>
            </a:pPr>
            <a:r>
              <a:rPr sz="900" b="1" kern="0" spc="-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GA</a:t>
            </a:r>
            <a:r>
              <a:rPr sz="900" kern="0" spc="15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sz="900" b="1" kern="0" spc="-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844—2018</a:t>
            </a:r>
            <a:endParaRPr lang="en-US" altLang="en-US" sz="900" dirty="0"/>
          </a:p>
          <a:p>
            <a:pPr algn="l" rtl="0" eaLnBrk="0">
              <a:lnSpc>
                <a:spcPct val="100000"/>
              </a:lnSpc>
            </a:pPr>
            <a:endParaRPr lang="en-US" altLang="en-US" sz="1000" dirty="0"/>
          </a:p>
          <a:p>
            <a:pPr algn="l" rtl="0" eaLnBrk="0">
              <a:lnSpc>
                <a:spcPct val="10000"/>
              </a:lnSpc>
            </a:pPr>
            <a:endParaRPr lang="en-US" altLang="en-US" sz="100" dirty="0"/>
          </a:p>
          <a:p>
            <a:pPr algn="r" rtl="0" eaLnBrk="0">
              <a:lnSpc>
                <a:spcPct val="95000"/>
              </a:lnSpc>
            </a:pPr>
            <a:r>
              <a:rPr sz="900" b="1" kern="0" spc="-8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单位为毫米</a:t>
            </a:r>
            <a:endParaRPr lang="en-US" altLang="en-US" sz="900" dirty="0"/>
          </a:p>
        </p:txBody>
      </p:sp>
      <p:sp>
        <p:nvSpPr>
          <p:cNvPr id="114" name="textbox 114"/>
          <p:cNvSpPr/>
          <p:nvPr/>
        </p:nvSpPr>
        <p:spPr>
          <a:xfrm rot="16200000">
            <a:off x="6465829" y="1483379"/>
            <a:ext cx="1036319" cy="17589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143000"/>
              </a:lnSpc>
            </a:pPr>
            <a:endParaRPr lang="en-US" altLang="en-US" sz="200" dirty="0"/>
          </a:p>
          <a:p>
            <a:pPr marL="12700" algn="l" rtl="0" eaLnBrk="0">
              <a:lnSpc>
                <a:spcPct val="78000"/>
              </a:lnSpc>
              <a:spcBef>
                <a:spcPts val="0"/>
              </a:spcBef>
            </a:pP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GA      84</a:t>
            </a:r>
            <a:r>
              <a:rPr sz="1000" kern="0" spc="-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4-2018</a:t>
            </a:r>
            <a:endParaRPr lang="en-US" altLang="en-US" sz="1000" dirty="0"/>
          </a:p>
        </p:txBody>
      </p:sp>
      <p:pic>
        <p:nvPicPr>
          <p:cNvPr id="116" name="picture 1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3073379" y="7029412"/>
            <a:ext cx="1339843" cy="6415"/>
          </a:xfrm>
          <a:prstGeom prst="rect">
            <a:avLst/>
          </a:prstGeom>
        </p:spPr>
      </p:pic>
      <p:sp>
        <p:nvSpPr>
          <p:cNvPr id="118" name="textbox 118"/>
          <p:cNvSpPr/>
          <p:nvPr/>
        </p:nvSpPr>
        <p:spPr>
          <a:xfrm>
            <a:off x="7012021" y="10383498"/>
            <a:ext cx="127000" cy="13398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1000"/>
              </a:lnSpc>
            </a:pPr>
            <a:endParaRPr lang="en-US" altLang="en-US" sz="100" dirty="0"/>
          </a:p>
          <a:p>
            <a:pPr marL="12700" algn="l" rtl="0" eaLnBrk="0">
              <a:lnSpc>
                <a:spcPct val="79000"/>
              </a:lnSpc>
            </a:pPr>
            <a:r>
              <a:rPr sz="900" b="1" kern="0" spc="-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10</a:t>
            </a:r>
            <a:endParaRPr lang="en-US" altLang="en-US" sz="9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2"/>
          <p:cNvSpPr/>
          <p:nvPr/>
        </p:nvSpPr>
        <p:spPr>
          <a:xfrm>
            <a:off x="1220905" y="1131913"/>
            <a:ext cx="5312409" cy="381571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6000"/>
              </a:lnSpc>
            </a:pPr>
            <a:endParaRPr lang="en-US" altLang="en-US" sz="100" dirty="0"/>
          </a:p>
          <a:p>
            <a:pPr algn="r" rtl="0" eaLnBrk="0">
              <a:lnSpc>
                <a:spcPct val="82000"/>
              </a:lnSpc>
            </a:pPr>
            <a:r>
              <a:rPr sz="900" b="1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GA</a:t>
            </a: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sz="900" b="1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844—2018</a:t>
            </a:r>
            <a:endParaRPr lang="en-US" altLang="en-US" sz="900" dirty="0"/>
          </a:p>
          <a:p>
            <a:pPr algn="l" rtl="0" eaLnBrk="0">
              <a:lnSpc>
                <a:spcPct val="126000"/>
              </a:lnSpc>
            </a:pPr>
            <a:endParaRPr lang="en-US" altLang="en-US" sz="1000" dirty="0"/>
          </a:p>
          <a:p>
            <a:pPr algn="l" rtl="0" eaLnBrk="0">
              <a:lnSpc>
                <a:spcPct val="127000"/>
              </a:lnSpc>
            </a:pPr>
            <a:endParaRPr lang="en-US" altLang="en-US" sz="1000" dirty="0"/>
          </a:p>
          <a:p>
            <a:pPr marL="2286635" algn="l" rtl="0" eaLnBrk="0">
              <a:lnSpc>
                <a:spcPct val="96000"/>
              </a:lnSpc>
              <a:spcBef>
                <a:spcPts val="455"/>
              </a:spcBef>
            </a:pPr>
            <a:r>
              <a:rPr sz="1500" b="1" kern="0" spc="-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前</a:t>
            </a:r>
            <a:r>
              <a:rPr sz="1500" kern="0" spc="17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</a:t>
            </a:r>
            <a:r>
              <a:rPr sz="1500" b="1" kern="0" spc="-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言</a:t>
            </a:r>
            <a:endParaRPr lang="en-US" altLang="en-US" sz="1500" dirty="0"/>
          </a:p>
          <a:p>
            <a:pPr algn="l" rtl="0" eaLnBrk="0">
              <a:lnSpc>
                <a:spcPct val="105000"/>
              </a:lnSpc>
            </a:pPr>
            <a:endParaRPr lang="en-US" altLang="en-US" sz="1000" dirty="0"/>
          </a:p>
          <a:p>
            <a:pPr algn="l" rtl="0" eaLnBrk="0">
              <a:lnSpc>
                <a:spcPct val="106000"/>
              </a:lnSpc>
            </a:pPr>
            <a:endParaRPr lang="en-US" altLang="en-US" sz="1000" dirty="0"/>
          </a:p>
          <a:p>
            <a:pPr marL="241300" algn="l" rtl="0" eaLnBrk="0">
              <a:lnSpc>
                <a:spcPct val="99000"/>
              </a:lnSpc>
              <a:spcBef>
                <a:spcPts val="270"/>
              </a:spcBef>
            </a:pPr>
            <a:r>
              <a:rPr sz="900" b="1" kern="0" spc="-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本标准的全部技术内容为强制性。</a:t>
            </a:r>
            <a:endParaRPr lang="en-US" altLang="en-US" sz="900" dirty="0"/>
          </a:p>
          <a:p>
            <a:pPr marL="241300" algn="l" rtl="0" eaLnBrk="0">
              <a:lnSpc>
                <a:spcPct val="99000"/>
              </a:lnSpc>
              <a:spcBef>
                <a:spcPts val="330"/>
              </a:spcBef>
            </a:pPr>
            <a:r>
              <a:rPr sz="900" b="1" kern="0" spc="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本标准按照</a:t>
            </a:r>
            <a:r>
              <a:rPr sz="900" kern="0" spc="-20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b="1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GB</a:t>
            </a:r>
            <a:r>
              <a:rPr sz="900" b="1" kern="0" spc="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/T</a:t>
            </a:r>
            <a:r>
              <a:rPr sz="900" kern="0" spc="3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b="1" kern="0" spc="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1.1—2009</a:t>
            </a:r>
            <a:r>
              <a:rPr sz="900" kern="0" spc="-2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b="1" kern="0" spc="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给出的规则起草</a:t>
            </a:r>
            <a:r>
              <a:rPr sz="900" kern="0" spc="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lang="en-US" altLang="en-US" sz="900" dirty="0"/>
          </a:p>
          <a:p>
            <a:pPr marL="241300" algn="l" rtl="0" eaLnBrk="0">
              <a:lnSpc>
                <a:spcPct val="98000"/>
              </a:lnSpc>
              <a:spcBef>
                <a:spcPts val="320"/>
              </a:spcBef>
            </a:pPr>
            <a:r>
              <a:rPr sz="900" b="1" kern="0" spc="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本标准代替</a:t>
            </a:r>
            <a:r>
              <a:rPr sz="900" kern="0" spc="-17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b="1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GA</a:t>
            </a:r>
            <a:r>
              <a:rPr sz="900" b="1" kern="0" spc="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844—2009《</a:t>
            </a: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b="1" kern="0" spc="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防砸复合玻璃通用技</a:t>
            </a:r>
            <a:r>
              <a:rPr sz="900" b="1" kern="0" spc="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术要求》,与</a:t>
            </a:r>
            <a:r>
              <a:rPr sz="900" b="1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GA</a:t>
            </a:r>
            <a:r>
              <a:rPr sz="900" kern="0" spc="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sz="900" b="1" kern="0" spc="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844—2009相比，除编辑性修改</a:t>
            </a:r>
            <a:endParaRPr lang="en-US" altLang="en-US" sz="900" dirty="0"/>
          </a:p>
          <a:p>
            <a:pPr marL="12700" algn="l" rtl="0" eaLnBrk="0">
              <a:lnSpc>
                <a:spcPct val="88000"/>
              </a:lnSpc>
              <a:spcBef>
                <a:spcPts val="455"/>
              </a:spcBef>
            </a:pPr>
            <a:r>
              <a:rPr sz="900" b="1" kern="0" spc="-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外，主要技术内容修改如下：</a:t>
            </a:r>
            <a:endParaRPr lang="en-US" altLang="en-US" sz="900" dirty="0"/>
          </a:p>
          <a:p>
            <a:pPr marL="241300" algn="l" rtl="0" eaLnBrk="0">
              <a:lnSpc>
                <a:spcPts val="1400"/>
              </a:lnSpc>
            </a:pPr>
            <a:r>
              <a:rPr sz="900" b="1" kern="0" spc="-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——修改了标准名称；</a:t>
            </a:r>
            <a:endParaRPr lang="en-US" altLang="en-US" sz="900" dirty="0"/>
          </a:p>
          <a:p>
            <a:pPr marL="239395" algn="l" rtl="0" eaLnBrk="0">
              <a:lnSpc>
                <a:spcPct val="88000"/>
              </a:lnSpc>
              <a:spcBef>
                <a:spcPts val="450"/>
              </a:spcBef>
            </a:pP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——增加和修改了部分术语和定义(见3.1,3.2,2009年版的3.1);</a:t>
            </a:r>
            <a:endParaRPr lang="en-US" altLang="en-US" sz="900" dirty="0"/>
          </a:p>
          <a:p>
            <a:pPr marL="239395" algn="l" rtl="0" eaLnBrk="0">
              <a:lnSpc>
                <a:spcPts val="1465"/>
              </a:lnSpc>
            </a:pP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——增加了产品的分类(见4.1</a:t>
            </a: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);</a:t>
            </a:r>
            <a:endParaRPr lang="en-US" altLang="en-US" sz="900" dirty="0"/>
          </a:p>
          <a:p>
            <a:pPr marL="239395" algn="l" rtl="0" eaLnBrk="0">
              <a:lnSpc>
                <a:spcPct val="100000"/>
              </a:lnSpc>
              <a:spcBef>
                <a:spcPts val="495"/>
              </a:spcBef>
            </a:pPr>
            <a:r>
              <a:rPr sz="900" kern="0" spc="6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——修改了防砸性能</a:t>
            </a:r>
            <a:r>
              <a:rPr sz="900" kern="0" spc="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分级(见4,2,2009年版的4,2和5.4);</a:t>
            </a:r>
            <a:endParaRPr lang="en-US" altLang="en-US" sz="900" dirty="0"/>
          </a:p>
          <a:p>
            <a:pPr marL="239395" algn="l" rtl="0" eaLnBrk="0">
              <a:lnSpc>
                <a:spcPct val="88000"/>
              </a:lnSpc>
              <a:spcBef>
                <a:spcPts val="210"/>
              </a:spcBef>
            </a:pPr>
            <a:r>
              <a:rPr sz="900" kern="0" spc="6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——修改了环境适应性的分级</a:t>
            </a:r>
            <a:r>
              <a:rPr sz="900" kern="0" spc="5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和要求(见4.3和5.6,2009年版的5.5);</a:t>
            </a:r>
            <a:endParaRPr lang="en-US" altLang="en-US" sz="900" dirty="0"/>
          </a:p>
          <a:p>
            <a:pPr marL="239395" algn="l" rtl="0" eaLnBrk="0">
              <a:lnSpc>
                <a:spcPts val="1450"/>
              </a:lnSpc>
            </a:pPr>
            <a:r>
              <a:rPr sz="900" kern="0" spc="5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——修改了产品代号(见4.4,2009年版</a:t>
            </a: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的4.1);</a:t>
            </a:r>
            <a:endParaRPr lang="en-US" altLang="en-US" sz="900" dirty="0"/>
          </a:p>
          <a:p>
            <a:pPr marL="239395" algn="l" rtl="0" eaLnBrk="0">
              <a:lnSpc>
                <a:spcPct val="99000"/>
              </a:lnSpc>
              <a:spcBef>
                <a:spcPts val="520"/>
              </a:spcBef>
            </a:pP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——增加了标志要求(见5.</a:t>
            </a: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2);</a:t>
            </a:r>
            <a:endParaRPr lang="en-US" altLang="en-US" sz="900" dirty="0"/>
          </a:p>
          <a:p>
            <a:pPr marL="239395" algn="l" rtl="0" eaLnBrk="0">
              <a:lnSpc>
                <a:spcPct val="98000"/>
              </a:lnSpc>
              <a:spcBef>
                <a:spcPts val="365"/>
              </a:spcBef>
            </a:pPr>
            <a:r>
              <a:rPr sz="900" kern="0" spc="5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——修改了透光率(见5.4,2009年版</a:t>
            </a: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的5.3);</a:t>
            </a:r>
            <a:endParaRPr lang="en-US" altLang="en-US" sz="900" dirty="0"/>
          </a:p>
          <a:p>
            <a:pPr marL="239395" algn="l" rtl="0" eaLnBrk="0">
              <a:lnSpc>
                <a:spcPct val="88000"/>
              </a:lnSpc>
              <a:spcBef>
                <a:spcPts val="290"/>
              </a:spcBef>
            </a:pPr>
            <a:r>
              <a:rPr sz="900" kern="0" spc="7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——修改了试验方法(见第6章和附录</a:t>
            </a:r>
            <a:r>
              <a:rPr sz="900" kern="0" spc="-20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7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A,2009</a:t>
            </a:r>
            <a:r>
              <a:rPr sz="900" kern="0" spc="-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7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年版的</a:t>
            </a:r>
            <a:r>
              <a:rPr sz="900" kern="0" spc="6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第7章);</a:t>
            </a:r>
            <a:endParaRPr lang="en-US" altLang="en-US" sz="900" dirty="0"/>
          </a:p>
          <a:p>
            <a:pPr marL="239395" algn="l" rtl="0" eaLnBrk="0">
              <a:lnSpc>
                <a:spcPts val="1460"/>
              </a:lnSpc>
            </a:pPr>
            <a:r>
              <a:rPr sz="900" kern="0" spc="6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——修改了检验规则(见第7章，2009年版的第8章);</a:t>
            </a:r>
            <a:endParaRPr lang="en-US" altLang="en-US" sz="900" dirty="0"/>
          </a:p>
          <a:p>
            <a:pPr algn="l" rtl="0" eaLnBrk="0">
              <a:lnSpc>
                <a:spcPct val="125000"/>
              </a:lnSpc>
            </a:pPr>
            <a:endParaRPr lang="en-US" altLang="en-US" sz="300" dirty="0"/>
          </a:p>
          <a:p>
            <a:pPr marL="239395" algn="l" rtl="0" eaLnBrk="0">
              <a:lnSpc>
                <a:spcPct val="99000"/>
              </a:lnSpc>
              <a:spcBef>
                <a:spcPts val="0"/>
              </a:spcBef>
            </a:pPr>
            <a:r>
              <a:rPr sz="900" kern="0" spc="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——修改了标志、包装，运输和储存的要求(见第8章，2009年版的第9章)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lang="en-US" altLang="en-US" sz="900" dirty="0"/>
          </a:p>
        </p:txBody>
      </p:sp>
      <p:sp>
        <p:nvSpPr>
          <p:cNvPr id="24" name="textbox 24"/>
          <p:cNvSpPr/>
          <p:nvPr/>
        </p:nvSpPr>
        <p:spPr>
          <a:xfrm>
            <a:off x="1219236" y="5326179"/>
            <a:ext cx="5293995" cy="104965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7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9000"/>
              </a:lnSpc>
            </a:pPr>
            <a:r>
              <a:rPr sz="900" kern="0" spc="-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SC1)</a:t>
            </a:r>
            <a:r>
              <a:rPr sz="900" kern="0" spc="1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-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归口。</a:t>
            </a:r>
            <a:endParaRPr lang="en-US" altLang="en-US" sz="900" dirty="0"/>
          </a:p>
          <a:p>
            <a:pPr marL="12700" indent="227965" algn="l" rtl="0" eaLnBrk="0">
              <a:lnSpc>
                <a:spcPct val="116000"/>
              </a:lnSpc>
              <a:spcBef>
                <a:spcPts val="390"/>
              </a:spcBef>
            </a:pP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本标准起草单位；公安部</a:t>
            </a:r>
            <a:r>
              <a:rPr sz="9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安全与警用电子产品质量检测中心、公安部安全防范报警系统产品质量监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督检验中心、广州兴华玻璃工业有限公司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lang="en-US" altLang="en-US" sz="900" dirty="0"/>
          </a:p>
          <a:p>
            <a:pPr marL="240665" algn="l" rtl="0" eaLnBrk="0">
              <a:lnSpc>
                <a:spcPct val="97000"/>
              </a:lnSpc>
              <a:spcBef>
                <a:spcPts val="280"/>
              </a:spcBef>
            </a:pPr>
            <a:r>
              <a:rPr sz="900" kern="0" spc="-7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本标准主要起草人：周鑫、李扬、张</a:t>
            </a:r>
            <a:r>
              <a:rPr sz="900" kern="0" spc="-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楠、顾建文、周潮，</a:t>
            </a:r>
            <a:endParaRPr lang="en-US" altLang="en-US" sz="900" dirty="0"/>
          </a:p>
          <a:p>
            <a:pPr marL="240665" algn="l" rtl="0" eaLnBrk="0">
              <a:lnSpc>
                <a:spcPct val="89000"/>
              </a:lnSpc>
              <a:spcBef>
                <a:spcPts val="400"/>
              </a:spcBef>
            </a:pP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本标准所代替标准的历次版本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发布情况为：</a:t>
            </a:r>
            <a:endParaRPr lang="en-US" altLang="en-US" sz="900" dirty="0"/>
          </a:p>
          <a:p>
            <a:pPr marL="240665" algn="l" rtl="0" eaLnBrk="0">
              <a:lnSpc>
                <a:spcPts val="1405"/>
              </a:lnSpc>
            </a:pP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——GA</a:t>
            </a:r>
            <a:r>
              <a:rPr sz="900" kern="0" spc="3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844—2009。</a:t>
            </a:r>
            <a:endParaRPr lang="en-US" altLang="en-US" sz="900" dirty="0"/>
          </a:p>
        </p:txBody>
      </p:sp>
      <p:sp>
        <p:nvSpPr>
          <p:cNvPr id="26" name="textbox 26"/>
          <p:cNvSpPr/>
          <p:nvPr/>
        </p:nvSpPr>
        <p:spPr>
          <a:xfrm>
            <a:off x="1447820" y="4976464"/>
            <a:ext cx="4645025" cy="34607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4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9000"/>
              </a:lnSpc>
            </a:pP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本标准由公安部科技信息化局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提出。</a:t>
            </a:r>
            <a:endParaRPr lang="en-US" altLang="en-US" sz="900" dirty="0"/>
          </a:p>
          <a:p>
            <a:pPr algn="l" rtl="0" eaLnBrk="0">
              <a:lnSpc>
                <a:spcPct val="106000"/>
              </a:lnSpc>
            </a:pPr>
            <a:endParaRPr lang="en-US" altLang="en-US" sz="300" dirty="0"/>
          </a:p>
          <a:p>
            <a:pPr marL="12700" algn="l" rtl="0" eaLnBrk="0">
              <a:lnSpc>
                <a:spcPct val="99000"/>
              </a:lnSpc>
            </a:pPr>
            <a:r>
              <a:rPr sz="900" kern="0" spc="8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本标准由全国安全防范</a:t>
            </a:r>
            <a:r>
              <a:rPr sz="900" kern="0" spc="7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报警系统标准化技术委员会实体防护设备分技术委员会(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SAC</a:t>
            </a:r>
            <a:r>
              <a:rPr sz="900" kern="0" spc="7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/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TC</a:t>
            </a:r>
            <a:endParaRPr lang="en-US" altLang="en-US" sz="900" dirty="0"/>
          </a:p>
        </p:txBody>
      </p:sp>
      <p:sp>
        <p:nvSpPr>
          <p:cNvPr id="28" name="textbox 28"/>
          <p:cNvSpPr/>
          <p:nvPr/>
        </p:nvSpPr>
        <p:spPr>
          <a:xfrm>
            <a:off x="6260358" y="5160711"/>
            <a:ext cx="253365" cy="16510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1100"/>
              </a:lnSpc>
            </a:pP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100/</a:t>
            </a:r>
            <a:endParaRPr lang="en-US" altLang="en-US" sz="900" dirty="0"/>
          </a:p>
        </p:txBody>
      </p:sp>
      <p:sp>
        <p:nvSpPr>
          <p:cNvPr id="30" name="textbox 30"/>
          <p:cNvSpPr/>
          <p:nvPr/>
        </p:nvSpPr>
        <p:spPr>
          <a:xfrm>
            <a:off x="7080284" y="10380224"/>
            <a:ext cx="80010" cy="13779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9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2000"/>
              </a:lnSpc>
            </a:pP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endParaRPr lang="en-US" altLang="en-US" sz="900" dirty="0"/>
          </a:p>
        </p:txBody>
      </p:sp>
      <p:sp>
        <p:nvSpPr>
          <p:cNvPr id="32" name="textbox 32"/>
          <p:cNvSpPr/>
          <p:nvPr/>
        </p:nvSpPr>
        <p:spPr>
          <a:xfrm>
            <a:off x="6292821" y="9192239"/>
            <a:ext cx="72389" cy="13779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2000"/>
              </a:lnSpc>
            </a:pP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endParaRPr lang="en-US" altLang="en-US" sz="9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4"/>
          <p:cNvSpPr/>
          <p:nvPr/>
        </p:nvSpPr>
        <p:spPr>
          <a:xfrm>
            <a:off x="1187423" y="1138329"/>
            <a:ext cx="5333365" cy="738441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6000"/>
              </a:lnSpc>
            </a:pPr>
            <a:endParaRPr lang="en-US" altLang="en-US" sz="100" dirty="0"/>
          </a:p>
          <a:p>
            <a:pPr algn="r" rtl="0" eaLnBrk="0">
              <a:lnSpc>
                <a:spcPct val="82000"/>
              </a:lnSpc>
            </a:pPr>
            <a:r>
              <a:rPr sz="900" b="1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GA</a:t>
            </a: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sz="900" b="1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844—2018</a:t>
            </a:r>
            <a:endParaRPr lang="en-US" altLang="en-US" sz="900" dirty="0"/>
          </a:p>
          <a:p>
            <a:pPr algn="l" rtl="0" eaLnBrk="0">
              <a:lnSpc>
                <a:spcPct val="134000"/>
              </a:lnSpc>
            </a:pPr>
            <a:endParaRPr lang="en-US" altLang="en-US" sz="1000" dirty="0"/>
          </a:p>
          <a:p>
            <a:pPr algn="l" rtl="0" eaLnBrk="0">
              <a:lnSpc>
                <a:spcPct val="135000"/>
              </a:lnSpc>
            </a:pPr>
            <a:endParaRPr lang="en-US" altLang="en-US" sz="1000" dirty="0"/>
          </a:p>
          <a:p>
            <a:pPr marL="1925955" algn="l" rtl="0" eaLnBrk="0">
              <a:lnSpc>
                <a:spcPct val="98000"/>
              </a:lnSpc>
              <a:spcBef>
                <a:spcPts val="395"/>
              </a:spcBef>
            </a:pPr>
            <a:r>
              <a:rPr sz="1300" b="1" kern="0" spc="-5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防</a:t>
            </a:r>
            <a:r>
              <a:rPr sz="1300" kern="0" spc="18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300" b="1" kern="0" spc="-5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砸</a:t>
            </a:r>
            <a:r>
              <a:rPr sz="1300" kern="0" spc="18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300" b="1" kern="0" spc="-5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透</a:t>
            </a:r>
            <a:r>
              <a:rPr sz="1300" kern="0" spc="3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300" b="1" kern="0" spc="-5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明</a:t>
            </a:r>
            <a:r>
              <a:rPr sz="1300" kern="0" spc="18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300" b="1" kern="0" spc="-5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材</a:t>
            </a:r>
            <a:r>
              <a:rPr sz="1300" kern="0" spc="18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300" b="1" kern="0" spc="-5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料</a:t>
            </a:r>
            <a:endParaRPr lang="en-US" altLang="en-US" sz="1300" dirty="0"/>
          </a:p>
          <a:p>
            <a:pPr algn="l" rtl="0" eaLnBrk="0">
              <a:lnSpc>
                <a:spcPct val="110000"/>
              </a:lnSpc>
            </a:pPr>
            <a:endParaRPr lang="en-US" altLang="en-US" sz="1000" dirty="0"/>
          </a:p>
          <a:p>
            <a:pPr algn="l" rtl="0" eaLnBrk="0">
              <a:lnSpc>
                <a:spcPct val="110000"/>
              </a:lnSpc>
            </a:pPr>
            <a:endParaRPr lang="en-US" altLang="en-US" sz="1000" dirty="0"/>
          </a:p>
          <a:p>
            <a:pPr marL="13970" algn="l" rtl="0" eaLnBrk="0">
              <a:lnSpc>
                <a:spcPct val="100000"/>
              </a:lnSpc>
              <a:spcBef>
                <a:spcPts val="280"/>
              </a:spcBef>
            </a:pPr>
            <a:r>
              <a:rPr sz="900" b="1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sz="900" kern="0" spc="7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sz="900" b="1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范围</a:t>
            </a:r>
            <a:endParaRPr lang="en-US" altLang="en-US" sz="900" dirty="0"/>
          </a:p>
          <a:p>
            <a:pPr algn="l" rtl="0" eaLnBrk="0">
              <a:lnSpc>
                <a:spcPct val="120000"/>
              </a:lnSpc>
            </a:pPr>
            <a:endParaRPr lang="en-US" altLang="en-US" sz="1000" dirty="0"/>
          </a:p>
          <a:p>
            <a:pPr marL="261620" algn="l" rtl="0" eaLnBrk="0">
              <a:lnSpc>
                <a:spcPct val="99000"/>
              </a:lnSpc>
              <a:spcBef>
                <a:spcPts val="275"/>
              </a:spcBef>
            </a:pPr>
            <a:r>
              <a:rPr sz="900" b="1" kern="0" spc="-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本标准规定了防砸透明材料的分类，分级与代号、技术</a:t>
            </a:r>
            <a:r>
              <a:rPr sz="900" b="1" kern="0" spc="-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要求、试验方法、检脸规则、标志、包装、运输</a:t>
            </a:r>
            <a:endParaRPr lang="en-US" altLang="en-US" sz="900" dirty="0"/>
          </a:p>
          <a:p>
            <a:pPr marL="12700" algn="l" rtl="0" eaLnBrk="0">
              <a:lnSpc>
                <a:spcPct val="99000"/>
              </a:lnSpc>
              <a:spcBef>
                <a:spcPts val="550"/>
              </a:spcBef>
            </a:pPr>
            <a:r>
              <a:rPr sz="900" kern="0" spc="-6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及贮存。</a:t>
            </a:r>
            <a:endParaRPr lang="en-US" altLang="en-US" sz="900" dirty="0"/>
          </a:p>
          <a:p>
            <a:pPr marL="261620" algn="l" rtl="0" eaLnBrk="0">
              <a:lnSpc>
                <a:spcPct val="88000"/>
              </a:lnSpc>
              <a:spcBef>
                <a:spcPts val="460"/>
              </a:spcBef>
            </a:pPr>
            <a:r>
              <a:rPr sz="900" b="1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本标准适用于具有防砸性能需求的防砸复合玻璃等透明板材的设计、制造和检验。</a:t>
            </a:r>
            <a:endParaRPr lang="en-US" altLang="en-US" sz="900" dirty="0"/>
          </a:p>
          <a:p>
            <a:pPr marL="13970" algn="l" rtl="0" eaLnBrk="0">
              <a:lnSpc>
                <a:spcPts val="2875"/>
              </a:lnSpc>
            </a:pPr>
            <a:r>
              <a:rPr sz="900" b="1" kern="0" spc="30" dirty="0">
                <a:solidFill>
                  <a:srgbClr val="000000">
                    <a:alpha val="100000"/>
                  </a:srgbClr>
                </a:solidFill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</a:rPr>
              <a:t>2</a:t>
            </a: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</a:rPr>
              <a:t>  </a:t>
            </a:r>
            <a:r>
              <a:rPr sz="900" b="1" kern="0" spc="30" dirty="0">
                <a:solidFill>
                  <a:srgbClr val="000000">
                    <a:alpha val="100000"/>
                  </a:srgbClr>
                </a:solidFill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</a:rPr>
              <a:t>规范性引用文件</a:t>
            </a:r>
            <a:endParaRPr lang="en-US" altLang="en-US" sz="900" dirty="0"/>
          </a:p>
          <a:p>
            <a:pPr algn="l" rtl="0" eaLnBrk="0">
              <a:lnSpc>
                <a:spcPct val="146000"/>
              </a:lnSpc>
            </a:pPr>
            <a:endParaRPr lang="en-US" altLang="en-US" sz="1000" dirty="0"/>
          </a:p>
          <a:p>
            <a:pPr marL="261620" algn="l" rtl="0" eaLnBrk="0">
              <a:lnSpc>
                <a:spcPct val="99000"/>
              </a:lnSpc>
              <a:spcBef>
                <a:spcPts val="275"/>
              </a:spcBef>
            </a:pPr>
            <a:r>
              <a:rPr sz="900" b="1" kern="0" spc="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下列文件对于本文件的应用是必不可少的。凡是注日期的引用文件，仅注日期</a:t>
            </a:r>
            <a:r>
              <a:rPr sz="900" b="1" kern="0" spc="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的版本适用于本文</a:t>
            </a:r>
            <a:endParaRPr lang="en-US" altLang="en-US" sz="900" dirty="0"/>
          </a:p>
          <a:p>
            <a:pPr marL="12700" algn="l" rtl="0" eaLnBrk="0">
              <a:lnSpc>
                <a:spcPct val="99000"/>
              </a:lnSpc>
              <a:spcBef>
                <a:spcPts val="445"/>
              </a:spcBef>
            </a:pPr>
            <a:r>
              <a:rPr sz="900" kern="0" spc="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件，凡是不注日期的引用文件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，其最新版本(包括所有的修改单)适用于本文件。</a:t>
            </a:r>
            <a:endParaRPr lang="en-US" altLang="en-US" sz="900" dirty="0"/>
          </a:p>
          <a:p>
            <a:pPr marL="260350" algn="l" rtl="0" eaLnBrk="0">
              <a:lnSpc>
                <a:spcPct val="117000"/>
              </a:lnSpc>
              <a:spcBef>
                <a:spcPts val="480"/>
              </a:spcBef>
            </a:pP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GB</a:t>
            </a:r>
            <a:r>
              <a:rPr sz="900" kern="0" spc="5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/T</a:t>
            </a:r>
            <a:r>
              <a:rPr sz="900" kern="0" spc="3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5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2828.1</a:t>
            </a:r>
            <a:r>
              <a:rPr sz="900" kern="0" spc="35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5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计数抽样检验程序 第1部分，按接收质量限(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AQL</a:t>
            </a:r>
            <a:r>
              <a:rPr sz="900" kern="0" spc="5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)</a:t>
            </a:r>
            <a:r>
              <a:rPr sz="900" kern="0" spc="3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5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检索</a:t>
            </a: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的逐批检验抽样计划   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GB</a:t>
            </a:r>
            <a:r>
              <a:rPr sz="900" kern="0" spc="5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/T</a:t>
            </a:r>
            <a:r>
              <a:rPr sz="900" kern="0" spc="39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5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5137.2—2002</a:t>
            </a:r>
            <a:r>
              <a:rPr sz="900" kern="0" spc="39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5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汽车安全玻璃试验方法 第2部分：</a:t>
            </a: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光学性能试验</a:t>
            </a:r>
            <a:endParaRPr lang="en-US" altLang="en-US" sz="900" dirty="0"/>
          </a:p>
          <a:p>
            <a:pPr algn="l" rtl="0" eaLnBrk="0">
              <a:lnSpc>
                <a:spcPct val="132000"/>
              </a:lnSpc>
            </a:pPr>
            <a:endParaRPr lang="en-US" altLang="en-US" sz="1000" dirty="0"/>
          </a:p>
          <a:p>
            <a:pPr marL="13970" algn="l" rtl="0" eaLnBrk="0">
              <a:lnSpc>
                <a:spcPts val="1090"/>
              </a:lnSpc>
              <a:spcBef>
                <a:spcPts val="270"/>
              </a:spcBef>
            </a:pPr>
            <a:r>
              <a:rPr sz="900" b="1" kern="0" spc="2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</a:t>
            </a:r>
            <a:r>
              <a:rPr sz="900" kern="0" spc="2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 </a:t>
            </a:r>
            <a:r>
              <a:rPr sz="900" b="1" kern="0" spc="2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术语和定义</a:t>
            </a:r>
            <a:endParaRPr lang="en-US" altLang="en-US" sz="900" dirty="0"/>
          </a:p>
          <a:p>
            <a:pPr algn="l" rtl="0" eaLnBrk="0">
              <a:lnSpc>
                <a:spcPct val="133000"/>
              </a:lnSpc>
            </a:pPr>
            <a:endParaRPr lang="en-US" altLang="en-US" sz="1000" dirty="0"/>
          </a:p>
          <a:p>
            <a:pPr marL="260350" algn="l" rtl="0" eaLnBrk="0">
              <a:lnSpc>
                <a:spcPct val="88000"/>
              </a:lnSpc>
              <a:spcBef>
                <a:spcPts val="280"/>
              </a:spcBef>
            </a:pP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下列术语和定义适用于本文件。</a:t>
            </a:r>
            <a:endParaRPr lang="en-US" altLang="en-US" sz="900" dirty="0"/>
          </a:p>
          <a:p>
            <a:pPr marL="12700" algn="l" rtl="0" eaLnBrk="0">
              <a:lnSpc>
                <a:spcPts val="1360"/>
              </a:lnSpc>
            </a:pP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3.1</a:t>
            </a:r>
            <a:endParaRPr lang="en-US" altLang="en-US" sz="900" dirty="0"/>
          </a:p>
          <a:p>
            <a:pPr marL="261620" algn="l" rtl="0" eaLnBrk="0">
              <a:lnSpc>
                <a:spcPct val="96000"/>
              </a:lnSpc>
              <a:spcBef>
                <a:spcPts val="540"/>
              </a:spcBef>
            </a:pPr>
            <a:r>
              <a:rPr sz="900" b="1" kern="0" spc="6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防砸透明材料</a:t>
            </a:r>
            <a:r>
              <a:rPr sz="900" kern="0" spc="4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b="1" kern="0" spc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forced</a:t>
            </a:r>
            <a:r>
              <a:rPr sz="900" b="1" kern="0" spc="6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 </a:t>
            </a:r>
            <a:r>
              <a:rPr sz="900" b="1" kern="0" spc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entry</a:t>
            </a:r>
            <a:r>
              <a:rPr sz="900" b="1" kern="0" spc="6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 </a:t>
            </a:r>
            <a:r>
              <a:rPr sz="900" b="1" kern="0" spc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resistant</a:t>
            </a:r>
            <a:r>
              <a:rPr sz="900" b="1" kern="0" spc="6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 </a:t>
            </a:r>
            <a:r>
              <a:rPr sz="900" b="1" kern="0" spc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transparent</a:t>
            </a:r>
            <a:r>
              <a:rPr sz="900" b="1" kern="0" spc="6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 </a:t>
            </a:r>
            <a:r>
              <a:rPr sz="900" b="1" kern="0" spc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material</a:t>
            </a:r>
            <a:endParaRPr lang="en-US" altLang="en-US" sz="900" dirty="0"/>
          </a:p>
          <a:p>
            <a:pPr marL="260350" algn="l" rtl="0" eaLnBrk="0">
              <a:lnSpc>
                <a:spcPct val="88000"/>
              </a:lnSpc>
              <a:spcBef>
                <a:spcPts val="665"/>
              </a:spcBef>
            </a:pP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具有防砸能力、透光率达到一定要求的板材。</a:t>
            </a:r>
            <a:endParaRPr lang="en-US" altLang="en-US" sz="900" dirty="0"/>
          </a:p>
          <a:p>
            <a:pPr marL="12700" algn="l" rtl="0" eaLnBrk="0">
              <a:lnSpc>
                <a:spcPts val="1260"/>
              </a:lnSpc>
            </a:pP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3.2</a:t>
            </a:r>
            <a:endParaRPr lang="en-US" altLang="en-US" sz="900" dirty="0"/>
          </a:p>
          <a:p>
            <a:pPr marL="261620" algn="l" rtl="0" eaLnBrk="0">
              <a:lnSpc>
                <a:spcPct val="100000"/>
              </a:lnSpc>
              <a:spcBef>
                <a:spcPts val="685"/>
              </a:spcBef>
            </a:pPr>
            <a:r>
              <a:rPr sz="900" b="1" kern="0" spc="7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冲击面</a:t>
            </a:r>
            <a:r>
              <a:rPr sz="900" kern="0" spc="27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b="1" kern="0" spc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strike</a:t>
            </a:r>
            <a:r>
              <a:rPr sz="900" b="1" kern="0" spc="22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 </a:t>
            </a:r>
            <a:r>
              <a:rPr sz="900" b="1" kern="0" spc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face</a:t>
            </a:r>
            <a:endParaRPr lang="en-US" altLang="en-US" sz="900" dirty="0"/>
          </a:p>
          <a:p>
            <a:pPr marL="261620" algn="l" rtl="0" eaLnBrk="0">
              <a:lnSpc>
                <a:spcPct val="99000"/>
              </a:lnSpc>
              <a:spcBef>
                <a:spcPts val="510"/>
              </a:spcBef>
            </a:pPr>
            <a:r>
              <a:rPr sz="900" b="1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防磁透明材料先接触冲击工具的表面。</a:t>
            </a:r>
            <a:endParaRPr lang="en-US" altLang="en-US" sz="900" dirty="0"/>
          </a:p>
          <a:p>
            <a:pPr algn="l" rtl="0" eaLnBrk="0">
              <a:lnSpc>
                <a:spcPct val="130000"/>
              </a:lnSpc>
            </a:pPr>
            <a:endParaRPr lang="en-US" altLang="en-US" sz="1000" dirty="0"/>
          </a:p>
          <a:p>
            <a:pPr marL="13970" algn="l" rtl="0" eaLnBrk="0">
              <a:lnSpc>
                <a:spcPct val="88000"/>
              </a:lnSpc>
              <a:spcBef>
                <a:spcPts val="270"/>
              </a:spcBef>
            </a:pPr>
            <a:r>
              <a:rPr sz="900" b="1" kern="0" spc="-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sz="900" b="1" kern="0" spc="-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分类，分级与代号</a:t>
            </a:r>
            <a:endParaRPr lang="en-US" altLang="en-US" sz="900" dirty="0"/>
          </a:p>
          <a:p>
            <a:pPr marL="13970" algn="l" rtl="0" eaLnBrk="0">
              <a:lnSpc>
                <a:spcPts val="2600"/>
              </a:lnSpc>
            </a:pPr>
            <a:r>
              <a:rPr sz="900" b="1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4.1</a:t>
            </a:r>
            <a:r>
              <a:rPr sz="900" kern="0" spc="47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b="1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分类</a:t>
            </a:r>
            <a:endParaRPr lang="en-US" altLang="en-US" sz="900" dirty="0"/>
          </a:p>
          <a:p>
            <a:pPr marL="260350" algn="l" rtl="0" eaLnBrk="0">
              <a:lnSpc>
                <a:spcPct val="100000"/>
              </a:lnSpc>
              <a:spcBef>
                <a:spcPts val="1340"/>
              </a:spcBef>
            </a:pP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对防砸透明材料样品进行冲击试验后，根据试验后的状态进行如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下分类：</a:t>
            </a:r>
            <a:endParaRPr lang="en-US" altLang="en-US" sz="900" dirty="0"/>
          </a:p>
          <a:p>
            <a:pPr marL="494665" indent="-234315" algn="l" rtl="0" eaLnBrk="0">
              <a:lnSpc>
                <a:spcPct val="122000"/>
              </a:lnSpc>
              <a:spcBef>
                <a:spcPts val="350"/>
              </a:spcBef>
            </a:pP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a)    </a:t>
            </a: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基础防护</a:t>
            </a: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(P  </a:t>
            </a: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类防护);防砸透明材料背面允许出现裂纹，开口或碎片剥落，但不能造成穿透性 </a:t>
            </a: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洞口；</a:t>
            </a:r>
            <a:endParaRPr lang="en-US" altLang="en-US" sz="900" dirty="0"/>
          </a:p>
          <a:p>
            <a:pPr marL="260350" algn="l" rtl="0" eaLnBrk="0">
              <a:lnSpc>
                <a:spcPct val="99000"/>
              </a:lnSpc>
              <a:spcBef>
                <a:spcPts val="460"/>
              </a:spcBef>
            </a:pP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b)</a:t>
            </a:r>
            <a:r>
              <a:rPr sz="900" kern="0" spc="4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全防护(S</a:t>
            </a:r>
            <a:r>
              <a:rPr sz="900" kern="0" spc="-10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类防护);防砸透明材料背面表面光滑、无裂纹或开口、无碎片剥落，</a:t>
            </a:r>
            <a:endParaRPr lang="en-US" altLang="en-US" sz="900" dirty="0"/>
          </a:p>
          <a:p>
            <a:pPr marL="13970" algn="l" rtl="0" eaLnBrk="0">
              <a:lnSpc>
                <a:spcPct val="100000"/>
              </a:lnSpc>
              <a:spcBef>
                <a:spcPts val="1050"/>
              </a:spcBef>
            </a:pPr>
            <a:r>
              <a:rPr sz="900" b="1" kern="0" spc="1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4.2</a:t>
            </a: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 </a:t>
            </a:r>
            <a:r>
              <a:rPr sz="900" b="1" kern="0" spc="1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防砸性能分级</a:t>
            </a:r>
            <a:endParaRPr lang="en-US" altLang="en-US" sz="900" dirty="0"/>
          </a:p>
          <a:p>
            <a:pPr algn="l" rtl="0" eaLnBrk="0">
              <a:lnSpc>
                <a:spcPct val="106000"/>
              </a:lnSpc>
            </a:pPr>
            <a:endParaRPr lang="en-US" altLang="en-US" sz="900" dirty="0"/>
          </a:p>
          <a:p>
            <a:pPr marL="260350" algn="l" rtl="0" eaLnBrk="0">
              <a:lnSpc>
                <a:spcPct val="99000"/>
              </a:lnSpc>
              <a:spcBef>
                <a:spcPts val="5"/>
              </a:spcBef>
            </a:pPr>
            <a:r>
              <a:rPr sz="900" kern="0" spc="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防砸透明材料按照防砸能力大小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进行分级，防砸性能分级见表1。</a:t>
            </a:r>
            <a:endParaRPr lang="en-US" altLang="en-US" sz="900" dirty="0"/>
          </a:p>
        </p:txBody>
      </p:sp>
      <p:sp>
        <p:nvSpPr>
          <p:cNvPr id="36" name="textbox 36"/>
          <p:cNvSpPr/>
          <p:nvPr/>
        </p:nvSpPr>
        <p:spPr>
          <a:xfrm>
            <a:off x="7073937" y="10380224"/>
            <a:ext cx="78739" cy="13779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0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2000"/>
              </a:lnSpc>
            </a:pP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endParaRPr lang="en-US" altLang="en-US" sz="900" dirty="0"/>
          </a:p>
        </p:txBody>
      </p:sp>
      <p:sp>
        <p:nvSpPr>
          <p:cNvPr id="38" name="textbox 38"/>
          <p:cNvSpPr/>
          <p:nvPr/>
        </p:nvSpPr>
        <p:spPr>
          <a:xfrm>
            <a:off x="6267431" y="9219100"/>
            <a:ext cx="57785" cy="10223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0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4000"/>
              </a:lnSpc>
            </a:pPr>
            <a:r>
              <a:rPr sz="600" kern="0" spc="-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endParaRPr lang="en-US" altLang="en-US" sz="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21600000">
            <a:off x="1142996" y="5776988"/>
            <a:ext cx="4851424" cy="1785811"/>
            <a:chOff x="0" y="0"/>
            <a:chExt cx="4851424" cy="1785811"/>
          </a:xfrm>
        </p:grpSpPr>
        <p:pic>
          <p:nvPicPr>
            <p:cNvPr id="40" name="picture 40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 rot="21600000">
              <a:off x="323871" y="122132"/>
              <a:ext cx="4527552" cy="1663678"/>
            </a:xfrm>
            <a:prstGeom prst="rect">
              <a:avLst/>
            </a:prstGeom>
          </p:spPr>
        </p:pic>
        <p:sp>
          <p:nvSpPr>
            <p:cNvPr id="42" name="textbox 42"/>
            <p:cNvSpPr/>
            <p:nvPr/>
          </p:nvSpPr>
          <p:spPr>
            <a:xfrm>
              <a:off x="-12700" y="-12700"/>
              <a:ext cx="4877434" cy="1827529"/>
            </a:xfrm>
            <a:prstGeom prst="rect">
              <a:avLst/>
            </a:prstGeom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87000"/>
                </a:lnSpc>
              </a:pPr>
              <a:endParaRPr lang="en-US" altLang="en-US" sz="100" dirty="0"/>
            </a:p>
            <a:p>
              <a:pPr marL="12700" algn="l" rtl="0" eaLnBrk="0">
                <a:lnSpc>
                  <a:spcPct val="99000"/>
                </a:lnSpc>
              </a:pPr>
              <a:r>
                <a:rPr sz="900" kern="0" spc="-20" dirty="0">
                  <a:solidFill>
                    <a:srgbClr val="000000">
                      <a:alpha val="100000"/>
                    </a:srgbClr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自定义代号，环境温度</a:t>
              </a:r>
              <a:r>
                <a:rPr sz="900" kern="0" spc="-30" dirty="0">
                  <a:solidFill>
                    <a:srgbClr val="000000">
                      <a:alpha val="100000"/>
                    </a:srgbClr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适应性分级组成。</a:t>
              </a:r>
              <a:endParaRPr lang="en-US" altLang="en-US" sz="900" dirty="0"/>
            </a:p>
            <a:p>
              <a:pPr algn="l" rtl="0" eaLnBrk="0">
                <a:lnSpc>
                  <a:spcPct val="183000"/>
                </a:lnSpc>
              </a:pPr>
              <a:endParaRPr lang="en-US" altLang="en-US" sz="1000" dirty="0"/>
            </a:p>
            <a:p>
              <a:pPr marL="2113915" algn="l" rtl="0" eaLnBrk="0">
                <a:lnSpc>
                  <a:spcPct val="100000"/>
                </a:lnSpc>
                <a:spcBef>
                  <a:spcPts val="280"/>
                </a:spcBef>
              </a:pPr>
              <a:r>
                <a:rPr sz="900" kern="0" spc="-10" dirty="0">
                  <a:solidFill>
                    <a:srgbClr val="000000">
                      <a:alpha val="100000"/>
                    </a:srgbClr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一环境温度适应性分级</a:t>
              </a:r>
              <a:endParaRPr lang="en-US" altLang="en-US" sz="900" dirty="0"/>
            </a:p>
            <a:p>
              <a:pPr marL="2113915" algn="l" rtl="0" eaLnBrk="0">
                <a:lnSpc>
                  <a:spcPct val="99000"/>
                </a:lnSpc>
                <a:spcBef>
                  <a:spcPts val="925"/>
                </a:spcBef>
              </a:pPr>
              <a:r>
                <a:rPr sz="900" kern="0" spc="-10" dirty="0">
                  <a:solidFill>
                    <a:srgbClr val="000000">
                      <a:alpha val="100000"/>
                    </a:srgbClr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-企业自定义代号</a:t>
              </a:r>
              <a:endParaRPr lang="en-US" altLang="en-US" sz="900" dirty="0"/>
            </a:p>
            <a:p>
              <a:pPr marL="2070100" algn="l" rtl="0" eaLnBrk="0">
                <a:lnSpc>
                  <a:spcPct val="96000"/>
                </a:lnSpc>
                <a:spcBef>
                  <a:spcPts val="675"/>
                </a:spcBef>
              </a:pPr>
              <a:r>
                <a:rPr sz="900" kern="0" spc="30" dirty="0">
                  <a:solidFill>
                    <a:srgbClr val="000000">
                      <a:alpha val="100000"/>
                    </a:srgbClr>
                  </a:solidFill>
                  <a:latin typeface="仿宋" panose="02010609060101010101" charset="-122"/>
                  <a:ea typeface="仿宋" panose="02010609060101010101" charset="-122"/>
                  <a:cs typeface="仿宋" panose="02010609060101010101" charset="-122"/>
                </a:rPr>
                <a:t>—产品标称厚度：防砸透明材料标称厚度(单位</a:t>
              </a:r>
              <a:r>
                <a:rPr sz="900" kern="0" spc="20" dirty="0">
                  <a:solidFill>
                    <a:srgbClr val="000000">
                      <a:alpha val="100000"/>
                    </a:srgbClr>
                  </a:solidFill>
                  <a:latin typeface="仿宋" panose="02010609060101010101" charset="-122"/>
                  <a:ea typeface="仿宋" panose="02010609060101010101" charset="-122"/>
                  <a:cs typeface="仿宋" panose="02010609060101010101" charset="-122"/>
                </a:rPr>
                <a:t>为</a:t>
              </a:r>
              <a:r>
                <a:rPr sz="900" kern="0" spc="0" dirty="0">
                  <a:solidFill>
                    <a:srgbClr val="000000">
                      <a:alpha val="100000"/>
                    </a:srgbClr>
                  </a:solidFill>
                  <a:latin typeface="Times New Roman" panose="02020603050405020304"/>
                  <a:ea typeface="Times New Roman" panose="02020603050405020304"/>
                  <a:cs typeface="Times New Roman" panose="02020603050405020304"/>
                </a:rPr>
                <a:t>mm</a:t>
              </a:r>
              <a:r>
                <a:rPr sz="900" kern="0" spc="20" dirty="0">
                  <a:solidFill>
                    <a:srgbClr val="000000">
                      <a:alpha val="100000"/>
                    </a:srgbClr>
                  </a:solidFill>
                  <a:latin typeface="Times New Roman" panose="02020603050405020304"/>
                  <a:ea typeface="Times New Roman" panose="02020603050405020304"/>
                  <a:cs typeface="Times New Roman" panose="02020603050405020304"/>
                </a:rPr>
                <a:t>)</a:t>
              </a:r>
              <a:endParaRPr lang="en-US" altLang="en-US" sz="900" dirty="0"/>
            </a:p>
            <a:p>
              <a:pPr marL="2113915" algn="l" rtl="0" eaLnBrk="0">
                <a:lnSpc>
                  <a:spcPct val="99000"/>
                </a:lnSpc>
                <a:spcBef>
                  <a:spcPts val="920"/>
                </a:spcBef>
              </a:pPr>
              <a:r>
                <a:rPr sz="900" kern="0" spc="0" dirty="0">
                  <a:solidFill>
                    <a:srgbClr val="000000">
                      <a:alpha val="100000"/>
                    </a:srgbClr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一产品分级代号：用</a:t>
              </a:r>
              <a:r>
                <a:rPr sz="900" kern="0" spc="-10" dirty="0">
                  <a:solidFill>
                    <a:srgbClr val="000000">
                      <a:alpha val="100000"/>
                    </a:srgbClr>
                  </a:solidFill>
                  <a:latin typeface="Times New Roman" panose="02020603050405020304"/>
                  <a:ea typeface="Times New Roman" panose="02020603050405020304"/>
                  <a:cs typeface="Times New Roman" panose="02020603050405020304"/>
                </a:rPr>
                <a:t>“A"“B"*C"“D”</a:t>
              </a:r>
              <a:r>
                <a:rPr sz="900" kern="0" spc="60" dirty="0">
                  <a:solidFill>
                    <a:srgbClr val="000000">
                      <a:alpha val="100000"/>
                    </a:srgbClr>
                  </a:solidFill>
                  <a:latin typeface="Times New Roman" panose="02020603050405020304"/>
                  <a:ea typeface="Times New Roman" panose="02020603050405020304"/>
                  <a:cs typeface="Times New Roman" panose="02020603050405020304"/>
                </a:rPr>
                <a:t>  </a:t>
              </a:r>
              <a:r>
                <a:rPr sz="900" kern="0" spc="-10" dirty="0">
                  <a:solidFill>
                    <a:srgbClr val="000000">
                      <a:alpha val="100000"/>
                    </a:srgbClr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表示</a:t>
              </a:r>
              <a:endParaRPr lang="en-US" altLang="en-US" sz="900" dirty="0"/>
            </a:p>
            <a:p>
              <a:pPr marL="2113915" algn="l" rtl="0" eaLnBrk="0">
                <a:lnSpc>
                  <a:spcPct val="99000"/>
                </a:lnSpc>
                <a:spcBef>
                  <a:spcPts val="830"/>
                </a:spcBef>
              </a:pPr>
              <a:r>
                <a:rPr sz="900" kern="0" spc="-10" dirty="0">
                  <a:solidFill>
                    <a:srgbClr val="000000">
                      <a:alpha val="100000"/>
                    </a:srgbClr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-产品分类代号，用"</a:t>
              </a:r>
              <a:r>
                <a:rPr sz="900" kern="0" spc="-10" dirty="0">
                  <a:solidFill>
                    <a:srgbClr val="000000">
                      <a:alpha val="100000"/>
                    </a:srgbClr>
                  </a:solidFill>
                  <a:latin typeface="Times New Roman" panose="02020603050405020304"/>
                  <a:ea typeface="Times New Roman" panose="02020603050405020304"/>
                  <a:cs typeface="Times New Roman" panose="02020603050405020304"/>
                </a:rPr>
                <a:t>S"“P”  </a:t>
              </a:r>
              <a:r>
                <a:rPr sz="900" kern="0" spc="-20" dirty="0">
                  <a:solidFill>
                    <a:srgbClr val="000000">
                      <a:alpha val="100000"/>
                    </a:srgbClr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表示</a:t>
              </a:r>
              <a:endParaRPr lang="en-US" altLang="en-US" sz="900" dirty="0"/>
            </a:p>
            <a:p>
              <a:pPr algn="l" rtl="0" eaLnBrk="0">
                <a:lnSpc>
                  <a:spcPct val="104000"/>
                </a:lnSpc>
              </a:pPr>
              <a:endParaRPr lang="en-US" altLang="en-US" sz="700" dirty="0"/>
            </a:p>
            <a:p>
              <a:pPr algn="l" rtl="0" eaLnBrk="0">
                <a:lnSpc>
                  <a:spcPct val="6000"/>
                </a:lnSpc>
              </a:pPr>
              <a:endParaRPr lang="en-US" altLang="en-US" sz="100" dirty="0"/>
            </a:p>
            <a:p>
              <a:pPr marL="2025650" algn="l" rtl="0" eaLnBrk="0">
                <a:lnSpc>
                  <a:spcPct val="99000"/>
                </a:lnSpc>
              </a:pPr>
              <a:r>
                <a:rPr sz="900" kern="0" spc="0" dirty="0">
                  <a:solidFill>
                    <a:srgbClr val="000000">
                      <a:alpha val="100000"/>
                    </a:srgbClr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—产品名称代号：用“FZCL”表示</a:t>
              </a:r>
              <a:endParaRPr lang="en-US" altLang="en-US" sz="900" dirty="0"/>
            </a:p>
          </p:txBody>
        </p:sp>
      </p:grpSp>
      <p:sp>
        <p:nvSpPr>
          <p:cNvPr id="44" name="textbox 44"/>
          <p:cNvSpPr/>
          <p:nvPr/>
        </p:nvSpPr>
        <p:spPr>
          <a:xfrm>
            <a:off x="1092211" y="7573677"/>
            <a:ext cx="5314315" cy="152082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5000"/>
              </a:lnSpc>
            </a:pPr>
            <a:endParaRPr lang="en-US" altLang="en-US" sz="100" dirty="0"/>
          </a:p>
          <a:p>
            <a:pPr marL="12700" indent="215265" algn="l" rtl="0" eaLnBrk="0">
              <a:lnSpc>
                <a:spcPct val="104000"/>
              </a:lnSpc>
            </a:pP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示例1:FZCL-SA-17-ABO1-I表示</a:t>
            </a:r>
            <a:r>
              <a:rPr sz="900" kern="0" spc="-1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AB</a:t>
            </a:r>
            <a:r>
              <a:rPr sz="900" kern="0" spc="-10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公司生产的01型A </a:t>
            </a: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级防硼透明材料，防护分类为全防护，标称厚度为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17</a:t>
            </a:r>
            <a:r>
              <a:rPr sz="900" kern="0" spc="3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mm,环境温度</a:t>
            </a:r>
            <a:r>
              <a:rPr sz="900" kern="0" spc="-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适应性为工级(0℃~40℃)。</a:t>
            </a:r>
            <a:endParaRPr lang="en-US" altLang="en-US" sz="900" dirty="0"/>
          </a:p>
          <a:p>
            <a:pPr marL="12700" indent="215265" algn="l" rtl="0" eaLnBrk="0">
              <a:lnSpc>
                <a:spcPct val="102000"/>
              </a:lnSpc>
              <a:spcBef>
                <a:spcPts val="45"/>
              </a:spcBef>
            </a:pPr>
            <a:r>
              <a:rPr sz="900" kern="0" spc="-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示例2:FZCL-PB-29-AB03-Ⅲ表示AB 公司生产的03型B</a:t>
            </a:r>
            <a:r>
              <a:rPr sz="900" kern="0" spc="-19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-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级防硼透明材料。防护分类为基础防护，标称厚度为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29mm, 环境温度适应性为Ⅱ级(-25C～55</a:t>
            </a:r>
            <a:r>
              <a:rPr sz="900" kern="0" spc="17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℃)。</a:t>
            </a:r>
            <a:endParaRPr lang="en-US" altLang="en-US" sz="900" dirty="0"/>
          </a:p>
          <a:p>
            <a:pPr algn="l" rtl="0" eaLnBrk="0">
              <a:lnSpc>
                <a:spcPct val="109000"/>
              </a:lnSpc>
            </a:pPr>
            <a:endParaRPr lang="en-US" altLang="en-US" sz="1000" dirty="0"/>
          </a:p>
          <a:p>
            <a:pPr marL="13970" algn="l" rtl="0" eaLnBrk="0">
              <a:lnSpc>
                <a:spcPts val="1090"/>
              </a:lnSpc>
              <a:spcBef>
                <a:spcPts val="275"/>
              </a:spcBef>
            </a:pPr>
            <a:r>
              <a:rPr sz="900" b="1" kern="0" spc="1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</a:t>
            </a:r>
            <a:r>
              <a:rPr sz="900" kern="0" spc="7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 </a:t>
            </a:r>
            <a:r>
              <a:rPr sz="900" b="1" kern="0" spc="1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技术要求</a:t>
            </a:r>
            <a:endParaRPr lang="en-US" altLang="en-US" sz="900" dirty="0"/>
          </a:p>
          <a:p>
            <a:pPr marL="13970" algn="l" rtl="0" eaLnBrk="0">
              <a:lnSpc>
                <a:spcPts val="1105"/>
              </a:lnSpc>
              <a:spcBef>
                <a:spcPts val="1415"/>
              </a:spcBef>
            </a:pPr>
            <a:r>
              <a:rPr sz="900" b="1" kern="0" spc="10" dirty="0">
                <a:solidFill>
                  <a:srgbClr val="000000">
                    <a:alpha val="100000"/>
                  </a:srgbClr>
                </a:solidFill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</a:rPr>
              <a:t>5.1</a:t>
            </a:r>
            <a:r>
              <a:rPr sz="900" kern="0" spc="330" dirty="0">
                <a:solidFill>
                  <a:srgbClr val="000000">
                    <a:alpha val="100000"/>
                  </a:srgbClr>
                </a:solidFill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</a:rPr>
              <a:t> </a:t>
            </a:r>
            <a:r>
              <a:rPr sz="900" b="1" kern="0" spc="10" dirty="0">
                <a:solidFill>
                  <a:srgbClr val="000000">
                    <a:alpha val="100000"/>
                  </a:srgbClr>
                </a:solidFill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</a:rPr>
              <a:t>外观</a:t>
            </a:r>
            <a:endParaRPr lang="en-US" altLang="en-US" sz="900" dirty="0"/>
          </a:p>
          <a:p>
            <a:pPr algn="l" rtl="0" eaLnBrk="0">
              <a:lnSpc>
                <a:spcPct val="104000"/>
              </a:lnSpc>
            </a:pPr>
            <a:endParaRPr lang="en-US" altLang="en-US" sz="800" dirty="0"/>
          </a:p>
          <a:p>
            <a:pPr algn="l" rtl="0" eaLnBrk="0">
              <a:lnSpc>
                <a:spcPct val="7000"/>
              </a:lnSpc>
            </a:pPr>
            <a:endParaRPr lang="en-US" altLang="en-US" sz="100" dirty="0"/>
          </a:p>
          <a:p>
            <a:pPr marL="253365" algn="l" rtl="0" eaLnBrk="0">
              <a:lnSpc>
                <a:spcPct val="99000"/>
              </a:lnSpc>
            </a:pP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防砸透明材料表面应平整、光滑，胶层均匀，四棱应进行磨边和侧角。</a:t>
            </a:r>
            <a:endParaRPr lang="en-US" altLang="en-US" sz="900" dirty="0"/>
          </a:p>
        </p:txBody>
      </p:sp>
      <p:graphicFrame>
        <p:nvGraphicFramePr>
          <p:cNvPr id="46" name="table 46"/>
          <p:cNvGraphicFramePr>
            <a:graphicFrameLocks noGrp="1"/>
          </p:cNvGraphicFramePr>
          <p:nvPr/>
        </p:nvGraphicFramePr>
        <p:xfrm>
          <a:off x="1114431" y="1724022"/>
          <a:ext cx="5270500" cy="1453515"/>
        </p:xfrm>
        <a:graphic>
          <a:graphicData uri="http://schemas.openxmlformats.org/drawingml/2006/table">
            <a:tbl>
              <a:tblPr/>
              <a:tblGrid>
                <a:gridCol w="511175"/>
                <a:gridCol w="2686050"/>
                <a:gridCol w="1028700"/>
                <a:gridCol w="1044575"/>
              </a:tblGrid>
              <a:tr h="21272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7000"/>
                        </a:lnSpc>
                      </a:pPr>
                      <a:endParaRPr lang="en-US" altLang="en-US" sz="300" dirty="0"/>
                    </a:p>
                    <a:p>
                      <a:pPr marL="149225" algn="l" rtl="0" eaLnBrk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8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等级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6000"/>
                        </a:lnSpc>
                      </a:pPr>
                      <a:endParaRPr lang="en-US" altLang="en-US" sz="300" dirty="0"/>
                    </a:p>
                    <a:p>
                      <a:pPr marL="909320" algn="l" rtl="0" eaLnBrk="0">
                        <a:lnSpc>
                          <a:spcPct val="100000"/>
                        </a:lnSpc>
                      </a:pPr>
                      <a:r>
                        <a:rPr sz="800" b="1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防砸性能试验工具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7000"/>
                        </a:lnSpc>
                      </a:pPr>
                      <a:endParaRPr lang="en-US" altLang="en-US" sz="300" dirty="0"/>
                    </a:p>
                    <a:p>
                      <a:pPr marL="215265" algn="l" rtl="0" eaLnBrk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8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冲击高度/</a:t>
                      </a:r>
                      <a:r>
                        <a:rPr sz="8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mm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4000"/>
                        </a:lnSpc>
                      </a:pPr>
                      <a:endParaRPr lang="en-US" altLang="en-US" sz="300" dirty="0"/>
                    </a:p>
                    <a:p>
                      <a:pPr marL="223520" algn="l" rtl="0" eaLnBrk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800" b="1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冲击次数/次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3000"/>
                        </a:lnSpc>
                      </a:pPr>
                      <a:endParaRPr lang="en-US" altLang="en-US" sz="400" dirty="0"/>
                    </a:p>
                    <a:p>
                      <a:pPr marL="224790" algn="l" rtl="0" eaLnBrk="0">
                        <a:lnSpc>
                          <a:spcPct val="83000"/>
                        </a:lnSpc>
                        <a:spcBef>
                          <a:spcPts val="5"/>
                        </a:spcBef>
                      </a:pPr>
                      <a:r>
                        <a:rPr sz="8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rtl="0" eaLnBrk="0">
                        <a:lnSpc>
                          <a:spcPct val="117000"/>
                        </a:lnSpc>
                      </a:pPr>
                      <a:endParaRPr lang="en-US" altLang="en-US" sz="1000" dirty="0"/>
                    </a:p>
                    <a:p>
                      <a:pPr marL="50800" indent="100965" algn="l" rtl="0" eaLnBrk="0">
                        <a:lnSpc>
                          <a:spcPct val="117000"/>
                        </a:lnSpc>
                      </a:pPr>
                      <a:r>
                        <a:rPr sz="8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质量12000 g±20 g,冲击前端表面</a:t>
                      </a:r>
                      <a:r>
                        <a:rPr sz="8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为30</a:t>
                      </a:r>
                      <a:r>
                        <a:rPr sz="8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mm</a:t>
                      </a:r>
                      <a:r>
                        <a:rPr sz="8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×5</a:t>
                      </a:r>
                      <a:r>
                        <a:rPr sz="8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mm</a:t>
                      </a:r>
                      <a:r>
                        <a:rPr sz="8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,表</a:t>
                      </a: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sz="800" kern="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面硬度在40 </a:t>
                      </a:r>
                      <a:r>
                        <a:rPr sz="8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HRC</a:t>
                      </a:r>
                      <a:r>
                        <a:rPr sz="800" kern="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～4</a:t>
                      </a:r>
                      <a:r>
                        <a:rPr sz="8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 </a:t>
                      </a:r>
                      <a:r>
                        <a:rPr sz="8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HRC</a:t>
                      </a:r>
                      <a:r>
                        <a:rPr sz="8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的锐器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500" dirty="0"/>
                    </a:p>
                    <a:p>
                      <a:pPr marL="431165" algn="l" rtl="0" eaLnBrk="0">
                        <a:lnSpc>
                          <a:spcPct val="82000"/>
                        </a:lnSpc>
                        <a:spcBef>
                          <a:spcPts val="5"/>
                        </a:spcBef>
                      </a:pPr>
                      <a:r>
                        <a:rPr sz="8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580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500" dirty="0"/>
                    </a:p>
                    <a:p>
                      <a:pPr marL="488950" algn="l" rtl="0" eaLnBrk="0">
                        <a:lnSpc>
                          <a:spcPct val="82000"/>
                        </a:lnSpc>
                        <a:spcBef>
                          <a:spcPts val="5"/>
                        </a:spcBef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1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500" dirty="0"/>
                    </a:p>
                    <a:p>
                      <a:pPr marL="224790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</a:pPr>
                      <a:r>
                        <a:rPr sz="8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</a:pPr>
                      <a:endParaRPr lang="en-US" altLang="en-US" sz="500" dirty="0"/>
                    </a:p>
                    <a:p>
                      <a:pPr marL="405765" algn="l" rtl="0" eaLnBrk="0">
                        <a:lnSpc>
                          <a:spcPct val="82000"/>
                        </a:lnSpc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1020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</a:pPr>
                      <a:endParaRPr lang="en-US" altLang="en-US" sz="500" dirty="0"/>
                    </a:p>
                    <a:p>
                      <a:pPr marL="488950" algn="l" rtl="0" eaLnBrk="0">
                        <a:lnSpc>
                          <a:spcPct val="82000"/>
                        </a:lnSpc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</a:pPr>
                      <a:endParaRPr lang="en-US" altLang="en-US" sz="500" dirty="0"/>
                    </a:p>
                    <a:p>
                      <a:pPr marL="224790" algn="l" rtl="0" eaLnBrk="0">
                        <a:lnSpc>
                          <a:spcPct val="82000"/>
                        </a:lnSpc>
                        <a:spcBef>
                          <a:spcPts val="5"/>
                        </a:spcBef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</a:pPr>
                      <a:endParaRPr lang="en-US" altLang="en-US" sz="500" dirty="0"/>
                    </a:p>
                    <a:p>
                      <a:pPr marL="374650" algn="l" rtl="0" eaLnBrk="0">
                        <a:lnSpc>
                          <a:spcPct val="82000"/>
                        </a:lnSpc>
                        <a:spcBef>
                          <a:spcPts val="5"/>
                        </a:spcBef>
                      </a:pPr>
                      <a:r>
                        <a:rPr sz="8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2.300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</a:pPr>
                      <a:endParaRPr lang="en-US" altLang="en-US" sz="500" dirty="0"/>
                    </a:p>
                    <a:p>
                      <a:pPr marL="463550" algn="l" rtl="0" eaLnBrk="0">
                        <a:lnSpc>
                          <a:spcPct val="82000"/>
                        </a:lnSpc>
                        <a:spcBef>
                          <a:spcPts val="5"/>
                        </a:spcBef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750"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89000"/>
                        </a:lnSpc>
                      </a:pPr>
                      <a:endParaRPr lang="en-US" altLang="en-US" sz="1000" dirty="0"/>
                    </a:p>
                    <a:p>
                      <a:pPr marL="224790" algn="l" rtl="0" eaLnBrk="0">
                        <a:lnSpc>
                          <a:spcPct val="81000"/>
                        </a:lnSpc>
                        <a:spcBef>
                          <a:spcPts val="0"/>
                        </a:spcBef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500" dirty="0"/>
                    </a:p>
                    <a:p>
                      <a:pPr marL="57150" indent="94615" algn="l" rtl="0" eaLnBrk="0">
                        <a:lnSpc>
                          <a:spcPct val="114000"/>
                        </a:lnSpc>
                        <a:spcBef>
                          <a:spcPts val="5"/>
                        </a:spcBef>
                      </a:pPr>
                      <a:r>
                        <a:rPr sz="8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质量12000 g±20g,冲击前端表面为</a:t>
                      </a:r>
                      <a:r>
                        <a:rPr sz="8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30 </a:t>
                      </a:r>
                      <a:r>
                        <a:rPr sz="8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mm</a:t>
                      </a:r>
                      <a:r>
                        <a:rPr sz="8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×5</a:t>
                      </a:r>
                      <a:r>
                        <a:rPr sz="8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mm</a:t>
                      </a:r>
                      <a:r>
                        <a:rPr sz="8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,表</a:t>
                      </a: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sz="800" kern="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面硬度在40 </a:t>
                      </a:r>
                      <a:r>
                        <a:rPr sz="8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HRC</a:t>
                      </a:r>
                      <a:r>
                        <a:rPr sz="800" kern="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～4</a:t>
                      </a:r>
                      <a:r>
                        <a:rPr sz="8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 </a:t>
                      </a:r>
                      <a:r>
                        <a:rPr sz="8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HRC</a:t>
                      </a:r>
                      <a:r>
                        <a:rPr sz="8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的锐器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1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7000"/>
                        </a:lnSpc>
                      </a:pPr>
                      <a:endParaRPr lang="en-US" altLang="en-US" sz="100" dirty="0"/>
                    </a:p>
                    <a:p>
                      <a:pPr marL="374650" algn="l" rtl="0" eaLnBrk="0">
                        <a:lnSpc>
                          <a:spcPct val="82000"/>
                        </a:lnSpc>
                      </a:pPr>
                      <a:r>
                        <a:rPr sz="8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3.080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1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6000"/>
                        </a:lnSpc>
                      </a:pPr>
                      <a:endParaRPr lang="en-US" altLang="en-US" sz="100" dirty="0"/>
                    </a:p>
                    <a:p>
                      <a:pPr marL="463550" algn="l" rtl="0" eaLnBrk="0">
                        <a:lnSpc>
                          <a:spcPct val="82000"/>
                        </a:lnSpc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30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75">
                <a:tc vMerge="1"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</a:pPr>
                      <a:endParaRPr lang="en-US" altLang="en-US" sz="300" dirty="0"/>
                    </a:p>
                    <a:p>
                      <a:pPr marL="57150" algn="l" rtl="0" eaLnBrk="0">
                        <a:lnSpc>
                          <a:spcPct val="97000"/>
                        </a:lnSpc>
                        <a:spcBef>
                          <a:spcPts val="5"/>
                        </a:spcBef>
                      </a:pPr>
                      <a:r>
                        <a:rPr sz="800" kern="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在上述实验基础上，还应能承受3.5</a:t>
                      </a:r>
                      <a:r>
                        <a:rPr sz="8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kg</a:t>
                      </a:r>
                      <a:r>
                        <a:rPr sz="800" kern="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的</a:t>
                      </a:r>
                      <a:r>
                        <a:rPr sz="8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GFP</a:t>
                      </a:r>
                      <a:r>
                        <a:rPr sz="800" kern="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810型消防平斧以10</a:t>
                      </a:r>
                      <a:r>
                        <a:rPr sz="8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次/</a:t>
                      </a:r>
                      <a:r>
                        <a:rPr sz="8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min</a:t>
                      </a:r>
                      <a:r>
                        <a:rPr sz="8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的速度进行80次冲击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8" name="table 48"/>
          <p:cNvGraphicFramePr>
            <a:graphicFrameLocks noGrp="1"/>
          </p:cNvGraphicFramePr>
          <p:nvPr/>
        </p:nvGraphicFramePr>
        <p:xfrm>
          <a:off x="1114431" y="4187781"/>
          <a:ext cx="5270500" cy="914400"/>
        </p:xfrm>
        <a:graphic>
          <a:graphicData uri="http://schemas.openxmlformats.org/drawingml/2006/table">
            <a:tbl>
              <a:tblPr/>
              <a:tblGrid>
                <a:gridCol w="2568575"/>
                <a:gridCol w="2701925"/>
              </a:tblGrid>
              <a:tr h="18732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6000"/>
                        </a:lnSpc>
                      </a:pPr>
                      <a:endParaRPr lang="en-US" altLang="en-US" sz="200" dirty="0"/>
                    </a:p>
                    <a:p>
                      <a:pPr marL="772795" algn="l" rtl="0" eaLnBrk="0">
                        <a:lnSpc>
                          <a:spcPct val="95000"/>
                        </a:lnSpc>
                        <a:spcBef>
                          <a:spcPts val="0"/>
                        </a:spcBef>
                      </a:pPr>
                      <a:r>
                        <a:rPr sz="900" b="1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环境温度适应性分级</a:t>
                      </a:r>
                      <a:endParaRPr lang="en-US" altLang="en-US" sz="9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6000"/>
                        </a:lnSpc>
                      </a:pPr>
                      <a:endParaRPr lang="en-US" altLang="en-US" sz="200" dirty="0"/>
                    </a:p>
                    <a:p>
                      <a:pPr marL="1118870" algn="l" rtl="0" eaLnBrk="0">
                        <a:lnSpc>
                          <a:spcPct val="95000"/>
                        </a:lnSpc>
                        <a:spcBef>
                          <a:spcPts val="0"/>
                        </a:spcBef>
                      </a:pPr>
                      <a:r>
                        <a:rPr sz="900" b="1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温度范围</a:t>
                      </a:r>
                      <a:endParaRPr lang="en-US" altLang="en-US" sz="9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2000"/>
                        </a:lnSpc>
                      </a:pPr>
                      <a:endParaRPr lang="en-US" altLang="en-US" sz="200" dirty="0"/>
                    </a:p>
                    <a:p>
                      <a:pPr marL="1196340" algn="l" rtl="0" eaLnBrk="0">
                        <a:lnSpc>
                          <a:spcPct val="96000"/>
                        </a:lnSpc>
                        <a:spcBef>
                          <a:spcPts val="0"/>
                        </a:spcBef>
                      </a:pP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I级</a:t>
                      </a:r>
                      <a:endParaRPr lang="en-US" altLang="en-US" sz="9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5000"/>
                        </a:lnSpc>
                      </a:pPr>
                      <a:endParaRPr lang="en-US" altLang="en-US" sz="300" dirty="0"/>
                    </a:p>
                    <a:p>
                      <a:pPr marL="1091565" algn="l" rtl="0" eaLnBrk="0">
                        <a:lnSpc>
                          <a:spcPct val="90000"/>
                        </a:lnSpc>
                      </a:pPr>
                      <a:r>
                        <a:rPr sz="900" kern="0" spc="6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0℃~40 C</a:t>
                      </a:r>
                      <a:endParaRPr lang="en-US" altLang="en-US" sz="9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3000"/>
                        </a:lnSpc>
                      </a:pPr>
                      <a:endParaRPr lang="en-US" altLang="en-US" sz="200" dirty="0"/>
                    </a:p>
                    <a:p>
                      <a:pPr marL="1170940" algn="l" rtl="0" eaLnBrk="0">
                        <a:lnSpc>
                          <a:spcPts val="1020"/>
                        </a:lnSpc>
                        <a:spcBef>
                          <a:spcPts val="0"/>
                        </a:spcBef>
                      </a:pPr>
                      <a:r>
                        <a:rPr sz="8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Ⅱ</a:t>
                      </a:r>
                      <a:r>
                        <a:rPr sz="800" kern="0" spc="-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8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级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</a:pPr>
                      <a:endParaRPr lang="en-US" altLang="en-US" sz="400" dirty="0"/>
                    </a:p>
                    <a:p>
                      <a:pPr marL="1034415" algn="l" rtl="0" eaLnBrk="0">
                        <a:lnSpc>
                          <a:spcPct val="78000"/>
                        </a:lnSpc>
                        <a:spcBef>
                          <a:spcPts val="5"/>
                        </a:spcBef>
                      </a:pPr>
                      <a:r>
                        <a:rPr sz="9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-10 C～55</a:t>
                      </a:r>
                      <a:r>
                        <a:rPr sz="900" kern="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9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</a:t>
                      </a:r>
                      <a:endParaRPr lang="en-US" altLang="en-US" sz="9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2000"/>
                        </a:lnSpc>
                      </a:pPr>
                      <a:endParaRPr lang="en-US" altLang="en-US" sz="200" dirty="0"/>
                    </a:p>
                    <a:p>
                      <a:pPr marL="1170940" algn="l" rtl="0" eaLnBrk="0">
                        <a:lnSpc>
                          <a:spcPct val="96000"/>
                        </a:lnSpc>
                        <a:spcBef>
                          <a:spcPts val="0"/>
                        </a:spcBef>
                      </a:pPr>
                      <a:r>
                        <a:rPr sz="9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Ⅲ级</a:t>
                      </a:r>
                      <a:endParaRPr lang="en-US" altLang="en-US" sz="9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</a:pPr>
                      <a:endParaRPr lang="en-US" altLang="en-US" sz="400" dirty="0"/>
                    </a:p>
                    <a:p>
                      <a:pPr marL="1034415" algn="l" rtl="0" eaLnBrk="0">
                        <a:lnSpc>
                          <a:spcPct val="78000"/>
                        </a:lnSpc>
                        <a:spcBef>
                          <a:spcPts val="5"/>
                        </a:spcBef>
                      </a:pPr>
                      <a:r>
                        <a:rPr sz="9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-25 C～55</a:t>
                      </a:r>
                      <a:r>
                        <a:rPr sz="900" kern="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9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</a:t>
                      </a:r>
                      <a:endParaRPr lang="en-US" altLang="en-US" sz="9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2000"/>
                        </a:lnSpc>
                      </a:pPr>
                      <a:endParaRPr lang="en-US" altLang="en-US" sz="200" dirty="0"/>
                    </a:p>
                    <a:p>
                      <a:pPr marL="1196340" algn="l" rtl="0" eaLnBrk="0">
                        <a:lnSpc>
                          <a:spcPct val="96000"/>
                        </a:lnSpc>
                        <a:spcBef>
                          <a:spcPts val="0"/>
                        </a:spcBef>
                      </a:pPr>
                      <a:r>
                        <a:rPr sz="9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N级</a:t>
                      </a:r>
                      <a:endParaRPr lang="en-US" altLang="en-US" sz="9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300" dirty="0"/>
                    </a:p>
                    <a:p>
                      <a:pPr marL="1034415" algn="l" rtl="0" eaLnBrk="0">
                        <a:lnSpc>
                          <a:spcPct val="93000"/>
                        </a:lnSpc>
                        <a:spcBef>
                          <a:spcPts val="5"/>
                        </a:spcBef>
                      </a:pPr>
                      <a:r>
                        <a:rPr sz="9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-55</a:t>
                      </a:r>
                      <a:r>
                        <a:rPr sz="900" kern="0" spc="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9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C~85</a:t>
                      </a:r>
                      <a:r>
                        <a:rPr sz="900" kern="0" spc="1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9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℃</a:t>
                      </a:r>
                      <a:endParaRPr lang="en-US" altLang="en-US" sz="9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0" name="textbox 50"/>
          <p:cNvSpPr/>
          <p:nvPr/>
        </p:nvSpPr>
        <p:spPr>
          <a:xfrm>
            <a:off x="1093733" y="3400872"/>
            <a:ext cx="4364354" cy="66801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1000"/>
              </a:lnSpc>
            </a:pPr>
            <a:endParaRPr lang="en-US" altLang="en-US" sz="100" dirty="0"/>
          </a:p>
          <a:p>
            <a:pPr marL="12700" algn="l" rtl="0" eaLnBrk="0">
              <a:lnSpc>
                <a:spcPct val="100000"/>
              </a:lnSpc>
            </a:pPr>
            <a:r>
              <a:rPr sz="900" b="1" kern="0" spc="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4.3</a:t>
            </a:r>
            <a:r>
              <a:rPr sz="900" kern="0" spc="36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b="1" kern="0" spc="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环境温度适应性</a:t>
            </a:r>
            <a:r>
              <a:rPr sz="900" b="1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分级</a:t>
            </a:r>
            <a:endParaRPr lang="en-US" altLang="en-US" sz="900" dirty="0"/>
          </a:p>
          <a:p>
            <a:pPr marL="252095" algn="l" rtl="0" eaLnBrk="0">
              <a:lnSpc>
                <a:spcPct val="100000"/>
              </a:lnSpc>
              <a:spcBef>
                <a:spcPts val="1065"/>
              </a:spcBef>
            </a:pPr>
            <a:r>
              <a:rPr sz="900" kern="0" spc="2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防砸透明材料根据使用气温环境的区别进行分级，气温环境适应性分级见表2。</a:t>
            </a:r>
            <a:endParaRPr lang="en-US" altLang="en-US" sz="900" dirty="0"/>
          </a:p>
          <a:p>
            <a:pPr algn="l" rtl="0" eaLnBrk="0">
              <a:lnSpc>
                <a:spcPct val="105000"/>
              </a:lnSpc>
            </a:pPr>
            <a:endParaRPr lang="en-US" altLang="en-US" sz="600" dirty="0"/>
          </a:p>
          <a:p>
            <a:pPr marL="1949450" algn="l" rtl="0" eaLnBrk="0">
              <a:lnSpc>
                <a:spcPct val="100000"/>
              </a:lnSpc>
            </a:pPr>
            <a:r>
              <a:rPr sz="900" b="1" kern="0" spc="4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表</a:t>
            </a:r>
            <a:r>
              <a:rPr sz="900" kern="0" spc="-13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</a:t>
            </a:r>
            <a:r>
              <a:rPr sz="900" b="1" kern="0" spc="4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</a:t>
            </a:r>
            <a:r>
              <a:rPr sz="900" kern="0" spc="42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</a:t>
            </a:r>
            <a:r>
              <a:rPr sz="900" b="1" kern="0" spc="4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环境温度适应性分</a:t>
            </a:r>
            <a:r>
              <a:rPr sz="900" b="1" kern="0" spc="3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级</a:t>
            </a:r>
            <a:endParaRPr lang="en-US" altLang="en-US" sz="900" dirty="0"/>
          </a:p>
        </p:txBody>
      </p:sp>
      <p:sp>
        <p:nvSpPr>
          <p:cNvPr id="52" name="textbox 52"/>
          <p:cNvSpPr/>
          <p:nvPr/>
        </p:nvSpPr>
        <p:spPr>
          <a:xfrm>
            <a:off x="1093936" y="5316974"/>
            <a:ext cx="5292090" cy="41783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ts val="1100"/>
              </a:lnSpc>
            </a:pPr>
            <a:r>
              <a:rPr sz="900" b="1" kern="0" spc="10" dirty="0">
                <a:solidFill>
                  <a:srgbClr val="000000">
                    <a:alpha val="100000"/>
                  </a:srgbClr>
                </a:solidFill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</a:rPr>
              <a:t>4.4</a:t>
            </a:r>
            <a:r>
              <a:rPr sz="900" kern="0" spc="320" dirty="0">
                <a:solidFill>
                  <a:srgbClr val="000000">
                    <a:alpha val="100000"/>
                  </a:srgbClr>
                </a:solidFill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</a:rPr>
              <a:t> </a:t>
            </a:r>
            <a:r>
              <a:rPr sz="900" b="1" kern="0" spc="10" dirty="0">
                <a:solidFill>
                  <a:srgbClr val="000000">
                    <a:alpha val="100000"/>
                  </a:srgbClr>
                </a:solidFill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</a:rPr>
              <a:t>代号</a:t>
            </a:r>
            <a:endParaRPr lang="en-US" altLang="en-US" sz="900" dirty="0"/>
          </a:p>
          <a:p>
            <a:pPr algn="l" rtl="0" eaLnBrk="0">
              <a:lnSpc>
                <a:spcPct val="109000"/>
              </a:lnSpc>
            </a:pPr>
            <a:endParaRPr lang="en-US" altLang="en-US" sz="700" dirty="0"/>
          </a:p>
          <a:p>
            <a:pPr algn="r" rtl="0" eaLnBrk="0">
              <a:lnSpc>
                <a:spcPct val="99000"/>
              </a:lnSpc>
              <a:spcBef>
                <a:spcPts val="5"/>
              </a:spcBef>
            </a:pP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防砸透明材料的代号由产品名称代号(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FZCL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)、 产品分类代号，产品分级代号、产品标称厚度、企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业</a:t>
            </a:r>
            <a:endParaRPr lang="en-US" altLang="en-US" sz="900" dirty="0"/>
          </a:p>
        </p:txBody>
      </p:sp>
      <p:sp>
        <p:nvSpPr>
          <p:cNvPr id="54" name="textbox 54"/>
          <p:cNvSpPr/>
          <p:nvPr/>
        </p:nvSpPr>
        <p:spPr>
          <a:xfrm>
            <a:off x="1093936" y="1062085"/>
            <a:ext cx="3192145" cy="55181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6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2000"/>
              </a:lnSpc>
            </a:pPr>
            <a:r>
              <a:rPr sz="900" b="1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GA</a:t>
            </a:r>
            <a:r>
              <a:rPr sz="900" kern="0" spc="48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b="1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844—2018</a:t>
            </a:r>
            <a:endParaRPr lang="en-US" altLang="en-US" sz="900" dirty="0"/>
          </a:p>
          <a:p>
            <a:pPr algn="l" rtl="0" eaLnBrk="0">
              <a:lnSpc>
                <a:spcPct val="158000"/>
              </a:lnSpc>
            </a:pPr>
            <a:endParaRPr lang="en-US" altLang="en-US" sz="1000" dirty="0"/>
          </a:p>
          <a:p>
            <a:pPr algn="l" rtl="0" eaLnBrk="0">
              <a:lnSpc>
                <a:spcPct val="115000"/>
              </a:lnSpc>
            </a:pPr>
            <a:endParaRPr lang="en-US" altLang="en-US" sz="200" dirty="0"/>
          </a:p>
          <a:p>
            <a:pPr algn="r" rtl="0" eaLnBrk="0">
              <a:lnSpc>
                <a:spcPct val="100000"/>
              </a:lnSpc>
              <a:spcBef>
                <a:spcPts val="0"/>
              </a:spcBef>
            </a:pPr>
            <a:r>
              <a:rPr sz="900" b="1" kern="0" spc="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表</a:t>
            </a: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b="1" kern="0" spc="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sz="900" kern="0" spc="4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b="1" kern="0" spc="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防砸性能分级</a:t>
            </a:r>
            <a:endParaRPr lang="en-US" altLang="en-US" sz="900" dirty="0"/>
          </a:p>
        </p:txBody>
      </p:sp>
      <p:sp>
        <p:nvSpPr>
          <p:cNvPr id="56" name="textbox 56"/>
          <p:cNvSpPr/>
          <p:nvPr/>
        </p:nvSpPr>
        <p:spPr>
          <a:xfrm>
            <a:off x="7073937" y="10373915"/>
            <a:ext cx="81914" cy="13779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9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2000"/>
              </a:lnSpc>
            </a:pP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</a:t>
            </a:r>
            <a:endParaRPr lang="en-US" altLang="en-US" sz="900" dirty="0"/>
          </a:p>
        </p:txBody>
      </p:sp>
      <p:sp>
        <p:nvSpPr>
          <p:cNvPr id="58" name="textbox 58"/>
          <p:cNvSpPr/>
          <p:nvPr/>
        </p:nvSpPr>
        <p:spPr>
          <a:xfrm>
            <a:off x="1250973" y="9156018"/>
            <a:ext cx="62864" cy="10160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4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3000"/>
              </a:lnSpc>
            </a:pPr>
            <a:r>
              <a:rPr sz="600" kern="0" spc="-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endParaRPr lang="en-US" altLang="en-US" sz="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60"/>
          <p:cNvSpPr/>
          <p:nvPr/>
        </p:nvSpPr>
        <p:spPr>
          <a:xfrm>
            <a:off x="1212813" y="1081120"/>
            <a:ext cx="5307965" cy="257365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6000"/>
              </a:lnSpc>
            </a:pPr>
            <a:endParaRPr lang="en-US" altLang="en-US" sz="100" dirty="0"/>
          </a:p>
          <a:p>
            <a:pPr algn="r" rtl="0" eaLnBrk="0">
              <a:lnSpc>
                <a:spcPct val="82000"/>
              </a:lnSpc>
            </a:pPr>
            <a:r>
              <a:rPr sz="900" b="1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GA</a:t>
            </a:r>
            <a:r>
              <a:rPr sz="900" kern="0" spc="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sz="900" b="1" kern="0" spc="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844—2018</a:t>
            </a:r>
            <a:endParaRPr lang="en-US" altLang="en-US" sz="900" dirty="0"/>
          </a:p>
          <a:p>
            <a:pPr algn="l" rtl="0" eaLnBrk="0">
              <a:lnSpc>
                <a:spcPct val="151000"/>
              </a:lnSpc>
            </a:pPr>
            <a:endParaRPr lang="en-US" altLang="en-US" sz="1000" dirty="0"/>
          </a:p>
          <a:p>
            <a:pPr marL="13970" algn="l" rtl="0" eaLnBrk="0">
              <a:lnSpc>
                <a:spcPts val="1100"/>
              </a:lnSpc>
              <a:spcBef>
                <a:spcPts val="275"/>
              </a:spcBef>
            </a:pPr>
            <a:r>
              <a:rPr sz="900" b="1" kern="0" spc="-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5.2</a:t>
            </a:r>
            <a:r>
              <a:rPr sz="900" kern="0" spc="39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900" b="1" kern="0" spc="-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标志</a:t>
            </a:r>
            <a:endParaRPr lang="en-US" altLang="en-US" sz="900" dirty="0"/>
          </a:p>
          <a:p>
            <a:pPr marL="241300" algn="l" rtl="0" eaLnBrk="0">
              <a:lnSpc>
                <a:spcPct val="89000"/>
              </a:lnSpc>
              <a:spcBef>
                <a:spcPts val="1010"/>
              </a:spcBef>
            </a:pP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防砸透明材料上应有清晰永久性的产品标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志，内容至少包括：</a:t>
            </a:r>
            <a:endParaRPr lang="en-US" altLang="en-US" sz="900" dirty="0"/>
          </a:p>
          <a:p>
            <a:pPr marL="241300" algn="l" rtl="0" eaLnBrk="0">
              <a:lnSpc>
                <a:spcPts val="1495"/>
              </a:lnSpc>
            </a:pP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a)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     </a:t>
            </a: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生产厂中文名称(或商标);</a:t>
            </a:r>
            <a:endParaRPr lang="en-US" altLang="en-US" sz="900" dirty="0"/>
          </a:p>
          <a:p>
            <a:pPr marL="241300" algn="l" rtl="0" eaLnBrk="0">
              <a:lnSpc>
                <a:spcPct val="99000"/>
              </a:lnSpc>
              <a:spcBef>
                <a:spcPts val="590"/>
              </a:spcBef>
            </a:pP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b)</a:t>
            </a:r>
            <a:r>
              <a:rPr sz="900" kern="0" spc="3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产品名称和代号：</a:t>
            </a:r>
            <a:endParaRPr lang="en-US" altLang="en-US" sz="900" dirty="0"/>
          </a:p>
          <a:p>
            <a:pPr marL="241300" algn="l" rtl="0" eaLnBrk="0">
              <a:lnSpc>
                <a:spcPct val="94000"/>
              </a:lnSpc>
              <a:spcBef>
                <a:spcPts val="275"/>
              </a:spcBef>
            </a:pPr>
            <a:r>
              <a:rPr sz="900" kern="0" spc="-3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c)     </a:t>
            </a:r>
            <a:r>
              <a:rPr sz="900" kern="0" spc="-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生产年份：</a:t>
            </a:r>
            <a:endParaRPr lang="en-US" altLang="en-US" sz="900" dirty="0"/>
          </a:p>
          <a:p>
            <a:pPr marL="241300" algn="l" rtl="0" eaLnBrk="0">
              <a:lnSpc>
                <a:spcPts val="1495"/>
              </a:lnSpc>
            </a:pPr>
            <a:r>
              <a:rPr sz="900" kern="0" spc="-5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d)</a:t>
            </a: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sz="900" kern="0" spc="-5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冲击面。</a:t>
            </a:r>
            <a:endParaRPr lang="en-US" altLang="en-US" sz="900" dirty="0"/>
          </a:p>
          <a:p>
            <a:pPr marL="13970" algn="l" rtl="0" eaLnBrk="0">
              <a:lnSpc>
                <a:spcPct val="99000"/>
              </a:lnSpc>
              <a:spcBef>
                <a:spcPts val="1230"/>
              </a:spcBef>
            </a:pPr>
            <a:r>
              <a:rPr sz="900" b="1" kern="0" spc="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5.3</a:t>
            </a:r>
            <a:r>
              <a:rPr sz="900" kern="0" spc="35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b="1" kern="0" spc="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尺寸与偏差</a:t>
            </a:r>
            <a:endParaRPr lang="en-US" altLang="en-US" sz="900" dirty="0"/>
          </a:p>
          <a:p>
            <a:pPr marL="12700" indent="228600" algn="l" rtl="0" eaLnBrk="0">
              <a:lnSpc>
                <a:spcPct val="122000"/>
              </a:lnSpc>
              <a:spcBef>
                <a:spcPts val="1000"/>
              </a:spcBef>
            </a:pPr>
            <a:r>
              <a:rPr sz="900" kern="0" spc="6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防砸透明材料外形尺寸偏差应符合表3的要求。非</a:t>
            </a:r>
            <a:r>
              <a:rPr sz="900" kern="0" spc="5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平板形式的玻璃及超过本规定的尺寸其偏差应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满足相关标准的要求。</a:t>
            </a:r>
            <a:endParaRPr lang="en-US" altLang="en-US" sz="900" dirty="0"/>
          </a:p>
          <a:p>
            <a:pPr algn="l" rtl="0" eaLnBrk="0">
              <a:lnSpc>
                <a:spcPct val="100000"/>
              </a:lnSpc>
            </a:pPr>
            <a:endParaRPr lang="en-US" altLang="en-US" sz="900" dirty="0"/>
          </a:p>
          <a:p>
            <a:pPr algn="l" rtl="0" eaLnBrk="0">
              <a:lnSpc>
                <a:spcPct val="7000"/>
              </a:lnSpc>
            </a:pPr>
            <a:endParaRPr lang="en-US" altLang="en-US" sz="100" dirty="0"/>
          </a:p>
          <a:p>
            <a:pPr marL="1703070" algn="l" rtl="0" eaLnBrk="0">
              <a:lnSpc>
                <a:spcPct val="98000"/>
              </a:lnSpc>
            </a:pPr>
            <a:r>
              <a:rPr sz="900" b="1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表</a:t>
            </a:r>
            <a:r>
              <a:rPr sz="9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900" b="1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3</a:t>
            </a:r>
            <a:r>
              <a:rPr sz="900" kern="0" spc="4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900" b="1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防砸透明材料外形尺寸与偏差</a:t>
            </a:r>
            <a:r>
              <a:rPr sz="9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               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800" b="1" kern="0" spc="10" dirty="0">
                <a:solidFill>
                  <a:srgbClr val="000000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单位为毫米</a:t>
            </a:r>
            <a:endParaRPr lang="en-US" altLang="en-US" sz="800" dirty="0"/>
          </a:p>
        </p:txBody>
      </p:sp>
      <p:graphicFrame>
        <p:nvGraphicFramePr>
          <p:cNvPr id="62" name="table 62"/>
          <p:cNvGraphicFramePr>
            <a:graphicFrameLocks noGrp="1"/>
          </p:cNvGraphicFramePr>
          <p:nvPr/>
        </p:nvGraphicFramePr>
        <p:xfrm>
          <a:off x="1228761" y="3800467"/>
          <a:ext cx="5276214" cy="2018665"/>
        </p:xfrm>
        <a:graphic>
          <a:graphicData uri="http://schemas.openxmlformats.org/drawingml/2006/table">
            <a:tbl>
              <a:tblPr/>
              <a:tblGrid>
                <a:gridCol w="1234439"/>
                <a:gridCol w="1339850"/>
                <a:gridCol w="1346200"/>
                <a:gridCol w="1355725"/>
              </a:tblGrid>
              <a:tr h="231775"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22000"/>
                        </a:lnSpc>
                      </a:pPr>
                      <a:endParaRPr lang="en-US" altLang="en-US" sz="1000" dirty="0"/>
                    </a:p>
                    <a:p>
                      <a:pPr marL="294640" algn="l" rtl="0" eaLnBrk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800" kern="0" spc="6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标称厚度范围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</a:pPr>
                      <a:endParaRPr lang="en-US" altLang="en-US" sz="400" dirty="0"/>
                    </a:p>
                    <a:p>
                      <a:pPr marL="1035050" algn="l" rtl="0" eaLnBrk="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长度尺寸偏差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20000"/>
                        </a:lnSpc>
                      </a:pPr>
                      <a:endParaRPr lang="en-US" altLang="en-US" sz="1000" dirty="0"/>
                    </a:p>
                    <a:p>
                      <a:pPr marL="243205" algn="l" rtl="0" eaLnBrk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800" b="1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标称厚度尺寸偏差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950">
                <a:tc vMerge="1"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</a:pPr>
                      <a:endParaRPr lang="en-US" altLang="en-US" sz="500" dirty="0"/>
                    </a:p>
                    <a:p>
                      <a:pPr marL="476250" algn="l" rtl="0" eaLnBrk="0">
                        <a:lnSpc>
                          <a:spcPts val="1030"/>
                        </a:lnSpc>
                        <a:spcBef>
                          <a:spcPts val="5"/>
                        </a:spcBef>
                      </a:pPr>
                      <a:r>
                        <a:rPr sz="8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t≤1200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</a:pPr>
                      <a:endParaRPr lang="en-US" altLang="en-US" sz="500" dirty="0"/>
                    </a:p>
                    <a:p>
                      <a:pPr marL="349250" algn="l" rtl="0" eaLnBrk="0">
                        <a:lnSpc>
                          <a:spcPts val="1030"/>
                        </a:lnSpc>
                        <a:spcBef>
                          <a:spcPts val="5"/>
                        </a:spcBef>
                      </a:pPr>
                      <a:r>
                        <a:rPr sz="8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1200&lt;1≤2400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</a:pPr>
                      <a:endParaRPr lang="en-US" altLang="en-US" sz="700" dirty="0"/>
                    </a:p>
                    <a:p>
                      <a:pPr marL="453390" algn="l" rtl="0" eaLnBrk="0">
                        <a:lnSpc>
                          <a:spcPts val="1030"/>
                        </a:lnSpc>
                        <a:spcBef>
                          <a:spcPts val="5"/>
                        </a:spcBef>
                      </a:pPr>
                      <a:r>
                        <a:rPr sz="8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4≤i&lt;6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400" dirty="0"/>
                    </a:p>
                    <a:p>
                      <a:pPr marL="565150" algn="l" rtl="0" eaLnBrk="0">
                        <a:lnSpc>
                          <a:spcPts val="590"/>
                        </a:lnSpc>
                        <a:spcBef>
                          <a:spcPts val="0"/>
                        </a:spcBef>
                      </a:pPr>
                      <a:r>
                        <a:rPr sz="8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+0.6</a:t>
                      </a:r>
                      <a:endParaRPr lang="en-US" altLang="en-US" sz="800" dirty="0"/>
                    </a:p>
                    <a:p>
                      <a:pPr marL="539750" algn="l" rtl="0" eaLnBrk="0">
                        <a:lnSpc>
                          <a:spcPts val="1000"/>
                        </a:lnSpc>
                      </a:pPr>
                      <a:r>
                        <a:rPr sz="8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一0,5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1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</a:pPr>
                      <a:endParaRPr lang="en-US" altLang="en-US" sz="700" dirty="0"/>
                    </a:p>
                    <a:p>
                      <a:pPr marL="453390" algn="l" rtl="0" eaLnBrk="0">
                        <a:lnSpc>
                          <a:spcPts val="1045"/>
                        </a:lnSpc>
                        <a:spcBef>
                          <a:spcPts val="5"/>
                        </a:spcBef>
                      </a:pPr>
                      <a:r>
                        <a:rPr sz="8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6&lt;t&lt;11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</a:pPr>
                      <a:endParaRPr lang="en-US" altLang="en-US" sz="700" dirty="0"/>
                    </a:p>
                    <a:p>
                      <a:pPr marL="641350" algn="l" rtl="0" eaLnBrk="0">
                        <a:lnSpc>
                          <a:spcPts val="1140"/>
                        </a:lnSpc>
                        <a:spcBef>
                          <a:spcPts val="5"/>
                        </a:spcBef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+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</a:pPr>
                      <a:endParaRPr lang="en-US" altLang="en-US" sz="700" dirty="0"/>
                    </a:p>
                    <a:p>
                      <a:pPr marL="539750" algn="l" rtl="0" eaLnBrk="0">
                        <a:lnSpc>
                          <a:spcPts val="1040"/>
                        </a:lnSpc>
                        <a:spcBef>
                          <a:spcPts val="0"/>
                        </a:spcBef>
                      </a:pPr>
                      <a:r>
                        <a:rPr sz="8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土0.8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</a:pPr>
                      <a:endParaRPr lang="en-US" altLang="en-US" sz="700" dirty="0"/>
                    </a:p>
                    <a:p>
                      <a:pPr algn="l" rtl="0" eaLnBrk="0">
                        <a:lnSpc>
                          <a:spcPct val="7000"/>
                        </a:lnSpc>
                      </a:pPr>
                      <a:endParaRPr lang="en-US" altLang="en-US" sz="100" dirty="0"/>
                    </a:p>
                    <a:p>
                      <a:pPr marL="402590" algn="l" rtl="0" eaLnBrk="0">
                        <a:lnSpc>
                          <a:spcPts val="1030"/>
                        </a:lnSpc>
                      </a:pPr>
                      <a:r>
                        <a:rPr sz="8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11≤a&lt;17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</a:pPr>
                      <a:endParaRPr lang="en-US" altLang="en-US" sz="700" dirty="0"/>
                    </a:p>
                    <a:p>
                      <a:pPr marL="539750" algn="l" rtl="0" eaLnBrk="0">
                        <a:lnSpc>
                          <a:spcPts val="1030"/>
                        </a:lnSpc>
                        <a:spcBef>
                          <a:spcPts val="5"/>
                        </a:spcBef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±1.0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3000"/>
                        </a:lnSpc>
                      </a:pPr>
                      <a:endParaRPr lang="en-US" altLang="en-US" sz="700" dirty="0"/>
                    </a:p>
                    <a:p>
                      <a:pPr marL="402590" algn="l" rtl="0" eaLnBrk="0">
                        <a:lnSpc>
                          <a:spcPts val="1030"/>
                        </a:lnSpc>
                      </a:pPr>
                      <a:r>
                        <a:rPr sz="8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17≤x&lt;24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</a:pPr>
                      <a:endParaRPr lang="en-US" altLang="en-US" sz="700" dirty="0"/>
                    </a:p>
                    <a:p>
                      <a:pPr marL="641350" algn="l" rtl="0" eaLnBrk="0">
                        <a:lnSpc>
                          <a:spcPts val="1140"/>
                        </a:lnSpc>
                        <a:spcBef>
                          <a:spcPts val="0"/>
                        </a:spcBef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+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3000"/>
                        </a:lnSpc>
                      </a:pPr>
                      <a:endParaRPr lang="en-US" altLang="en-US" sz="500" dirty="0"/>
                    </a:p>
                    <a:p>
                      <a:pPr marL="622300" algn="l" rtl="0" eaLnBrk="0">
                        <a:lnSpc>
                          <a:spcPct val="90000"/>
                        </a:lnSpc>
                        <a:spcBef>
                          <a:spcPts val="5"/>
                        </a:spcBef>
                      </a:pPr>
                      <a:r>
                        <a:rPr sz="16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+</a:t>
                      </a:r>
                      <a:endParaRPr lang="en-US" altLang="en-US" sz="16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</a:pPr>
                      <a:endParaRPr lang="en-US" altLang="en-US" sz="600" dirty="0"/>
                    </a:p>
                    <a:p>
                      <a:pPr marL="539750" algn="l" rtl="0" eaLnBrk="0">
                        <a:lnSpc>
                          <a:spcPct val="99000"/>
                        </a:lnSpc>
                        <a:spcBef>
                          <a:spcPts val="5"/>
                        </a:spcBef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±1,2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</a:pPr>
                      <a:endParaRPr lang="en-US" altLang="en-US" sz="700" dirty="0"/>
                    </a:p>
                    <a:p>
                      <a:pPr marL="510540" algn="l" rtl="0" eaLnBrk="0">
                        <a:lnSpc>
                          <a:spcPts val="1040"/>
                        </a:lnSpc>
                        <a:spcBef>
                          <a:spcPts val="5"/>
                        </a:spcBef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≥24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</a:pPr>
                      <a:endParaRPr lang="en-US" altLang="en-US" sz="700" dirty="0"/>
                    </a:p>
                    <a:p>
                      <a:pPr marL="584200" algn="l" rtl="0" eaLnBrk="0">
                        <a:lnSpc>
                          <a:spcPts val="1030"/>
                        </a:lnSpc>
                        <a:spcBef>
                          <a:spcPts val="5"/>
                        </a:spcBef>
                      </a:pPr>
                      <a:r>
                        <a:rPr sz="8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±4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</a:pPr>
                      <a:endParaRPr lang="en-US" altLang="en-US" sz="700" dirty="0"/>
                    </a:p>
                    <a:p>
                      <a:pPr marL="539750" algn="l" rtl="0" eaLnBrk="0">
                        <a:lnSpc>
                          <a:spcPts val="1030"/>
                        </a:lnSpc>
                        <a:spcBef>
                          <a:spcPts val="5"/>
                        </a:spcBef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±1.5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4" name="table 64"/>
          <p:cNvGraphicFramePr>
            <a:graphicFrameLocks noGrp="1"/>
          </p:cNvGraphicFramePr>
          <p:nvPr/>
        </p:nvGraphicFramePr>
        <p:xfrm>
          <a:off x="1228761" y="6937376"/>
          <a:ext cx="5282564" cy="926465"/>
        </p:xfrm>
        <a:graphic>
          <a:graphicData uri="http://schemas.openxmlformats.org/drawingml/2006/table">
            <a:tbl>
              <a:tblPr/>
              <a:tblGrid>
                <a:gridCol w="2580639"/>
                <a:gridCol w="2701925"/>
              </a:tblGrid>
              <a:tr h="23177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</a:pPr>
                      <a:endParaRPr lang="en-US" altLang="en-US" sz="400" dirty="0"/>
                    </a:p>
                    <a:p>
                      <a:pPr marL="751840" algn="l" rtl="0" eaLnBrk="0">
                        <a:lnSpc>
                          <a:spcPct val="100000"/>
                        </a:lnSpc>
                      </a:pPr>
                      <a:r>
                        <a:rPr sz="800" kern="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防硼透明防砸性能等级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</a:pPr>
                      <a:endParaRPr lang="en-US" altLang="en-US" sz="400" dirty="0"/>
                    </a:p>
                    <a:p>
                      <a:pPr marL="1130300" algn="l" rtl="0" eaLnBrk="0">
                        <a:lnSpc>
                          <a:spcPct val="100000"/>
                        </a:lnSpc>
                      </a:pPr>
                      <a:r>
                        <a:rPr sz="8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透光率/%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</a:pPr>
                      <a:endParaRPr lang="en-US" altLang="en-US" sz="500" dirty="0"/>
                    </a:p>
                    <a:p>
                      <a:pPr marL="1209040" algn="l" rtl="0" eaLnBrk="0">
                        <a:lnSpc>
                          <a:spcPct val="83000"/>
                        </a:lnSpc>
                        <a:spcBef>
                          <a:spcPts val="5"/>
                        </a:spcBef>
                      </a:pPr>
                      <a:r>
                        <a:rPr sz="8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A,B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500" dirty="0"/>
                    </a:p>
                    <a:p>
                      <a:pPr marL="1238250" algn="l" rtl="0" eaLnBrk="0">
                        <a:lnSpc>
                          <a:spcPts val="1040"/>
                        </a:lnSpc>
                        <a:spcBef>
                          <a:spcPts val="5"/>
                        </a:spcBef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≥75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7000"/>
                        </a:lnSpc>
                      </a:pPr>
                      <a:endParaRPr lang="en-US" altLang="en-US" sz="500" dirty="0"/>
                    </a:p>
                    <a:p>
                      <a:pPr marL="1259840" algn="l" rtl="0" eaLnBrk="0">
                        <a:lnSpc>
                          <a:spcPct val="82000"/>
                        </a:lnSpc>
                        <a:spcBef>
                          <a:spcPts val="0"/>
                        </a:spcBef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8000"/>
                        </a:lnSpc>
                      </a:pPr>
                      <a:endParaRPr lang="en-US" altLang="en-US" sz="400" dirty="0"/>
                    </a:p>
                    <a:p>
                      <a:pPr marL="1238250" algn="l" rtl="0" eaLnBrk="0">
                        <a:lnSpc>
                          <a:spcPts val="1040"/>
                        </a:lnSpc>
                        <a:spcBef>
                          <a:spcPts val="0"/>
                        </a:spcBef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≥70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14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8000"/>
                        </a:lnSpc>
                      </a:pPr>
                      <a:endParaRPr lang="en-US" altLang="en-US" sz="500" dirty="0"/>
                    </a:p>
                    <a:p>
                      <a:pPr marL="1259840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8000"/>
                        </a:lnSpc>
                      </a:pPr>
                      <a:endParaRPr lang="en-US" altLang="en-US" sz="400" dirty="0"/>
                    </a:p>
                    <a:p>
                      <a:pPr marL="1238250" algn="l" rtl="0" eaLnBrk="0">
                        <a:lnSpc>
                          <a:spcPts val="1040"/>
                        </a:lnSpc>
                        <a:spcBef>
                          <a:spcPts val="0"/>
                        </a:spcBef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≥65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6" name="textbox 66"/>
          <p:cNvSpPr/>
          <p:nvPr/>
        </p:nvSpPr>
        <p:spPr>
          <a:xfrm>
            <a:off x="1214337" y="8117580"/>
            <a:ext cx="5145404" cy="97408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5000"/>
              </a:lnSpc>
            </a:pPr>
            <a:endParaRPr lang="en-US" altLang="en-US" sz="100" dirty="0"/>
          </a:p>
          <a:p>
            <a:pPr marL="12700" algn="l" rtl="0" eaLnBrk="0">
              <a:lnSpc>
                <a:spcPct val="100000"/>
              </a:lnSpc>
            </a:pPr>
            <a:r>
              <a:rPr sz="900" b="1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5.5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</a:t>
            </a:r>
            <a:r>
              <a:rPr sz="900" b="1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防砸性能</a:t>
            </a:r>
            <a:endParaRPr lang="en-US" altLang="en-US" sz="900" dirty="0"/>
          </a:p>
          <a:p>
            <a:pPr marL="239395" algn="l" rtl="0" eaLnBrk="0">
              <a:lnSpc>
                <a:spcPct val="99000"/>
              </a:lnSpc>
              <a:spcBef>
                <a:spcPts val="1045"/>
              </a:spcBef>
            </a:pP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按照表1的规定进行防砸性能的检验，</a:t>
            </a:r>
            <a:r>
              <a:rPr sz="900" kern="0" spc="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试验后不应出现穿透现象。</a:t>
            </a:r>
            <a:endParaRPr lang="en-US" altLang="en-US" sz="900" dirty="0"/>
          </a:p>
          <a:p>
            <a:pPr marL="12700" algn="l" rtl="0" eaLnBrk="0">
              <a:lnSpc>
                <a:spcPts val="1085"/>
              </a:lnSpc>
              <a:spcBef>
                <a:spcPts val="1160"/>
              </a:spcBef>
            </a:pPr>
            <a:r>
              <a:rPr sz="900" b="1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5.6</a:t>
            </a:r>
            <a:r>
              <a:rPr sz="9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</a:t>
            </a:r>
            <a:r>
              <a:rPr sz="900" b="1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环境适应性</a:t>
            </a:r>
            <a:endParaRPr lang="en-US" altLang="en-US" sz="900" dirty="0"/>
          </a:p>
          <a:p>
            <a:pPr algn="l" rtl="0" eaLnBrk="0">
              <a:lnSpc>
                <a:spcPct val="102000"/>
              </a:lnSpc>
            </a:pPr>
            <a:endParaRPr lang="en-US" altLang="en-US" sz="800" dirty="0"/>
          </a:p>
          <a:p>
            <a:pPr marL="239395" algn="l" rtl="0" eaLnBrk="0">
              <a:lnSpc>
                <a:spcPct val="97000"/>
              </a:lnSpc>
            </a:pP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各级环境适应性的防砸透明材料，在表2所示的温度范围条件下，防砸性能应符合</a:t>
            </a:r>
            <a:r>
              <a:rPr sz="900" kern="0" spc="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5.5的要求。</a:t>
            </a:r>
            <a:endParaRPr lang="en-US" altLang="en-US" sz="900" dirty="0"/>
          </a:p>
        </p:txBody>
      </p:sp>
      <p:sp>
        <p:nvSpPr>
          <p:cNvPr id="68" name="textbox 68"/>
          <p:cNvSpPr/>
          <p:nvPr/>
        </p:nvSpPr>
        <p:spPr>
          <a:xfrm>
            <a:off x="1212813" y="6069050"/>
            <a:ext cx="4918075" cy="72580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7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9000"/>
              </a:lnSpc>
            </a:pP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5.4</a:t>
            </a:r>
            <a:r>
              <a:rPr sz="900" kern="0" spc="3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透光率</a:t>
            </a:r>
            <a:endParaRPr lang="en-US" altLang="en-US" sz="900" dirty="0"/>
          </a:p>
          <a:p>
            <a:pPr marL="241300" algn="l" rtl="0" eaLnBrk="0">
              <a:lnSpc>
                <a:spcPct val="99000"/>
              </a:lnSpc>
              <a:spcBef>
                <a:spcPts val="1125"/>
              </a:spcBef>
            </a:pP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防砸透明材料的透光率应符合表4的要求。着色防砸透明材料的透光率由供需双方商定。</a:t>
            </a:r>
            <a:endParaRPr lang="en-US" altLang="en-US" sz="900" dirty="0"/>
          </a:p>
          <a:p>
            <a:pPr algn="l" rtl="0" eaLnBrk="0">
              <a:lnSpc>
                <a:spcPct val="107000"/>
              </a:lnSpc>
            </a:pPr>
            <a:endParaRPr lang="en-US" altLang="en-US" sz="900" dirty="0"/>
          </a:p>
          <a:p>
            <a:pPr algn="l" rtl="0" eaLnBrk="0">
              <a:lnSpc>
                <a:spcPct val="7000"/>
              </a:lnSpc>
            </a:pPr>
            <a:endParaRPr lang="en-US" altLang="en-US" sz="100" dirty="0"/>
          </a:p>
          <a:p>
            <a:pPr marL="1290320" algn="l" rtl="0" eaLnBrk="0">
              <a:lnSpc>
                <a:spcPct val="100000"/>
              </a:lnSpc>
            </a:pPr>
            <a:r>
              <a:rPr sz="900" b="1" kern="0" spc="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表</a:t>
            </a:r>
            <a:r>
              <a:rPr sz="900" kern="0" spc="-1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900" b="1" kern="0" spc="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4</a:t>
            </a:r>
            <a:r>
              <a:rPr sz="900" kern="0" spc="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</a:t>
            </a:r>
            <a:r>
              <a:rPr sz="900" b="1" kern="0" spc="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防砸透明材</a:t>
            </a:r>
            <a:r>
              <a:rPr sz="900" b="1" kern="0" spc="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料透光率(不含着色防砸透明材料)</a:t>
            </a:r>
            <a:endParaRPr lang="en-US" altLang="en-US" sz="900" dirty="0"/>
          </a:p>
        </p:txBody>
      </p:sp>
      <p:sp>
        <p:nvSpPr>
          <p:cNvPr id="70" name="textbox 70"/>
          <p:cNvSpPr/>
          <p:nvPr/>
        </p:nvSpPr>
        <p:spPr>
          <a:xfrm>
            <a:off x="7080284" y="10374759"/>
            <a:ext cx="78739" cy="13652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1000"/>
              </a:lnSpc>
            </a:pP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</a:t>
            </a:r>
            <a:endParaRPr lang="en-US" altLang="en-US" sz="900" dirty="0"/>
          </a:p>
        </p:txBody>
      </p:sp>
      <p:sp>
        <p:nvSpPr>
          <p:cNvPr id="72" name="textbox 72"/>
          <p:cNvSpPr/>
          <p:nvPr/>
        </p:nvSpPr>
        <p:spPr>
          <a:xfrm>
            <a:off x="6286474" y="9173088"/>
            <a:ext cx="59055" cy="9715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6000"/>
              </a:lnSpc>
            </a:pPr>
            <a:endParaRPr lang="en-US" altLang="en-US" sz="100" dirty="0"/>
          </a:p>
          <a:p>
            <a:pPr marL="12700" algn="l" rtl="0" eaLnBrk="0">
              <a:lnSpc>
                <a:spcPct val="78000"/>
              </a:lnSpc>
            </a:pPr>
            <a:r>
              <a:rPr sz="600" kern="0" spc="-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endParaRPr lang="en-US" altLang="en-US" sz="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box 74"/>
          <p:cNvSpPr/>
          <p:nvPr/>
        </p:nvSpPr>
        <p:spPr>
          <a:xfrm>
            <a:off x="1079516" y="1114604"/>
            <a:ext cx="5306059" cy="559244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6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2000"/>
              </a:lnSpc>
            </a:pP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GA</a:t>
            </a:r>
            <a:r>
              <a:rPr sz="900" kern="0" spc="6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sz="900" kern="0" spc="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844—2018</a:t>
            </a:r>
            <a:endParaRPr lang="en-US" altLang="en-US" sz="900" dirty="0"/>
          </a:p>
          <a:p>
            <a:pPr algn="l" rtl="0" eaLnBrk="0">
              <a:lnSpc>
                <a:spcPct val="108000"/>
              </a:lnSpc>
            </a:pPr>
            <a:endParaRPr lang="en-US" altLang="en-US" sz="1000" dirty="0"/>
          </a:p>
          <a:p>
            <a:pPr algn="l" rtl="0" eaLnBrk="0">
              <a:lnSpc>
                <a:spcPct val="108000"/>
              </a:lnSpc>
            </a:pPr>
            <a:endParaRPr lang="en-US" altLang="en-US" sz="1000" dirty="0"/>
          </a:p>
          <a:p>
            <a:pPr marL="13970" algn="l" rtl="0" eaLnBrk="0">
              <a:lnSpc>
                <a:spcPts val="1100"/>
              </a:lnSpc>
              <a:spcBef>
                <a:spcPts val="270"/>
              </a:spcBef>
            </a:pPr>
            <a:r>
              <a:rPr sz="900" b="1" kern="0" spc="4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</a:t>
            </a: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 </a:t>
            </a:r>
            <a:r>
              <a:rPr sz="900" b="1" kern="0" spc="4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试验方法</a:t>
            </a:r>
            <a:endParaRPr lang="en-US" altLang="en-US" sz="900" dirty="0"/>
          </a:p>
          <a:p>
            <a:pPr algn="l" rtl="0" eaLnBrk="0">
              <a:lnSpc>
                <a:spcPct val="101000"/>
              </a:lnSpc>
            </a:pPr>
            <a:endParaRPr lang="en-US" altLang="en-US" sz="1000" dirty="0"/>
          </a:p>
          <a:p>
            <a:pPr marL="12700" algn="l" rtl="0" eaLnBrk="0">
              <a:lnSpc>
                <a:spcPct val="100000"/>
              </a:lnSpc>
              <a:spcBef>
                <a:spcPts val="280"/>
              </a:spcBef>
            </a:pP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6.1</a:t>
            </a:r>
            <a:r>
              <a:rPr sz="900" kern="0" spc="39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</a:t>
            </a: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外观和标志检验</a:t>
            </a:r>
            <a:endParaRPr lang="en-US" altLang="en-US" sz="900" dirty="0"/>
          </a:p>
          <a:p>
            <a:pPr marL="259715" algn="l" rtl="0" eaLnBrk="0">
              <a:lnSpc>
                <a:spcPct val="99000"/>
              </a:lnSpc>
              <a:spcBef>
                <a:spcPts val="1135"/>
              </a:spcBef>
            </a:pP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采用目视方法检验防砸透明材料外观及标志情况，判断结果是否符合5.1和5.2的要求</a:t>
            </a:r>
            <a:r>
              <a:rPr sz="900" kern="0" spc="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lang="en-US" altLang="en-US" sz="900" dirty="0"/>
          </a:p>
          <a:p>
            <a:pPr marL="13970" algn="l" rtl="0" eaLnBrk="0">
              <a:lnSpc>
                <a:spcPct val="99000"/>
              </a:lnSpc>
              <a:spcBef>
                <a:spcPts val="1015"/>
              </a:spcBef>
            </a:pPr>
            <a:r>
              <a:rPr sz="900" b="1" kern="0" spc="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6.2</a:t>
            </a:r>
            <a:r>
              <a:rPr sz="900" kern="0" spc="45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b="1" kern="0" spc="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尺寸与偏差检验</a:t>
            </a:r>
            <a:endParaRPr lang="en-US" altLang="en-US" sz="900" dirty="0"/>
          </a:p>
          <a:p>
            <a:pPr marL="12700" indent="247015" algn="l" rtl="0" eaLnBrk="0">
              <a:lnSpc>
                <a:spcPct val="124000"/>
              </a:lnSpc>
              <a:spcBef>
                <a:spcPts val="985"/>
              </a:spcBef>
            </a:pPr>
            <a:r>
              <a:rPr sz="900" kern="0" spc="5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使用精度为1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mm</a:t>
            </a:r>
            <a:r>
              <a:rPr sz="900" kern="0" spc="15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 </a:t>
            </a:r>
            <a:r>
              <a:rPr sz="900" kern="0" spc="5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的钢卷尺测量产品的长</a:t>
            </a: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度和宽度，使用精度为0.02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mm</a:t>
            </a:r>
            <a:r>
              <a:rPr sz="900" kern="0" spc="20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 </a:t>
            </a: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的游标卡尺测量产品的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厚度，判断结果是否符合产品设计图纸和</a:t>
            </a:r>
            <a:r>
              <a:rPr sz="900" kern="0" spc="2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5.3的要求。</a:t>
            </a:r>
            <a:endParaRPr lang="en-US" altLang="en-US" sz="900" dirty="0"/>
          </a:p>
          <a:p>
            <a:pPr marL="13970" algn="l" rtl="0" eaLnBrk="0">
              <a:lnSpc>
                <a:spcPct val="100000"/>
              </a:lnSpc>
              <a:spcBef>
                <a:spcPts val="950"/>
              </a:spcBef>
            </a:pPr>
            <a:r>
              <a:rPr sz="900" b="1" kern="0" spc="3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6.3</a:t>
            </a:r>
            <a:r>
              <a:rPr sz="900" kern="0" spc="38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</a:t>
            </a:r>
            <a:r>
              <a:rPr sz="900" b="1" kern="0" spc="3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透光率检验</a:t>
            </a:r>
            <a:endParaRPr lang="en-US" altLang="en-US" sz="900" dirty="0"/>
          </a:p>
          <a:p>
            <a:pPr marL="259715" algn="l" rtl="0" eaLnBrk="0">
              <a:lnSpc>
                <a:spcPct val="100000"/>
              </a:lnSpc>
              <a:spcBef>
                <a:spcPts val="1085"/>
              </a:spcBef>
            </a:pP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按照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GB</a:t>
            </a: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/T</a:t>
            </a:r>
            <a:r>
              <a:rPr sz="900" kern="0" spc="39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</a:t>
            </a: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5137,2—2002的第4章规定的方法进行检验，判定结果是否符合5.4要</a:t>
            </a: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求。</a:t>
            </a:r>
            <a:endParaRPr lang="en-US" altLang="en-US" sz="900" dirty="0"/>
          </a:p>
          <a:p>
            <a:pPr marL="13970" algn="l" rtl="0" eaLnBrk="0">
              <a:lnSpc>
                <a:spcPct val="99000"/>
              </a:lnSpc>
              <a:spcBef>
                <a:spcPts val="1080"/>
              </a:spcBef>
            </a:pPr>
            <a:r>
              <a:rPr sz="900" b="1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6.4</a:t>
            </a:r>
            <a:r>
              <a:rPr sz="900" kern="0" spc="50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b="1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防砸性能检验</a:t>
            </a:r>
            <a:endParaRPr lang="en-US" altLang="en-US" sz="900" dirty="0"/>
          </a:p>
          <a:p>
            <a:pPr marL="13970" algn="l" rtl="0" eaLnBrk="0">
              <a:lnSpc>
                <a:spcPct val="100000"/>
              </a:lnSpc>
              <a:spcBef>
                <a:spcPts val="1025"/>
              </a:spcBef>
            </a:pPr>
            <a:r>
              <a:rPr sz="900" b="1" kern="0" spc="-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6.4.1</a:t>
            </a:r>
            <a:r>
              <a:rPr sz="900" kern="0" spc="-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sz="900" b="1" kern="0" spc="-3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A</a:t>
            </a:r>
            <a:r>
              <a:rPr sz="900" b="1" kern="0" spc="9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 </a:t>
            </a:r>
            <a:r>
              <a:rPr sz="900" b="1" kern="0" spc="-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级、</a:t>
            </a:r>
            <a:r>
              <a:rPr sz="900" b="1" kern="0" spc="-3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B</a:t>
            </a:r>
            <a:r>
              <a:rPr sz="900" b="1" kern="0" spc="-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级、</a:t>
            </a:r>
            <a:r>
              <a:rPr sz="900" b="1" kern="0" spc="-3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C</a:t>
            </a:r>
            <a:r>
              <a:rPr sz="900" b="1" kern="0" spc="-6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 </a:t>
            </a:r>
            <a:r>
              <a:rPr sz="900" b="1" kern="0" spc="-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级防砸性能试验</a:t>
            </a:r>
            <a:endParaRPr lang="en-US" altLang="en-US" sz="900" dirty="0"/>
          </a:p>
          <a:p>
            <a:pPr marL="12700" indent="247015" algn="l" rtl="0" eaLnBrk="0">
              <a:lnSpc>
                <a:spcPct val="123000"/>
              </a:lnSpc>
              <a:spcBef>
                <a:spcPts val="1070"/>
              </a:spcBef>
            </a:pPr>
            <a:r>
              <a:rPr sz="900" kern="0" spc="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按照附录A 准备试验条件，以冲击面上表面为基准面，测量冲击工具端与玻璃表面之间的距离，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应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保证落点位置在①60</a:t>
            </a:r>
            <a:r>
              <a:rPr sz="900" kern="0" spc="-2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mm</a:t>
            </a:r>
            <a:r>
              <a:rPr sz="900" kern="0" spc="16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 </a:t>
            </a:r>
            <a:r>
              <a:rPr sz="900" kern="0" spc="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内。正式试验以前，应进行预试验，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观察落点偏移量，以保证试验精度。冲击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5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应连续进行，冲击次数及高度应符合表1相应规</a:t>
            </a: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定。判断结果是否符合5.5的要求。</a:t>
            </a:r>
            <a:endParaRPr lang="en-US" altLang="en-US" sz="900" dirty="0"/>
          </a:p>
          <a:p>
            <a:pPr marL="13970" algn="l" rtl="0" eaLnBrk="0">
              <a:lnSpc>
                <a:spcPct val="100000"/>
              </a:lnSpc>
              <a:spcBef>
                <a:spcPts val="1015"/>
              </a:spcBef>
            </a:pPr>
            <a:r>
              <a:rPr sz="900" b="1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6.4.2</a:t>
            </a:r>
            <a:r>
              <a:rPr sz="900" kern="0" spc="40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b="1" kern="0" spc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D </a:t>
            </a:r>
            <a:r>
              <a:rPr sz="900" b="1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级防砸性能试</a:t>
            </a:r>
            <a:r>
              <a:rPr sz="900" b="1" kern="0" spc="-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验</a:t>
            </a:r>
            <a:endParaRPr lang="en-US" altLang="en-US" sz="900" dirty="0"/>
          </a:p>
          <a:p>
            <a:pPr marL="12700" indent="247015" algn="l" rtl="0" eaLnBrk="0">
              <a:lnSpc>
                <a:spcPct val="120000"/>
              </a:lnSpc>
              <a:spcBef>
                <a:spcPts val="1085"/>
              </a:spcBef>
            </a:pPr>
            <a:r>
              <a:rPr sz="900" kern="0" spc="6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按照6.4.1规定的试验方法进行冲击试验，冲击次数及高度应符合表1相应规定。落锤冲击试验</a:t>
            </a: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10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后，使用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GFP</a:t>
            </a:r>
            <a:r>
              <a:rPr sz="900" kern="0" spc="10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810</a:t>
            </a:r>
            <a:r>
              <a:rPr sz="900" kern="0" spc="19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 </a:t>
            </a:r>
            <a:r>
              <a:rPr sz="900" kern="0" spc="10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型消</a:t>
            </a:r>
            <a:r>
              <a:rPr sz="900" kern="0" spc="9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防平斧以10次/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min</a:t>
            </a:r>
            <a:r>
              <a:rPr sz="900" kern="0" spc="16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 </a:t>
            </a:r>
            <a:r>
              <a:rPr sz="900" kern="0" spc="9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的速率冲击落锤冲击点80次，判断结果是否符合5.5的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要求。</a:t>
            </a:r>
            <a:endParaRPr lang="en-US" altLang="en-US" sz="900" dirty="0"/>
          </a:p>
          <a:p>
            <a:pPr marL="13970" algn="l" rtl="0" eaLnBrk="0">
              <a:lnSpc>
                <a:spcPct val="100000"/>
              </a:lnSpc>
              <a:spcBef>
                <a:spcPts val="1130"/>
              </a:spcBef>
            </a:pPr>
            <a:r>
              <a:rPr sz="900" b="1" kern="0" spc="2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6.5</a:t>
            </a:r>
            <a:r>
              <a:rPr sz="900" kern="0" spc="42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</a:t>
            </a:r>
            <a:r>
              <a:rPr sz="900" b="1" kern="0" spc="2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环境适应性试验</a:t>
            </a:r>
            <a:endParaRPr lang="en-US" altLang="en-US" sz="900" dirty="0"/>
          </a:p>
          <a:p>
            <a:pPr marL="12700" indent="247015" algn="l" rtl="0" eaLnBrk="0">
              <a:lnSpc>
                <a:spcPct val="120000"/>
              </a:lnSpc>
              <a:spcBef>
                <a:spcPts val="1035"/>
              </a:spcBef>
            </a:pP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防砸透明材料经高低温处理后(见表5),取出样品后立即按照6.4</a:t>
            </a: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.1或6.4.2进行试验，判断结果是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否符合5.6的要求。</a:t>
            </a:r>
            <a:endParaRPr lang="en-US" altLang="en-US" sz="900" dirty="0"/>
          </a:p>
          <a:p>
            <a:pPr algn="l" rtl="0" eaLnBrk="0">
              <a:lnSpc>
                <a:spcPct val="113000"/>
              </a:lnSpc>
            </a:pPr>
            <a:endParaRPr lang="en-US" altLang="en-US" sz="700" dirty="0"/>
          </a:p>
          <a:p>
            <a:pPr algn="l" rtl="0" eaLnBrk="0">
              <a:lnSpc>
                <a:spcPct val="6000"/>
              </a:lnSpc>
            </a:pPr>
            <a:endParaRPr lang="en-US" altLang="en-US" sz="100" dirty="0"/>
          </a:p>
          <a:p>
            <a:pPr marL="2020570" algn="l" rtl="0" eaLnBrk="0">
              <a:lnSpc>
                <a:spcPts val="1090"/>
              </a:lnSpc>
            </a:pPr>
            <a:r>
              <a:rPr sz="900" b="1" kern="0" spc="3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表</a:t>
            </a: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</a:t>
            </a:r>
            <a:r>
              <a:rPr sz="900" b="1" kern="0" spc="3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</a:t>
            </a:r>
            <a:r>
              <a:rPr sz="900" kern="0" spc="36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</a:t>
            </a:r>
            <a:r>
              <a:rPr sz="900" b="1" kern="0" spc="3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气温环境试验</a:t>
            </a:r>
            <a:r>
              <a:rPr sz="900" b="1" kern="0" spc="2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条件</a:t>
            </a:r>
            <a:endParaRPr lang="en-US" altLang="en-US" sz="900" dirty="0"/>
          </a:p>
        </p:txBody>
      </p:sp>
      <p:graphicFrame>
        <p:nvGraphicFramePr>
          <p:cNvPr id="76" name="table 76"/>
          <p:cNvGraphicFramePr>
            <a:graphicFrameLocks noGrp="1"/>
          </p:cNvGraphicFramePr>
          <p:nvPr/>
        </p:nvGraphicFramePr>
        <p:xfrm>
          <a:off x="1114431" y="6835788"/>
          <a:ext cx="5270500" cy="1028065"/>
        </p:xfrm>
        <a:graphic>
          <a:graphicData uri="http://schemas.openxmlformats.org/drawingml/2006/table">
            <a:tbl>
              <a:tblPr/>
              <a:tblGrid>
                <a:gridCol w="2054225"/>
                <a:gridCol w="3216275"/>
              </a:tblGrid>
              <a:tr h="20574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2000"/>
                        </a:lnSpc>
                      </a:pPr>
                      <a:endParaRPr lang="en-US" altLang="en-US" sz="300" dirty="0"/>
                    </a:p>
                    <a:p>
                      <a:pPr marL="544195" algn="l" rtl="0" eaLnBrk="0">
                        <a:lnSpc>
                          <a:spcPct val="100000"/>
                        </a:lnSpc>
                      </a:pPr>
                      <a:r>
                        <a:rPr sz="800" b="1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环境温度适应性级别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300" dirty="0"/>
                    </a:p>
                    <a:p>
                      <a:pPr marL="1176020" algn="l" rtl="0" eaLnBrk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800" b="1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气温环境试验条件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4000"/>
                        </a:lnSpc>
                      </a:pPr>
                      <a:endParaRPr lang="en-US" altLang="en-US" sz="300" dirty="0"/>
                    </a:p>
                    <a:p>
                      <a:pPr marL="942975" algn="l" rtl="0" eaLnBrk="0">
                        <a:lnSpc>
                          <a:spcPts val="970"/>
                        </a:lnSpc>
                        <a:spcBef>
                          <a:spcPts val="5"/>
                        </a:spcBef>
                      </a:pPr>
                      <a:r>
                        <a:rPr sz="800" kern="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I级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7000"/>
                        </a:lnSpc>
                      </a:pPr>
                      <a:endParaRPr lang="en-US" altLang="en-US" sz="300" dirty="0"/>
                    </a:p>
                    <a:p>
                      <a:pPr marL="742950" algn="l" rtl="0" eaLnBrk="0">
                        <a:lnSpc>
                          <a:spcPct val="99000"/>
                        </a:lnSpc>
                        <a:spcBef>
                          <a:spcPts val="0"/>
                        </a:spcBef>
                      </a:pPr>
                      <a:r>
                        <a:rPr sz="8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(0℃±2</a:t>
                      </a:r>
                      <a:r>
                        <a:rPr sz="800" kern="0" spc="2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8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℃,3h),(40</a:t>
                      </a:r>
                      <a:r>
                        <a:rPr sz="800" kern="0" spc="2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8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℃±2</a:t>
                      </a:r>
                      <a:r>
                        <a:rPr sz="800" kern="0" spc="2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8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℃,</a:t>
                      </a:r>
                      <a:r>
                        <a:rPr sz="8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</a:t>
                      </a:r>
                      <a:r>
                        <a:rPr sz="800" kern="0" spc="1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8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h)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</a:pPr>
                      <a:endParaRPr lang="en-US" altLang="en-US" sz="300" dirty="0"/>
                    </a:p>
                    <a:p>
                      <a:pPr marL="917575" algn="l" rtl="0" eaLnBrk="0">
                        <a:lnSpc>
                          <a:spcPct val="100000"/>
                        </a:lnSpc>
                      </a:pPr>
                      <a:r>
                        <a:rPr sz="800" kern="0" spc="-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Ⅱ</a:t>
                      </a:r>
                      <a:r>
                        <a:rPr sz="800" kern="0" spc="-1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800" kern="0" spc="-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缓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3000"/>
                        </a:lnSpc>
                      </a:pPr>
                      <a:endParaRPr lang="en-US" altLang="en-US" sz="300" dirty="0"/>
                    </a:p>
                    <a:p>
                      <a:pPr marL="711200" algn="l" rtl="0" eaLnBrk="0">
                        <a:lnSpc>
                          <a:spcPct val="99000"/>
                        </a:lnSpc>
                        <a:spcBef>
                          <a:spcPts val="5"/>
                        </a:spcBef>
                      </a:pPr>
                      <a:r>
                        <a:rPr sz="8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(-10</a:t>
                      </a:r>
                      <a:r>
                        <a:rPr sz="800" kern="0" spc="1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8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C±2</a:t>
                      </a:r>
                      <a:r>
                        <a:rPr sz="800" kern="0" spc="20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8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℃,3</a:t>
                      </a:r>
                      <a:r>
                        <a:rPr sz="800" kern="0" spc="1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8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h),(55</a:t>
                      </a:r>
                      <a:r>
                        <a:rPr sz="800" kern="0" spc="1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8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C±2℃,3</a:t>
                      </a:r>
                      <a:r>
                        <a:rPr sz="800" kern="0" spc="1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8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h)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300" dirty="0"/>
                    </a:p>
                    <a:p>
                      <a:pPr marL="917575" algn="l" rtl="0" eaLnBrk="0">
                        <a:lnSpc>
                          <a:spcPts val="970"/>
                        </a:lnSpc>
                        <a:spcBef>
                          <a:spcPts val="5"/>
                        </a:spcBef>
                      </a:pPr>
                      <a:r>
                        <a:rPr sz="8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Ⅲ级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3000"/>
                        </a:lnSpc>
                      </a:pPr>
                      <a:endParaRPr lang="en-US" altLang="en-US" sz="300" dirty="0"/>
                    </a:p>
                    <a:p>
                      <a:pPr marL="742950" algn="l" rtl="0" eaLnBrk="0">
                        <a:lnSpc>
                          <a:spcPct val="99000"/>
                        </a:lnSpc>
                        <a:spcBef>
                          <a:spcPts val="0"/>
                        </a:spcBef>
                      </a:pPr>
                      <a:r>
                        <a:rPr sz="8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(-25</a:t>
                      </a:r>
                      <a:r>
                        <a:rPr sz="800" kern="0" spc="1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8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C±2℃,3</a:t>
                      </a:r>
                      <a:r>
                        <a:rPr sz="800" kern="0" spc="1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8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h),(55</a:t>
                      </a:r>
                      <a:r>
                        <a:rPr sz="800" kern="0" spc="1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8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C±2℃,3</a:t>
                      </a:r>
                      <a:r>
                        <a:rPr sz="800" kern="0" spc="1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8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h)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300" dirty="0"/>
                    </a:p>
                    <a:p>
                      <a:pPr marL="942975" algn="l" rtl="0" eaLnBrk="0">
                        <a:lnSpc>
                          <a:spcPts val="970"/>
                        </a:lnSpc>
                        <a:spcBef>
                          <a:spcPts val="5"/>
                        </a:spcBef>
                      </a:pPr>
                      <a:r>
                        <a:rPr sz="8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N级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3000"/>
                        </a:lnSpc>
                      </a:pPr>
                      <a:endParaRPr lang="en-US" altLang="en-US" sz="300" dirty="0"/>
                    </a:p>
                    <a:p>
                      <a:pPr marL="768350" algn="l" rtl="0" eaLnBrk="0">
                        <a:lnSpc>
                          <a:spcPct val="99000"/>
                        </a:lnSpc>
                        <a:spcBef>
                          <a:spcPts val="0"/>
                        </a:spcBef>
                      </a:pPr>
                      <a:r>
                        <a:rPr sz="8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(-55</a:t>
                      </a:r>
                      <a:r>
                        <a:rPr sz="800" kern="0" spc="1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8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C±2C,3</a:t>
                      </a:r>
                      <a:r>
                        <a:rPr sz="800" kern="0" spc="1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8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h),(</a:t>
                      </a:r>
                      <a:r>
                        <a:rPr sz="8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85</a:t>
                      </a:r>
                      <a:r>
                        <a:rPr sz="800" kern="0" spc="1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8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C±2℃,3</a:t>
                      </a:r>
                      <a:r>
                        <a:rPr sz="800" kern="0" spc="1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8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h)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8" name="textbox 78"/>
          <p:cNvSpPr/>
          <p:nvPr/>
        </p:nvSpPr>
        <p:spPr>
          <a:xfrm>
            <a:off x="1079516" y="8188253"/>
            <a:ext cx="2600325" cy="95059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7000"/>
              </a:lnSpc>
            </a:pPr>
            <a:endParaRPr lang="en-US" altLang="en-US" sz="100" dirty="0"/>
          </a:p>
          <a:p>
            <a:pPr marL="13970" algn="l" rtl="0" eaLnBrk="0">
              <a:lnSpc>
                <a:spcPct val="99000"/>
              </a:lnSpc>
            </a:pPr>
            <a:r>
              <a:rPr sz="900" b="1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7</a:t>
            </a:r>
            <a:r>
              <a:rPr sz="900" kern="0" spc="8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sz="900" b="1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检验规则</a:t>
            </a:r>
            <a:endParaRPr lang="en-US" altLang="en-US" sz="900" dirty="0"/>
          </a:p>
          <a:p>
            <a:pPr algn="l" rtl="0" eaLnBrk="0">
              <a:lnSpc>
                <a:spcPct val="109000"/>
              </a:lnSpc>
            </a:pPr>
            <a:endParaRPr lang="en-US" altLang="en-US" sz="1000" dirty="0"/>
          </a:p>
          <a:p>
            <a:pPr marL="13970" algn="l" rtl="0" eaLnBrk="0">
              <a:lnSpc>
                <a:spcPct val="99000"/>
              </a:lnSpc>
              <a:spcBef>
                <a:spcPts val="275"/>
              </a:spcBef>
            </a:pPr>
            <a:r>
              <a:rPr sz="900" b="1" kern="0" spc="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7.1</a:t>
            </a:r>
            <a:r>
              <a:rPr sz="900" kern="0" spc="30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b="1" kern="0" spc="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检验分类</a:t>
            </a:r>
            <a:endParaRPr lang="en-US" altLang="en-US" sz="900" dirty="0"/>
          </a:p>
          <a:p>
            <a:pPr marL="12700" algn="l" rtl="0" eaLnBrk="0">
              <a:lnSpc>
                <a:spcPct val="99000"/>
              </a:lnSpc>
              <a:spcBef>
                <a:spcPts val="1095"/>
              </a:spcBef>
            </a:pP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7.1.1</a:t>
            </a:r>
            <a:r>
              <a:rPr sz="900" kern="0" spc="48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检验分类为型式检验和出厂检验。</a:t>
            </a:r>
            <a:endParaRPr lang="en-US" altLang="en-US" sz="900" dirty="0"/>
          </a:p>
          <a:p>
            <a:pPr algn="l" rtl="0" eaLnBrk="0">
              <a:lnSpc>
                <a:spcPct val="134000"/>
              </a:lnSpc>
            </a:pPr>
            <a:endParaRPr lang="en-US" altLang="en-US" sz="200" dirty="0"/>
          </a:p>
          <a:p>
            <a:pPr marL="12700" algn="l" rtl="0" eaLnBrk="0">
              <a:lnSpc>
                <a:spcPct val="99000"/>
              </a:lnSpc>
              <a:spcBef>
                <a:spcPts val="0"/>
              </a:spcBef>
            </a:pP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7.1.2  以下情况，防砸透明材料应进行型式检验：</a:t>
            </a:r>
            <a:endParaRPr lang="en-US" altLang="en-US" sz="900" dirty="0"/>
          </a:p>
        </p:txBody>
      </p:sp>
      <p:sp>
        <p:nvSpPr>
          <p:cNvPr id="80" name="textbox 80"/>
          <p:cNvSpPr/>
          <p:nvPr/>
        </p:nvSpPr>
        <p:spPr>
          <a:xfrm>
            <a:off x="7073937" y="10380224"/>
            <a:ext cx="80644" cy="13779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0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2000"/>
              </a:lnSpc>
            </a:pP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6</a:t>
            </a:r>
            <a:endParaRPr lang="en-US" altLang="en-US" sz="900" dirty="0"/>
          </a:p>
        </p:txBody>
      </p:sp>
      <p:sp>
        <p:nvSpPr>
          <p:cNvPr id="82" name="textbox 82"/>
          <p:cNvSpPr/>
          <p:nvPr/>
        </p:nvSpPr>
        <p:spPr>
          <a:xfrm>
            <a:off x="1231931" y="9198538"/>
            <a:ext cx="60960" cy="9715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6000"/>
              </a:lnSpc>
            </a:pPr>
            <a:endParaRPr lang="en-US" altLang="en-US" sz="100" dirty="0"/>
          </a:p>
          <a:p>
            <a:pPr marL="12700" algn="l" rtl="0" eaLnBrk="0">
              <a:lnSpc>
                <a:spcPct val="78000"/>
              </a:lnSpc>
            </a:pPr>
            <a:r>
              <a:rPr sz="600" kern="0" spc="-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</a:t>
            </a:r>
            <a:endParaRPr lang="en-US" altLang="en-US" sz="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box 84"/>
          <p:cNvSpPr/>
          <p:nvPr/>
        </p:nvSpPr>
        <p:spPr>
          <a:xfrm>
            <a:off x="1200118" y="5591147"/>
            <a:ext cx="5307965" cy="352297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3970" algn="l" rtl="0" eaLnBrk="0">
              <a:lnSpc>
                <a:spcPts val="1095"/>
              </a:lnSpc>
            </a:pPr>
            <a:r>
              <a:rPr sz="900" b="1" kern="0" spc="3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7.3</a:t>
            </a:r>
            <a:r>
              <a:rPr sz="900" kern="0" spc="33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</a:t>
            </a:r>
            <a:r>
              <a:rPr sz="900" b="1" kern="0" spc="3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判定规则</a:t>
            </a:r>
            <a:endParaRPr lang="en-US" altLang="en-US" sz="900" dirty="0"/>
          </a:p>
          <a:p>
            <a:pPr marL="12700" indent="228600" algn="l" rtl="0" eaLnBrk="0">
              <a:lnSpc>
                <a:spcPct val="121000"/>
              </a:lnSpc>
              <a:spcBef>
                <a:spcPts val="970"/>
              </a:spcBef>
            </a:pPr>
            <a:r>
              <a:rPr sz="900" kern="0" spc="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按照表6规定的检验项目，有2项</a:t>
            </a:r>
            <a:r>
              <a:rPr sz="900" kern="0" spc="8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B </a:t>
            </a:r>
            <a:r>
              <a:rPr sz="900" kern="0" spc="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类或1项</a:t>
            </a:r>
            <a:r>
              <a:rPr sz="900" kern="0" spc="8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A </a:t>
            </a:r>
            <a:r>
              <a:rPr sz="900" kern="0" spc="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类不合格即判产品不</a:t>
            </a:r>
            <a:r>
              <a:rPr sz="900" kern="0" spc="7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合格。</a:t>
            </a:r>
            <a:r>
              <a:rPr sz="900" kern="0" spc="7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B</a:t>
            </a:r>
            <a:r>
              <a:rPr sz="900" kern="0" spc="-5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 </a:t>
            </a:r>
            <a:r>
              <a:rPr sz="900" kern="0" spc="7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类项性能指标不合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格，则允许加倍抽样复验，复验合格，则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判定为该批产品型式检验合格，复脸不合格，则判定为该批产品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型式检验不合格。</a:t>
            </a:r>
            <a:endParaRPr lang="en-US" altLang="en-US" sz="900" dirty="0"/>
          </a:p>
          <a:p>
            <a:pPr marL="13970" algn="l" rtl="0" eaLnBrk="0">
              <a:lnSpc>
                <a:spcPct val="100000"/>
              </a:lnSpc>
              <a:spcBef>
                <a:spcPts val="965"/>
              </a:spcBef>
            </a:pPr>
            <a:r>
              <a:rPr sz="900" b="1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7.4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sz="900" b="1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组批规则</a:t>
            </a:r>
            <a:endParaRPr lang="en-US" altLang="en-US" sz="900" dirty="0"/>
          </a:p>
          <a:p>
            <a:pPr marL="241300" algn="l" rtl="0" eaLnBrk="0">
              <a:lnSpc>
                <a:spcPct val="100000"/>
              </a:lnSpc>
              <a:spcBef>
                <a:spcPts val="1165"/>
              </a:spcBef>
            </a:pPr>
            <a:r>
              <a:rPr sz="900" kern="0" spc="2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以同一批原料、同一结构和同一批生产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工艺流程生产的产品作为一个组批。</a:t>
            </a:r>
            <a:endParaRPr lang="en-US" altLang="en-US" sz="900" dirty="0"/>
          </a:p>
          <a:p>
            <a:pPr marL="13970" algn="l" rtl="0" eaLnBrk="0">
              <a:lnSpc>
                <a:spcPct val="99000"/>
              </a:lnSpc>
              <a:spcBef>
                <a:spcPts val="930"/>
              </a:spcBef>
            </a:pPr>
            <a:r>
              <a:rPr sz="900" b="1" kern="0" spc="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7.5</a:t>
            </a:r>
            <a:r>
              <a:rPr sz="900" kern="0" spc="39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b="1" kern="0" spc="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抽样规则</a:t>
            </a:r>
            <a:endParaRPr lang="en-US" altLang="en-US" sz="900" dirty="0"/>
          </a:p>
          <a:p>
            <a:pPr marL="241300" algn="l" rtl="0" eaLnBrk="0">
              <a:lnSpc>
                <a:spcPct val="99000"/>
              </a:lnSpc>
              <a:spcBef>
                <a:spcPts val="1095"/>
              </a:spcBef>
            </a:pP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型式检验和出厂检验的抽样按以下规定进行：</a:t>
            </a:r>
            <a:endParaRPr lang="en-US" altLang="en-US" sz="900" dirty="0"/>
          </a:p>
          <a:p>
            <a:pPr marL="241300" algn="l" rtl="0" eaLnBrk="0">
              <a:lnSpc>
                <a:spcPct val="94000"/>
              </a:lnSpc>
              <a:spcBef>
                <a:spcPts val="275"/>
              </a:spcBef>
            </a:pP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a)    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抽样时，应抽取该组批中厚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度负偏差最大的样品；</a:t>
            </a:r>
            <a:endParaRPr lang="en-US" altLang="en-US" sz="900" dirty="0"/>
          </a:p>
          <a:p>
            <a:pPr marL="241300" algn="l" rtl="0" eaLnBrk="0">
              <a:lnSpc>
                <a:spcPts val="1400"/>
              </a:lnSpc>
            </a:pP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b)    </a:t>
            </a: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型式检验的</a:t>
            </a: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受试样品为4件；</a:t>
            </a:r>
            <a:endParaRPr lang="en-US" altLang="en-US" sz="900" dirty="0"/>
          </a:p>
          <a:p>
            <a:pPr marL="513715" indent="-272415" algn="l" rtl="0" eaLnBrk="0">
              <a:lnSpc>
                <a:spcPct val="119000"/>
              </a:lnSpc>
              <a:spcBef>
                <a:spcPts val="335"/>
              </a:spcBef>
            </a:pPr>
            <a:r>
              <a:rPr sz="900" kern="0" spc="5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c)    </a:t>
            </a:r>
            <a:r>
              <a:rPr sz="900" kern="0" spc="5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出厂检验中的</a:t>
            </a:r>
            <a:r>
              <a:rPr sz="900" kern="0" spc="5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B </a:t>
            </a:r>
            <a:r>
              <a:rPr sz="900" kern="0" spc="5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组样品在</a:t>
            </a:r>
            <a:r>
              <a:rPr sz="900" kern="0" spc="5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A </a:t>
            </a:r>
            <a:r>
              <a:rPr sz="900" kern="0" spc="5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组检验合格品中抽取</a:t>
            </a: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C</a:t>
            </a:r>
            <a:r>
              <a:rPr sz="900" kern="0" spc="7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 </a:t>
            </a: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组和</a:t>
            </a: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D</a:t>
            </a:r>
            <a:r>
              <a:rPr sz="900" kern="0" spc="6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 </a:t>
            </a: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组检验的样品数量，应在</a:t>
            </a: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A </a:t>
            </a: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组和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</a:t>
            </a:r>
            <a:r>
              <a:rPr sz="900" kern="0" spc="-16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组检验的合格批中随机</a:t>
            </a: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抽取，抽取数量按照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GB</a:t>
            </a: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/T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2828.1相关规定进行抽取。</a:t>
            </a:r>
            <a:endParaRPr lang="en-US" altLang="en-US" sz="900" dirty="0"/>
          </a:p>
          <a:p>
            <a:pPr algn="l" rtl="0" eaLnBrk="0">
              <a:lnSpc>
                <a:spcPct val="120000"/>
              </a:lnSpc>
            </a:pPr>
            <a:endParaRPr lang="en-US" altLang="en-US" sz="1000" dirty="0"/>
          </a:p>
          <a:p>
            <a:pPr marL="13970" algn="l" rtl="0" eaLnBrk="0">
              <a:lnSpc>
                <a:spcPct val="100000"/>
              </a:lnSpc>
              <a:spcBef>
                <a:spcPts val="275"/>
              </a:spcBef>
            </a:pPr>
            <a:r>
              <a:rPr sz="900" b="1" kern="0" spc="-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8</a:t>
            </a:r>
            <a:r>
              <a:rPr sz="900" kern="0" spc="-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</a:t>
            </a:r>
            <a:r>
              <a:rPr sz="900" b="1" kern="0" spc="-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标识、包装、运输及贮存</a:t>
            </a:r>
            <a:endParaRPr lang="en-US" altLang="en-US" sz="900" dirty="0"/>
          </a:p>
          <a:p>
            <a:pPr algn="l" rtl="0" eaLnBrk="0">
              <a:lnSpc>
                <a:spcPct val="100000"/>
              </a:lnSpc>
            </a:pPr>
            <a:endParaRPr lang="en-US" altLang="en-US" sz="1000" dirty="0"/>
          </a:p>
          <a:p>
            <a:pPr marL="13970" algn="l" rtl="0" eaLnBrk="0">
              <a:lnSpc>
                <a:spcPts val="1090"/>
              </a:lnSpc>
              <a:spcBef>
                <a:spcPts val="275"/>
              </a:spcBef>
            </a:pPr>
            <a:r>
              <a:rPr sz="900" b="1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8.1</a:t>
            </a:r>
            <a:r>
              <a:rPr sz="900" kern="0" spc="39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900" b="1" kern="0" spc="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标识</a:t>
            </a:r>
            <a:endParaRPr lang="en-US" altLang="en-US" sz="900" dirty="0"/>
          </a:p>
          <a:p>
            <a:pPr algn="l" rtl="0" eaLnBrk="0">
              <a:lnSpc>
                <a:spcPct val="112000"/>
              </a:lnSpc>
            </a:pPr>
            <a:endParaRPr lang="en-US" altLang="en-US" sz="800" dirty="0"/>
          </a:p>
          <a:p>
            <a:pPr marL="12700" algn="l" rtl="0" eaLnBrk="0">
              <a:lnSpc>
                <a:spcPct val="99000"/>
              </a:lnSpc>
              <a:spcBef>
                <a:spcPts val="5"/>
              </a:spcBef>
            </a:pP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8.1.1</a:t>
            </a:r>
            <a:r>
              <a:rPr sz="900" kern="0" spc="47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产品的包装箱上应有以下内容：</a:t>
            </a:r>
            <a:endParaRPr lang="en-US" altLang="en-US" sz="900" dirty="0"/>
          </a:p>
        </p:txBody>
      </p:sp>
      <p:sp>
        <p:nvSpPr>
          <p:cNvPr id="86" name="textbox 86"/>
          <p:cNvSpPr/>
          <p:nvPr/>
        </p:nvSpPr>
        <p:spPr>
          <a:xfrm>
            <a:off x="1200118" y="1074811"/>
            <a:ext cx="5327015" cy="271017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6000"/>
              </a:lnSpc>
            </a:pPr>
            <a:endParaRPr lang="en-US" altLang="en-US" sz="100" dirty="0"/>
          </a:p>
          <a:p>
            <a:pPr algn="r" rtl="0" eaLnBrk="0">
              <a:lnSpc>
                <a:spcPct val="82000"/>
              </a:lnSpc>
            </a:pPr>
            <a:r>
              <a:rPr sz="900" b="1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GA</a:t>
            </a: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sz="900" b="1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844—2018</a:t>
            </a:r>
            <a:endParaRPr lang="en-US" altLang="en-US" sz="900" dirty="0"/>
          </a:p>
          <a:p>
            <a:pPr algn="l" rtl="0" eaLnBrk="0">
              <a:lnSpc>
                <a:spcPct val="101000"/>
              </a:lnSpc>
            </a:pPr>
            <a:endParaRPr lang="en-US" altLang="en-US" sz="1000" dirty="0"/>
          </a:p>
          <a:p>
            <a:pPr marL="241300" algn="l" rtl="0" eaLnBrk="0">
              <a:lnSpc>
                <a:spcPct val="96000"/>
              </a:lnSpc>
              <a:spcBef>
                <a:spcPts val="275"/>
              </a:spcBef>
            </a:pP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a)</a:t>
            </a:r>
            <a:r>
              <a:rPr sz="900" kern="0" spc="6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    </a:t>
            </a: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新产品的研发时；</a:t>
            </a:r>
            <a:endParaRPr lang="en-US" altLang="en-US" sz="900" dirty="0"/>
          </a:p>
          <a:p>
            <a:pPr marL="241300" algn="l" rtl="0" eaLnBrk="0">
              <a:lnSpc>
                <a:spcPct val="94000"/>
              </a:lnSpc>
              <a:spcBef>
                <a:spcPts val="310"/>
              </a:spcBef>
            </a:pPr>
            <a:r>
              <a:rPr sz="900" kern="0" spc="-5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b)</a:t>
            </a:r>
            <a:r>
              <a:rPr sz="900" kern="0" spc="2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    </a:t>
            </a:r>
            <a:r>
              <a:rPr sz="900" kern="0" spc="-5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主要设计、工艺、材质改变时</a:t>
            </a:r>
            <a:r>
              <a:rPr sz="900" kern="0" spc="-6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；</a:t>
            </a:r>
            <a:endParaRPr lang="en-US" altLang="en-US" sz="900" dirty="0"/>
          </a:p>
          <a:p>
            <a:pPr marL="241300" algn="l" rtl="0" eaLnBrk="0">
              <a:lnSpc>
                <a:spcPts val="1500"/>
              </a:lnSpc>
            </a:pP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c)</a:t>
            </a: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   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停产一年以上恢复生产时；</a:t>
            </a:r>
            <a:endParaRPr lang="en-US" altLang="en-US" sz="900" dirty="0"/>
          </a:p>
          <a:p>
            <a:pPr marL="241300" algn="l" rtl="0" eaLnBrk="0">
              <a:lnSpc>
                <a:spcPts val="1500"/>
              </a:lnSpc>
            </a:pPr>
            <a:r>
              <a:rPr sz="900" kern="0" spc="5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d)</a:t>
            </a:r>
            <a:r>
              <a:rPr sz="900" kern="0" spc="7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sz="900" kern="0" spc="5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当</a:t>
            </a:r>
            <a:r>
              <a:rPr sz="900" kern="0" spc="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主管</a:t>
            </a:r>
            <a:r>
              <a:rPr sz="900" kern="0" spc="5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部门有要</a:t>
            </a: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求时.</a:t>
            </a:r>
            <a:endParaRPr lang="en-US" altLang="en-US" sz="900" dirty="0"/>
          </a:p>
          <a:p>
            <a:pPr marL="12700" algn="l" rtl="0" eaLnBrk="0">
              <a:lnSpc>
                <a:spcPct val="99000"/>
              </a:lnSpc>
              <a:spcBef>
                <a:spcPts val="390"/>
              </a:spcBef>
            </a:pPr>
            <a:r>
              <a:rPr sz="900" kern="0" spc="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7.1.3</a:t>
            </a:r>
            <a:r>
              <a:rPr sz="900" kern="0" spc="29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出厂检验由4个检验组组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成：</a:t>
            </a:r>
            <a:endParaRPr lang="en-US" altLang="en-US" sz="900" dirty="0"/>
          </a:p>
          <a:p>
            <a:pPr marL="241300" algn="l" rtl="0" eaLnBrk="0">
              <a:lnSpc>
                <a:spcPct val="94000"/>
              </a:lnSpc>
              <a:spcBef>
                <a:spcPts val="175"/>
              </a:spcBef>
            </a:pP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a)</a:t>
            </a:r>
            <a:r>
              <a:rPr sz="900" kern="0" spc="6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    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A 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组检验(逐批);交收产品时，全数检验；</a:t>
            </a:r>
            <a:endParaRPr lang="en-US" altLang="en-US" sz="900" dirty="0"/>
          </a:p>
          <a:p>
            <a:pPr marL="241300" algn="l" rtl="0" eaLnBrk="0">
              <a:lnSpc>
                <a:spcPts val="1485"/>
              </a:lnSpc>
            </a:pP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b)</a:t>
            </a:r>
            <a:r>
              <a:rPr sz="900" kern="0" spc="37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 组检验(逐批):交收产品时，抽样检验；</a:t>
            </a:r>
            <a:endParaRPr lang="en-US" altLang="en-US" sz="900" dirty="0"/>
          </a:p>
          <a:p>
            <a:pPr marL="241300" algn="l" rtl="0" eaLnBrk="0">
              <a:lnSpc>
                <a:spcPct val="94000"/>
              </a:lnSpc>
              <a:spcBef>
                <a:spcPts val="450"/>
              </a:spcBef>
            </a:pP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e)     C </a:t>
            </a: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组检验(周期):每2年进行一次；</a:t>
            </a:r>
            <a:endParaRPr lang="en-US" altLang="en-US" sz="900" dirty="0"/>
          </a:p>
          <a:p>
            <a:pPr marL="241300" algn="l" rtl="0" eaLnBrk="0">
              <a:lnSpc>
                <a:spcPts val="1400"/>
              </a:lnSpc>
            </a:pP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d)     D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组检验(周期):质量抽查时进行。</a:t>
            </a:r>
            <a:endParaRPr lang="en-US" altLang="en-US" sz="900" dirty="0"/>
          </a:p>
          <a:p>
            <a:pPr marL="13970" algn="l" rtl="0" eaLnBrk="0">
              <a:lnSpc>
                <a:spcPct val="99000"/>
              </a:lnSpc>
              <a:spcBef>
                <a:spcPts val="1080"/>
              </a:spcBef>
            </a:pPr>
            <a:r>
              <a:rPr sz="900" b="1" kern="0" spc="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7.2</a:t>
            </a:r>
            <a:r>
              <a:rPr sz="900" kern="0" spc="39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b="1" kern="0" spc="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检验项目</a:t>
            </a:r>
            <a:endParaRPr lang="en-US" altLang="en-US" sz="900" dirty="0"/>
          </a:p>
          <a:p>
            <a:pPr marL="241300" algn="l" rtl="0" eaLnBrk="0">
              <a:lnSpc>
                <a:spcPct val="97000"/>
              </a:lnSpc>
              <a:spcBef>
                <a:spcPts val="1085"/>
              </a:spcBef>
            </a:pP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检验项目、技术要求，试验方法及不合格分类按表6规定。</a:t>
            </a:r>
            <a:endParaRPr lang="en-US" altLang="en-US" sz="900" dirty="0"/>
          </a:p>
          <a:p>
            <a:pPr algn="l" rtl="0" eaLnBrk="0">
              <a:lnSpc>
                <a:spcPct val="107000"/>
              </a:lnSpc>
            </a:pPr>
            <a:endParaRPr lang="en-US" altLang="en-US" sz="800" dirty="0"/>
          </a:p>
          <a:p>
            <a:pPr algn="l" rtl="0" eaLnBrk="0">
              <a:lnSpc>
                <a:spcPct val="8000"/>
              </a:lnSpc>
            </a:pPr>
            <a:endParaRPr lang="en-US" altLang="en-US" sz="100" dirty="0"/>
          </a:p>
          <a:p>
            <a:pPr marL="1353820" algn="l" rtl="0" eaLnBrk="0">
              <a:lnSpc>
                <a:spcPct val="100000"/>
              </a:lnSpc>
            </a:pPr>
            <a:r>
              <a:rPr sz="900" b="1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表</a:t>
            </a:r>
            <a:r>
              <a:rPr sz="900" kern="0" spc="-10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900" b="1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6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</a:t>
            </a:r>
            <a:r>
              <a:rPr sz="900" b="1" kern="0" spc="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检验项目、技术要求</a:t>
            </a:r>
            <a:r>
              <a:rPr sz="900" b="1" kern="0" spc="-1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、试验方法及不合格分类</a:t>
            </a:r>
            <a:endParaRPr lang="en-US" altLang="en-US" sz="900" dirty="0"/>
          </a:p>
        </p:txBody>
      </p:sp>
      <p:graphicFrame>
        <p:nvGraphicFramePr>
          <p:cNvPr id="88" name="table 88"/>
          <p:cNvGraphicFramePr>
            <a:graphicFrameLocks noGrp="1"/>
          </p:cNvGraphicFramePr>
          <p:nvPr/>
        </p:nvGraphicFramePr>
        <p:xfrm>
          <a:off x="1228761" y="3902054"/>
          <a:ext cx="5276215" cy="1447800"/>
        </p:xfrm>
        <a:graphic>
          <a:graphicData uri="http://schemas.openxmlformats.org/drawingml/2006/table">
            <a:tbl>
              <a:tblPr/>
              <a:tblGrid>
                <a:gridCol w="307340"/>
                <a:gridCol w="717550"/>
                <a:gridCol w="723900"/>
                <a:gridCol w="730250"/>
                <a:gridCol w="615950"/>
                <a:gridCol w="520700"/>
                <a:gridCol w="412750"/>
                <a:gridCol w="419100"/>
                <a:gridCol w="406400"/>
                <a:gridCol w="422275"/>
              </a:tblGrid>
              <a:tr h="187325"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11000"/>
                        </a:lnSpc>
                      </a:pPr>
                      <a:endParaRPr lang="en-US" altLang="en-US" sz="800" dirty="0"/>
                    </a:p>
                    <a:p>
                      <a:pPr marL="53340" algn="l" rtl="0" eaLnBrk="0">
                        <a:lnSpc>
                          <a:spcPct val="95000"/>
                        </a:lnSpc>
                        <a:spcBef>
                          <a:spcPts val="0"/>
                        </a:spcBef>
                      </a:pPr>
                      <a:r>
                        <a:rPr sz="8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序号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800" dirty="0"/>
                    </a:p>
                    <a:p>
                      <a:pPr marL="254000" algn="l" rtl="0" eaLnBrk="0">
                        <a:lnSpc>
                          <a:spcPct val="95000"/>
                        </a:lnSpc>
                        <a:spcBef>
                          <a:spcPts val="5"/>
                        </a:spcBef>
                      </a:pPr>
                      <a:r>
                        <a:rPr sz="8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项 目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</a:pPr>
                      <a:endParaRPr lang="en-US" altLang="en-US" sz="800" dirty="0"/>
                    </a:p>
                    <a:p>
                      <a:pPr algn="l" rtl="0" eaLnBrk="0">
                        <a:lnSpc>
                          <a:spcPct val="7000"/>
                        </a:lnSpc>
                      </a:pPr>
                      <a:endParaRPr lang="en-US" altLang="en-US" sz="100" dirty="0"/>
                    </a:p>
                    <a:p>
                      <a:pPr marL="158750" algn="l" rtl="0" eaLnBrk="0">
                        <a:lnSpc>
                          <a:spcPct val="95000"/>
                        </a:lnSpc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技术要求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11000"/>
                        </a:lnSpc>
                      </a:pPr>
                      <a:endParaRPr lang="en-US" altLang="en-US" sz="800" dirty="0"/>
                    </a:p>
                    <a:p>
                      <a:pPr marL="158750" algn="l" rtl="0" eaLnBrk="0">
                        <a:lnSpc>
                          <a:spcPct val="95000"/>
                        </a:lnSpc>
                        <a:spcBef>
                          <a:spcPts val="0"/>
                        </a:spcBef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试验方法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300" dirty="0"/>
                    </a:p>
                    <a:p>
                      <a:pPr marL="152400" algn="l" rtl="0" eaLnBrk="0">
                        <a:lnSpc>
                          <a:spcPct val="83000"/>
                        </a:lnSpc>
                      </a:pPr>
                      <a:r>
                        <a:rPr sz="8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不合格</a:t>
                      </a:r>
                      <a:endParaRPr lang="en-US" altLang="en-US" sz="800" dirty="0"/>
                    </a:p>
                    <a:p>
                      <a:pPr marL="203200" algn="l" rtl="0" eaLnBrk="0">
                        <a:lnSpc>
                          <a:spcPts val="1300"/>
                        </a:lnSpc>
                      </a:pPr>
                      <a:r>
                        <a:rPr sz="8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分类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</a:pPr>
                      <a:endParaRPr lang="en-US" altLang="en-US" sz="300" dirty="0"/>
                    </a:p>
                    <a:p>
                      <a:pPr marL="158750" algn="l" rtl="0" eaLnBrk="0">
                        <a:lnSpc>
                          <a:spcPct val="83000"/>
                        </a:lnSpc>
                        <a:spcBef>
                          <a:spcPts val="5"/>
                        </a:spcBef>
                      </a:pPr>
                      <a:r>
                        <a:rPr sz="8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型式</a:t>
                      </a:r>
                      <a:endParaRPr lang="en-US" altLang="en-US" sz="800" dirty="0"/>
                    </a:p>
                    <a:p>
                      <a:pPr marL="158750" algn="l" rtl="0" eaLnBrk="0">
                        <a:lnSpc>
                          <a:spcPts val="1295"/>
                        </a:lnSpc>
                      </a:pPr>
                      <a:r>
                        <a:rPr sz="8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检验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rtl="0" eaLnBrk="0">
                        <a:lnSpc>
                          <a:spcPct val="148000"/>
                        </a:lnSpc>
                      </a:pPr>
                      <a:endParaRPr lang="en-US" altLang="en-US" sz="200" dirty="0"/>
                    </a:p>
                    <a:p>
                      <a:pPr marL="622300" algn="l" rtl="0" eaLnBrk="0">
                        <a:lnSpc>
                          <a:spcPct val="95000"/>
                        </a:lnSpc>
                      </a:pPr>
                      <a:r>
                        <a:rPr sz="8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出厂检验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 vMerge="1"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</a:pPr>
                      <a:endParaRPr lang="en-US" altLang="en-US" sz="300" dirty="0"/>
                    </a:p>
                    <a:p>
                      <a:pPr marL="127000" algn="l" rtl="0" eaLnBrk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A组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</a:pPr>
                      <a:endParaRPr lang="en-US" altLang="en-US" sz="300" dirty="0"/>
                    </a:p>
                    <a:p>
                      <a:pPr marL="133350" algn="l" rtl="0" eaLnBrk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B组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</a:pPr>
                      <a:endParaRPr lang="en-US" altLang="en-US" sz="300" dirty="0"/>
                    </a:p>
                    <a:p>
                      <a:pPr marL="127000" algn="l" rtl="0" eaLnBrk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C组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</a:pPr>
                      <a:endParaRPr lang="en-US" altLang="en-US" sz="300" dirty="0"/>
                    </a:p>
                    <a:p>
                      <a:pPr marL="133350" algn="l" rtl="0" eaLnBrk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D组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1000"/>
                        </a:lnSpc>
                      </a:pPr>
                      <a:endParaRPr lang="en-US" altLang="en-US" sz="400" dirty="0"/>
                    </a:p>
                    <a:p>
                      <a:pPr marL="129540" algn="l" rtl="0" eaLnBrk="0">
                        <a:lnSpc>
                          <a:spcPct val="79000"/>
                        </a:lnSpc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0000"/>
                        </a:lnSpc>
                      </a:pPr>
                      <a:endParaRPr lang="en-US" altLang="en-US" sz="200" dirty="0"/>
                    </a:p>
                    <a:p>
                      <a:pPr marL="101600" algn="l" rtl="0" eaLnBrk="0">
                        <a:lnSpc>
                          <a:spcPct val="95000"/>
                        </a:lnSpc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外观和标志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1000"/>
                        </a:lnSpc>
                      </a:pPr>
                      <a:endParaRPr lang="en-US" altLang="en-US" sz="400" dirty="0"/>
                    </a:p>
                    <a:p>
                      <a:pPr marL="184150" algn="l" rtl="0" eaLnBrk="0">
                        <a:lnSpc>
                          <a:spcPct val="79000"/>
                        </a:lnSpc>
                        <a:spcBef>
                          <a:spcPts val="0"/>
                        </a:spcBef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hlinkClick r:id="rId1">
                            <a:extLst>
                              <a:ext uri="{DAF060AB-1E55-43B9-8AAB-6FB025537F2F}">
                                <wpsdc:hlinkClr xmlns:wpsdc="http://www.wps.cn/officeDocument/2017/drawingmlCustomData" val="000000"/>
                                <wpsdc:folHlinkClr xmlns:wpsdc="http://www.wps.cn/officeDocument/2017/drawingmlCustomData" val="000000"/>
                                <wpsdc:hlinkUnderline xmlns:wpsdc="http://www.wps.cn/officeDocument/2017/drawingmlCustomData" val="0"/>
                              </a:ext>
                            </a:extLst>
                          </a:hlinkClick>
                        </a:rPr>
                        <a:t>5.1.5.2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1000"/>
                        </a:lnSpc>
                      </a:pPr>
                      <a:endParaRPr lang="en-US" altLang="en-US" sz="400" dirty="0"/>
                    </a:p>
                    <a:p>
                      <a:pPr marL="285750" algn="l" rtl="0" eaLnBrk="0">
                        <a:lnSpc>
                          <a:spcPct val="79000"/>
                        </a:lnSpc>
                        <a:spcBef>
                          <a:spcPts val="0"/>
                        </a:spcBef>
                      </a:pPr>
                      <a:r>
                        <a:rPr sz="8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6.1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</a:pPr>
                      <a:endParaRPr lang="en-US" altLang="en-US" sz="400" dirty="0"/>
                    </a:p>
                    <a:p>
                      <a:pPr marL="279400" algn="l" rtl="0" eaLnBrk="0">
                        <a:lnSpc>
                          <a:spcPct val="78000"/>
                        </a:lnSpc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</a:pPr>
                      <a:endParaRPr lang="en-US" altLang="en-US" sz="400" dirty="0"/>
                    </a:p>
                    <a:p>
                      <a:pPr marL="228600" algn="l" rtl="0" eaLnBrk="0">
                        <a:lnSpc>
                          <a:spcPts val="540"/>
                        </a:lnSpc>
                        <a:spcBef>
                          <a:spcPts val="0"/>
                        </a:spcBef>
                      </a:pPr>
                      <a:r>
                        <a:rPr sz="4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●</a:t>
                      </a:r>
                      <a:endParaRPr lang="en-US" altLang="en-US" sz="4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</a:pPr>
                      <a:endParaRPr lang="en-US" altLang="en-US" sz="400" dirty="0"/>
                    </a:p>
                    <a:p>
                      <a:pPr marL="177800" algn="l" rtl="0" eaLnBrk="0">
                        <a:lnSpc>
                          <a:spcPts val="540"/>
                        </a:lnSpc>
                        <a:spcBef>
                          <a:spcPts val="0"/>
                        </a:spcBef>
                      </a:pPr>
                      <a:r>
                        <a:rPr sz="4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●</a:t>
                      </a:r>
                      <a:endParaRPr lang="en-US" altLang="en-US" sz="4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</a:pPr>
                      <a:endParaRPr lang="en-US" altLang="en-US" sz="400" dirty="0"/>
                    </a:p>
                    <a:p>
                      <a:pPr marL="177800" algn="l" rtl="0" eaLnBrk="0">
                        <a:lnSpc>
                          <a:spcPts val="540"/>
                        </a:lnSpc>
                        <a:spcBef>
                          <a:spcPts val="0"/>
                        </a:spcBef>
                      </a:pPr>
                      <a:r>
                        <a:rPr sz="4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●</a:t>
                      </a:r>
                      <a:endParaRPr lang="en-US" altLang="en-US" sz="4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</a:pPr>
                      <a:endParaRPr lang="en-US" altLang="en-US" sz="400" dirty="0"/>
                    </a:p>
                    <a:p>
                      <a:pPr marL="171450" algn="l" rtl="0" eaLnBrk="0">
                        <a:lnSpc>
                          <a:spcPts val="540"/>
                        </a:lnSpc>
                        <a:spcBef>
                          <a:spcPts val="0"/>
                        </a:spcBef>
                      </a:pPr>
                      <a:r>
                        <a:rPr sz="4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●</a:t>
                      </a:r>
                      <a:endParaRPr lang="en-US" altLang="en-US" sz="4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</a:pPr>
                      <a:endParaRPr lang="en-US" altLang="en-US" sz="400" dirty="0"/>
                    </a:p>
                    <a:p>
                      <a:pPr marL="129540" algn="l" rtl="0" eaLnBrk="0">
                        <a:lnSpc>
                          <a:spcPct val="78000"/>
                        </a:lnSpc>
                        <a:spcBef>
                          <a:spcPts val="0"/>
                        </a:spcBef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9000"/>
                        </a:lnSpc>
                      </a:pPr>
                      <a:endParaRPr lang="en-US" altLang="en-US" sz="200" dirty="0"/>
                    </a:p>
                    <a:p>
                      <a:pPr marL="101600" algn="l" rtl="0" eaLnBrk="0">
                        <a:lnSpc>
                          <a:spcPct val="94000"/>
                        </a:lnSpc>
                        <a:spcBef>
                          <a:spcPts val="0"/>
                        </a:spcBef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尺寸与偏差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</a:pPr>
                      <a:endParaRPr lang="en-US" altLang="en-US" sz="400" dirty="0"/>
                    </a:p>
                    <a:p>
                      <a:pPr marL="285750" algn="l" rtl="0" eaLnBrk="0">
                        <a:lnSpc>
                          <a:spcPct val="78000"/>
                        </a:lnSpc>
                        <a:spcBef>
                          <a:spcPts val="0"/>
                        </a:spcBef>
                      </a:pPr>
                      <a:r>
                        <a:rPr sz="8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5.3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</a:pPr>
                      <a:endParaRPr lang="en-US" altLang="en-US" sz="400" dirty="0"/>
                    </a:p>
                    <a:p>
                      <a:pPr marL="285750" algn="l" rtl="0" eaLnBrk="0">
                        <a:lnSpc>
                          <a:spcPct val="78000"/>
                        </a:lnSpc>
                        <a:spcBef>
                          <a:spcPts val="0"/>
                        </a:spcBef>
                      </a:pPr>
                      <a:r>
                        <a:rPr sz="8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6.2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</a:pPr>
                      <a:endParaRPr lang="en-US" altLang="en-US" sz="400" dirty="0"/>
                    </a:p>
                    <a:p>
                      <a:pPr marL="279400" algn="l" rtl="0" eaLnBrk="0">
                        <a:lnSpc>
                          <a:spcPct val="78000"/>
                        </a:lnSpc>
                        <a:spcBef>
                          <a:spcPts val="0"/>
                        </a:spcBef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400" dirty="0"/>
                    </a:p>
                    <a:p>
                      <a:pPr marL="228600" algn="l" rtl="0" eaLnBrk="0">
                        <a:lnSpc>
                          <a:spcPts val="540"/>
                        </a:lnSpc>
                        <a:spcBef>
                          <a:spcPts val="5"/>
                        </a:spcBef>
                      </a:pPr>
                      <a:r>
                        <a:rPr sz="4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●</a:t>
                      </a:r>
                      <a:endParaRPr lang="en-US" altLang="en-US" sz="4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400" dirty="0"/>
                    </a:p>
                    <a:p>
                      <a:pPr marL="177800" algn="l" rtl="0" eaLnBrk="0">
                        <a:lnSpc>
                          <a:spcPts val="540"/>
                        </a:lnSpc>
                        <a:spcBef>
                          <a:spcPts val="5"/>
                        </a:spcBef>
                      </a:pPr>
                      <a:r>
                        <a:rPr sz="4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●</a:t>
                      </a:r>
                      <a:endParaRPr lang="en-US" altLang="en-US" sz="4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400" dirty="0"/>
                    </a:p>
                    <a:p>
                      <a:pPr marL="171450" algn="l" rtl="0" eaLnBrk="0">
                        <a:lnSpc>
                          <a:spcPts val="540"/>
                        </a:lnSpc>
                        <a:spcBef>
                          <a:spcPts val="5"/>
                        </a:spcBef>
                      </a:pPr>
                      <a:r>
                        <a:rPr sz="4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●</a:t>
                      </a:r>
                      <a:endParaRPr lang="en-US" altLang="en-US" sz="4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400" dirty="0"/>
                    </a:p>
                    <a:p>
                      <a:pPr marL="177800" algn="l" rtl="0" eaLnBrk="0">
                        <a:lnSpc>
                          <a:spcPts val="540"/>
                        </a:lnSpc>
                        <a:spcBef>
                          <a:spcPts val="5"/>
                        </a:spcBef>
                      </a:pPr>
                      <a:r>
                        <a:rPr sz="4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●</a:t>
                      </a:r>
                      <a:endParaRPr lang="en-US" altLang="en-US" sz="4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</a:pPr>
                      <a:endParaRPr lang="en-US" altLang="en-US" sz="400" dirty="0"/>
                    </a:p>
                    <a:p>
                      <a:pPr marL="129540" algn="l" rtl="0" eaLnBrk="0">
                        <a:lnSpc>
                          <a:spcPct val="78000"/>
                        </a:lnSpc>
                        <a:spcBef>
                          <a:spcPts val="0"/>
                        </a:spcBef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7000"/>
                        </a:lnSpc>
                      </a:pPr>
                      <a:endParaRPr lang="en-US" altLang="en-US" sz="200" dirty="0"/>
                    </a:p>
                    <a:p>
                      <a:pPr marL="203200" algn="l" rtl="0" eaLnBrk="0">
                        <a:lnSpc>
                          <a:spcPct val="95000"/>
                        </a:lnSpc>
                        <a:spcBef>
                          <a:spcPts val="0"/>
                        </a:spcBef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透光率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</a:pPr>
                      <a:endParaRPr lang="en-US" altLang="en-US" sz="400" dirty="0"/>
                    </a:p>
                    <a:p>
                      <a:pPr marL="285750" algn="l" rtl="0" eaLnBrk="0">
                        <a:lnSpc>
                          <a:spcPct val="78000"/>
                        </a:lnSpc>
                        <a:spcBef>
                          <a:spcPts val="0"/>
                        </a:spcBef>
                      </a:pPr>
                      <a:r>
                        <a:rPr sz="8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5.4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</a:pPr>
                      <a:endParaRPr lang="en-US" altLang="en-US" sz="400" dirty="0"/>
                    </a:p>
                    <a:p>
                      <a:pPr marL="285750" algn="l" rtl="0" eaLnBrk="0">
                        <a:lnSpc>
                          <a:spcPct val="78000"/>
                        </a:lnSpc>
                        <a:spcBef>
                          <a:spcPts val="0"/>
                        </a:spcBef>
                      </a:pPr>
                      <a:r>
                        <a:rPr sz="8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6.3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</a:pPr>
                      <a:endParaRPr lang="en-US" altLang="en-US" sz="400" dirty="0"/>
                    </a:p>
                    <a:p>
                      <a:pPr marL="279400" algn="l" rtl="0" eaLnBrk="0">
                        <a:lnSpc>
                          <a:spcPct val="78000"/>
                        </a:lnSpc>
                        <a:spcBef>
                          <a:spcPts val="0"/>
                        </a:spcBef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</a:pPr>
                      <a:endParaRPr lang="en-US" altLang="en-US" sz="400" dirty="0"/>
                    </a:p>
                    <a:p>
                      <a:pPr marL="228600" algn="l" rtl="0" eaLnBrk="0">
                        <a:lnSpc>
                          <a:spcPts val="540"/>
                        </a:lnSpc>
                        <a:spcBef>
                          <a:spcPts val="0"/>
                        </a:spcBef>
                      </a:pPr>
                      <a:r>
                        <a:rPr sz="4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●</a:t>
                      </a:r>
                      <a:endParaRPr lang="en-US" altLang="en-US" sz="4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1000"/>
                        </a:lnSpc>
                      </a:pPr>
                      <a:endParaRPr lang="en-US" altLang="en-US" sz="400" dirty="0"/>
                    </a:p>
                    <a:p>
                      <a:pPr marL="184150" algn="l" rtl="0" eaLnBrk="0">
                        <a:lnSpc>
                          <a:spcPct val="78000"/>
                        </a:lnSpc>
                        <a:spcBef>
                          <a:spcPts val="0"/>
                        </a:spcBef>
                      </a:pPr>
                      <a:r>
                        <a:rPr sz="6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6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</a:pPr>
                      <a:endParaRPr lang="en-US" altLang="en-US" sz="400" dirty="0"/>
                    </a:p>
                    <a:p>
                      <a:pPr marL="177800" algn="l" rtl="0" eaLnBrk="0">
                        <a:lnSpc>
                          <a:spcPts val="540"/>
                        </a:lnSpc>
                        <a:spcBef>
                          <a:spcPts val="0"/>
                        </a:spcBef>
                      </a:pPr>
                      <a:r>
                        <a:rPr sz="4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●</a:t>
                      </a:r>
                      <a:endParaRPr lang="en-US" altLang="en-US" sz="4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</a:pPr>
                      <a:endParaRPr lang="en-US" altLang="en-US" sz="400" dirty="0"/>
                    </a:p>
                    <a:p>
                      <a:pPr marL="171450" algn="l" rtl="0" eaLnBrk="0">
                        <a:lnSpc>
                          <a:spcPts val="540"/>
                        </a:lnSpc>
                        <a:spcBef>
                          <a:spcPts val="0"/>
                        </a:spcBef>
                      </a:pPr>
                      <a:r>
                        <a:rPr sz="4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●</a:t>
                      </a:r>
                      <a:endParaRPr lang="en-US" altLang="en-US" sz="4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</a:pPr>
                      <a:endParaRPr lang="en-US" altLang="en-US" sz="400" dirty="0"/>
                    </a:p>
                    <a:p>
                      <a:pPr marL="177800" algn="l" rtl="0" eaLnBrk="0">
                        <a:lnSpc>
                          <a:spcPts val="540"/>
                        </a:lnSpc>
                        <a:spcBef>
                          <a:spcPts val="0"/>
                        </a:spcBef>
                      </a:pPr>
                      <a:r>
                        <a:rPr sz="4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●</a:t>
                      </a:r>
                      <a:endParaRPr lang="en-US" altLang="en-US" sz="4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</a:pPr>
                      <a:endParaRPr lang="en-US" altLang="en-US" sz="400" dirty="0"/>
                    </a:p>
                    <a:p>
                      <a:pPr marL="129540" algn="l" rtl="0" eaLnBrk="0">
                        <a:lnSpc>
                          <a:spcPct val="78000"/>
                        </a:lnSpc>
                        <a:spcBef>
                          <a:spcPts val="0"/>
                        </a:spcBef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0000"/>
                        </a:lnSpc>
                      </a:pPr>
                      <a:endParaRPr lang="en-US" altLang="en-US" sz="200" dirty="0"/>
                    </a:p>
                    <a:p>
                      <a:pPr marL="152400" algn="l" rtl="0" eaLnBrk="0">
                        <a:lnSpc>
                          <a:spcPct val="95000"/>
                        </a:lnSpc>
                        <a:spcBef>
                          <a:spcPts val="0"/>
                        </a:spcBef>
                      </a:pPr>
                      <a:r>
                        <a:rPr sz="8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防砸性能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4000"/>
                        </a:lnSpc>
                      </a:pPr>
                      <a:endParaRPr lang="en-US" altLang="en-US" sz="300" dirty="0"/>
                    </a:p>
                    <a:p>
                      <a:pPr marL="285750" algn="l" rtl="0" eaLnBrk="0">
                        <a:lnSpc>
                          <a:spcPct val="78000"/>
                        </a:lnSpc>
                        <a:spcBef>
                          <a:spcPts val="5"/>
                        </a:spcBef>
                      </a:pPr>
                      <a:r>
                        <a:rPr sz="8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5,5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</a:pPr>
                      <a:endParaRPr lang="en-US" altLang="en-US" sz="400" dirty="0"/>
                    </a:p>
                    <a:p>
                      <a:pPr marL="285750" algn="l" rtl="0" eaLnBrk="0">
                        <a:lnSpc>
                          <a:spcPct val="78000"/>
                        </a:lnSpc>
                        <a:spcBef>
                          <a:spcPts val="0"/>
                        </a:spcBef>
                      </a:pPr>
                      <a:r>
                        <a:rPr sz="8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6.4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1000"/>
                        </a:lnSpc>
                      </a:pPr>
                      <a:endParaRPr lang="en-US" altLang="en-US" sz="400" dirty="0"/>
                    </a:p>
                    <a:p>
                      <a:pPr marL="279400" algn="l" rtl="0" eaLnBrk="0">
                        <a:lnSpc>
                          <a:spcPct val="79000"/>
                        </a:lnSpc>
                        <a:spcBef>
                          <a:spcPts val="0"/>
                        </a:spcBef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400" dirty="0"/>
                    </a:p>
                    <a:p>
                      <a:pPr marL="228600" algn="l" rtl="0" eaLnBrk="0">
                        <a:lnSpc>
                          <a:spcPts val="540"/>
                        </a:lnSpc>
                        <a:spcBef>
                          <a:spcPts val="5"/>
                        </a:spcBef>
                      </a:pPr>
                      <a:r>
                        <a:rPr sz="4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●</a:t>
                      </a:r>
                      <a:endParaRPr lang="en-US" altLang="en-US" sz="4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</a:pPr>
                      <a:endParaRPr lang="en-US" altLang="en-US" sz="600" dirty="0"/>
                    </a:p>
                    <a:p>
                      <a:pPr marL="184150" algn="l" rtl="0" eaLnBrk="0">
                        <a:lnSpc>
                          <a:spcPts val="190"/>
                        </a:lnSpc>
                        <a:spcBef>
                          <a:spcPts val="5"/>
                        </a:spcBef>
                      </a:pPr>
                      <a:r>
                        <a:rPr sz="3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—</a:t>
                      </a:r>
                      <a:endParaRPr lang="en-US" altLang="en-US" sz="3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</a:pPr>
                      <a:endParaRPr lang="en-US" altLang="en-US" sz="600" dirty="0"/>
                    </a:p>
                    <a:p>
                      <a:pPr marL="190500" algn="l" rtl="0" eaLnBrk="0">
                        <a:lnSpc>
                          <a:spcPts val="190"/>
                        </a:lnSpc>
                        <a:spcBef>
                          <a:spcPts val="5"/>
                        </a:spcBef>
                      </a:pPr>
                      <a:r>
                        <a:rPr sz="3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—</a:t>
                      </a:r>
                      <a:endParaRPr lang="en-US" altLang="en-US" sz="3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400" dirty="0"/>
                    </a:p>
                    <a:p>
                      <a:pPr marL="171450" algn="l" rtl="0" eaLnBrk="0">
                        <a:lnSpc>
                          <a:spcPts val="540"/>
                        </a:lnSpc>
                        <a:spcBef>
                          <a:spcPts val="5"/>
                        </a:spcBef>
                      </a:pPr>
                      <a:r>
                        <a:rPr sz="4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●</a:t>
                      </a:r>
                      <a:endParaRPr lang="en-US" altLang="en-US" sz="4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</a:pPr>
                      <a:endParaRPr lang="en-US" altLang="en-US" sz="400" dirty="0"/>
                    </a:p>
                    <a:p>
                      <a:pPr marL="129540" algn="l" rtl="0" eaLnBrk="0">
                        <a:lnSpc>
                          <a:spcPct val="78000"/>
                        </a:lnSpc>
                        <a:spcBef>
                          <a:spcPts val="0"/>
                        </a:spcBef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0000"/>
                        </a:lnSpc>
                      </a:pPr>
                      <a:endParaRPr lang="en-US" altLang="en-US" sz="200" dirty="0"/>
                    </a:p>
                    <a:p>
                      <a:pPr marL="101600" algn="l" rtl="0" eaLnBrk="0">
                        <a:lnSpc>
                          <a:spcPct val="95000"/>
                        </a:lnSpc>
                        <a:spcBef>
                          <a:spcPts val="0"/>
                        </a:spcBef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环境适应性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4000"/>
                        </a:lnSpc>
                      </a:pPr>
                      <a:endParaRPr lang="en-US" altLang="en-US" sz="300" dirty="0"/>
                    </a:p>
                    <a:p>
                      <a:pPr marL="285750" algn="l" rtl="0" eaLnBrk="0">
                        <a:lnSpc>
                          <a:spcPct val="78000"/>
                        </a:lnSpc>
                        <a:spcBef>
                          <a:spcPts val="5"/>
                        </a:spcBef>
                      </a:pPr>
                      <a:r>
                        <a:rPr sz="8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5,6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</a:pPr>
                      <a:endParaRPr lang="en-US" altLang="en-US" sz="400" dirty="0"/>
                    </a:p>
                    <a:p>
                      <a:pPr marL="285750" algn="l" rtl="0" eaLnBrk="0">
                        <a:lnSpc>
                          <a:spcPct val="78000"/>
                        </a:lnSpc>
                        <a:spcBef>
                          <a:spcPts val="0"/>
                        </a:spcBef>
                      </a:pPr>
                      <a:r>
                        <a:rPr sz="8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6.5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1000"/>
                        </a:lnSpc>
                      </a:pPr>
                      <a:endParaRPr lang="en-US" altLang="en-US" sz="400" dirty="0"/>
                    </a:p>
                    <a:p>
                      <a:pPr marL="279400" algn="l" rtl="0" eaLnBrk="0">
                        <a:lnSpc>
                          <a:spcPct val="79000"/>
                        </a:lnSpc>
                        <a:spcBef>
                          <a:spcPts val="0"/>
                        </a:spcBef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</a:pPr>
                      <a:endParaRPr lang="en-US" altLang="en-US" sz="400" dirty="0"/>
                    </a:p>
                    <a:p>
                      <a:pPr marL="228600" algn="l" rtl="0" eaLnBrk="0">
                        <a:lnSpc>
                          <a:spcPts val="540"/>
                        </a:lnSpc>
                        <a:spcBef>
                          <a:spcPts val="0"/>
                        </a:spcBef>
                      </a:pPr>
                      <a:r>
                        <a:rPr sz="4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●</a:t>
                      </a:r>
                      <a:endParaRPr lang="en-US" altLang="en-US" sz="4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0" algn="l" rtl="0" eaLnBrk="0">
                        <a:lnSpc>
                          <a:spcPts val="945"/>
                        </a:lnSpc>
                        <a:tabLst>
                          <a:tab pos="220345" algn="l"/>
                        </a:tabLst>
                      </a:pPr>
                      <a:r>
                        <a:rPr sz="1000" u="sng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	</a:t>
                      </a:r>
                      <a:endParaRPr lang="en-US" altLang="en-US" sz="10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algn="l" rtl="0" eaLnBrk="0">
                        <a:lnSpc>
                          <a:spcPts val="960"/>
                        </a:lnSpc>
                        <a:tabLst>
                          <a:tab pos="227965" algn="l"/>
                        </a:tabLst>
                      </a:pPr>
                      <a:r>
                        <a:rPr sz="1000" u="sng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	</a:t>
                      </a:r>
                      <a:endParaRPr lang="en-US" altLang="en-US" sz="10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</a:pPr>
                      <a:endParaRPr lang="en-US" altLang="en-US" sz="400" dirty="0"/>
                    </a:p>
                    <a:p>
                      <a:pPr marL="171450" algn="l" rtl="0" eaLnBrk="0">
                        <a:lnSpc>
                          <a:spcPts val="540"/>
                        </a:lnSpc>
                        <a:spcBef>
                          <a:spcPts val="0"/>
                        </a:spcBef>
                      </a:pPr>
                      <a:r>
                        <a:rPr sz="4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●</a:t>
                      </a:r>
                      <a:endParaRPr lang="en-US" altLang="en-US" sz="4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</a:pPr>
                      <a:endParaRPr lang="en-US" altLang="en-US" sz="400" dirty="0"/>
                    </a:p>
                    <a:p>
                      <a:pPr marL="177800" algn="l" rtl="0" eaLnBrk="0">
                        <a:lnSpc>
                          <a:spcPts val="540"/>
                        </a:lnSpc>
                        <a:spcBef>
                          <a:spcPts val="0"/>
                        </a:spcBef>
                      </a:pPr>
                      <a:r>
                        <a:rPr sz="4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●</a:t>
                      </a:r>
                      <a:endParaRPr lang="en-US" altLang="en-US" sz="4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 gridSpan="10">
                  <a:txBody>
                    <a:bodyPr/>
                    <a:lstStyle/>
                    <a:p>
                      <a:pPr algn="l" rtl="0" eaLnBrk="0">
                        <a:lnSpc>
                          <a:spcPct val="137000"/>
                        </a:lnSpc>
                      </a:pPr>
                      <a:endParaRPr lang="en-US" altLang="en-US" sz="200" dirty="0"/>
                    </a:p>
                    <a:p>
                      <a:pPr marL="275590" algn="l" rtl="0" eaLnBrk="0">
                        <a:lnSpc>
                          <a:spcPct val="95000"/>
                        </a:lnSpc>
                        <a:spcBef>
                          <a:spcPts val="0"/>
                        </a:spcBef>
                      </a:pPr>
                      <a:r>
                        <a:rPr sz="8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注，“●”为必检项日；“o”为抽检项目；“一”为</a:t>
                      </a:r>
                      <a:r>
                        <a:rPr sz="8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不检项目，</a:t>
                      </a:r>
                      <a:endParaRPr lang="en-US" altLang="en-US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0" name="textbox 90"/>
          <p:cNvSpPr/>
          <p:nvPr/>
        </p:nvSpPr>
        <p:spPr>
          <a:xfrm>
            <a:off x="7073937" y="10381069"/>
            <a:ext cx="78739" cy="13652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1000"/>
              </a:lnSpc>
            </a:pP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7</a:t>
            </a:r>
            <a:endParaRPr lang="en-US" altLang="en-US" sz="900" dirty="0"/>
          </a:p>
        </p:txBody>
      </p:sp>
      <p:sp>
        <p:nvSpPr>
          <p:cNvPr id="92" name="textbox 92"/>
          <p:cNvSpPr/>
          <p:nvPr/>
        </p:nvSpPr>
        <p:spPr>
          <a:xfrm>
            <a:off x="6292820" y="9171223"/>
            <a:ext cx="64769" cy="10858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2000"/>
              </a:lnSpc>
            </a:pPr>
            <a:endParaRPr lang="en-US" altLang="en-US" sz="100" dirty="0"/>
          </a:p>
          <a:p>
            <a:pPr marL="12700" algn="l" rtl="0" eaLnBrk="0">
              <a:lnSpc>
                <a:spcPct val="78000"/>
              </a:lnSpc>
            </a:pPr>
            <a:r>
              <a:rPr sz="700" kern="0" spc="-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</a:t>
            </a:r>
            <a:endParaRPr lang="en-US" altLang="en-US" sz="7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box 94"/>
          <p:cNvSpPr/>
          <p:nvPr/>
        </p:nvSpPr>
        <p:spPr>
          <a:xfrm>
            <a:off x="1085863" y="1100154"/>
            <a:ext cx="4773295" cy="281305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6000"/>
              </a:lnSpc>
            </a:pPr>
            <a:endParaRPr lang="en-US" altLang="en-US" sz="100" dirty="0"/>
          </a:p>
          <a:p>
            <a:pPr marL="13970" algn="l" rtl="0" eaLnBrk="0">
              <a:lnSpc>
                <a:spcPct val="82000"/>
              </a:lnSpc>
            </a:pPr>
            <a:r>
              <a:rPr sz="900" b="1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GA</a:t>
            </a: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sz="900" b="1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844—2018</a:t>
            </a:r>
            <a:endParaRPr lang="en-US" altLang="en-US" sz="900" dirty="0"/>
          </a:p>
          <a:p>
            <a:pPr marL="259715" algn="l" rtl="0" eaLnBrk="0">
              <a:lnSpc>
                <a:spcPct val="94000"/>
              </a:lnSpc>
              <a:spcBef>
                <a:spcPts val="1385"/>
              </a:spcBef>
            </a:pP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a)     </a:t>
            </a: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制造厂名称或商标：</a:t>
            </a:r>
            <a:endParaRPr lang="en-US" altLang="en-US" sz="900" dirty="0"/>
          </a:p>
          <a:p>
            <a:pPr marL="259715" algn="l" rtl="0" eaLnBrk="0">
              <a:lnSpc>
                <a:spcPts val="1450"/>
              </a:lnSpc>
            </a:pP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b)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    </a:t>
            </a: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产品型号；</a:t>
            </a:r>
            <a:endParaRPr lang="en-US" altLang="en-US" sz="900" dirty="0"/>
          </a:p>
          <a:p>
            <a:pPr marL="259715" algn="l" rtl="0" eaLnBrk="0">
              <a:lnSpc>
                <a:spcPct val="94000"/>
              </a:lnSpc>
              <a:spcBef>
                <a:spcPts val="385"/>
              </a:spcBef>
            </a:pP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e)</a:t>
            </a:r>
            <a:r>
              <a:rPr sz="900" kern="0" spc="5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    </a:t>
            </a: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产品质量和数量；</a:t>
            </a:r>
            <a:endParaRPr lang="en-US" altLang="en-US" sz="900" dirty="0"/>
          </a:p>
          <a:p>
            <a:pPr marL="259715" algn="l" rtl="0" eaLnBrk="0">
              <a:lnSpc>
                <a:spcPts val="1450"/>
              </a:lnSpc>
            </a:pPr>
            <a:r>
              <a:rPr sz="900" kern="0" spc="-3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d)</a:t>
            </a: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    </a:t>
            </a:r>
            <a:r>
              <a:rPr sz="900" kern="0" spc="-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出厂日期；</a:t>
            </a:r>
            <a:endParaRPr lang="en-US" altLang="en-US" sz="900" dirty="0"/>
          </a:p>
          <a:p>
            <a:pPr marL="259715" algn="l" rtl="0" eaLnBrk="0">
              <a:lnSpc>
                <a:spcPct val="96000"/>
              </a:lnSpc>
              <a:spcBef>
                <a:spcPts val="435"/>
              </a:spcBef>
            </a:pP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e)     </a:t>
            </a: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执行标准号；</a:t>
            </a:r>
            <a:endParaRPr lang="en-US" altLang="en-US" sz="900" dirty="0"/>
          </a:p>
          <a:p>
            <a:pPr marL="259715" algn="l" rtl="0" eaLnBrk="0">
              <a:lnSpc>
                <a:spcPct val="99000"/>
              </a:lnSpc>
              <a:spcBef>
                <a:spcPts val="410"/>
              </a:spcBef>
            </a:pP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f)</a:t>
            </a:r>
            <a:r>
              <a:rPr sz="900" kern="0" spc="4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外形尺寸(长×宽×高)。</a:t>
            </a:r>
            <a:endParaRPr lang="en-US" altLang="en-US" sz="900" dirty="0"/>
          </a:p>
          <a:p>
            <a:pPr marL="12700" algn="l" rtl="0" eaLnBrk="0">
              <a:lnSpc>
                <a:spcPct val="99000"/>
              </a:lnSpc>
              <a:spcBef>
                <a:spcPts val="440"/>
              </a:spcBef>
            </a:pP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8.1.2</a:t>
            </a:r>
            <a:r>
              <a:rPr sz="900" kern="0" spc="29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产品的包装应保证在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搬运过程中不被损坏。</a:t>
            </a:r>
            <a:endParaRPr lang="en-US" altLang="en-US" sz="900" dirty="0"/>
          </a:p>
          <a:p>
            <a:pPr marL="13970" algn="l" rtl="0" eaLnBrk="0">
              <a:lnSpc>
                <a:spcPts val="1085"/>
              </a:lnSpc>
              <a:spcBef>
                <a:spcPts val="960"/>
              </a:spcBef>
            </a:pPr>
            <a:r>
              <a:rPr sz="900" b="1" kern="0" spc="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8.2</a:t>
            </a:r>
            <a:r>
              <a:rPr sz="900" kern="0" spc="36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900" b="1" kern="0" spc="4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运输</a:t>
            </a:r>
            <a:endParaRPr lang="en-US" altLang="en-US" sz="900" dirty="0"/>
          </a:p>
          <a:p>
            <a:pPr marL="259715" algn="l" rtl="0" eaLnBrk="0">
              <a:lnSpc>
                <a:spcPct val="97000"/>
              </a:lnSpc>
              <a:spcBef>
                <a:spcPts val="1080"/>
              </a:spcBef>
            </a:pP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产品运输时，应轻装轻放，防止重压及碰撞，严禁</a:t>
            </a:r>
            <a:r>
              <a:rPr sz="900" kern="0" spc="-3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淋雨受潮、曝晒及化学品的侵蚀，</a:t>
            </a:r>
            <a:endParaRPr lang="en-US" altLang="en-US" sz="900" dirty="0"/>
          </a:p>
          <a:p>
            <a:pPr marL="12700" algn="l" rtl="0" eaLnBrk="0">
              <a:lnSpc>
                <a:spcPct val="100000"/>
              </a:lnSpc>
              <a:spcBef>
                <a:spcPts val="1050"/>
              </a:spcBef>
            </a:pPr>
            <a:r>
              <a:rPr sz="900" kern="0" spc="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8.3</a:t>
            </a:r>
            <a:r>
              <a:rPr sz="900" kern="0" spc="38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sz="900" kern="0" spc="50" dirty="0">
                <a:solidFill>
                  <a:srgbClr val="00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贮存</a:t>
            </a:r>
            <a:endParaRPr lang="en-US" altLang="en-US" sz="900" dirty="0"/>
          </a:p>
          <a:p>
            <a:pPr algn="r" rtl="0" eaLnBrk="0">
              <a:lnSpc>
                <a:spcPct val="99000"/>
              </a:lnSpc>
              <a:spcBef>
                <a:spcPts val="1075"/>
              </a:spcBef>
            </a:pP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8.3.1</a:t>
            </a:r>
            <a:r>
              <a:rPr sz="900" kern="0" spc="49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产品应贮存在通风干燥的仓库，保持离地面250</a:t>
            </a:r>
            <a:r>
              <a:rPr sz="900" kern="0" spc="-25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mm</a:t>
            </a:r>
            <a:r>
              <a:rPr sz="900" kern="0" spc="10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 </a:t>
            </a: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以上，四周空隙不小于200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mm</a:t>
            </a: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lang="en-US" altLang="en-US" sz="900" dirty="0"/>
          </a:p>
          <a:p>
            <a:pPr algn="l" rtl="0" eaLnBrk="0">
              <a:lnSpc>
                <a:spcPct val="107000"/>
              </a:lnSpc>
            </a:pPr>
            <a:endParaRPr lang="en-US" altLang="en-US" sz="300" dirty="0"/>
          </a:p>
          <a:p>
            <a:pPr marL="12700" algn="l" rtl="0" eaLnBrk="0">
              <a:lnSpc>
                <a:spcPct val="99000"/>
              </a:lnSpc>
              <a:spcBef>
                <a:spcPts val="0"/>
              </a:spcBef>
            </a:pP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8.3.2</a:t>
            </a:r>
            <a:r>
              <a:rPr sz="900" kern="0" spc="3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产品不能与腐蚀性物质同存，</a:t>
            </a: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并远离热源。</a:t>
            </a:r>
            <a:endParaRPr lang="en-US" altLang="en-US" sz="900" dirty="0"/>
          </a:p>
        </p:txBody>
      </p:sp>
      <p:sp>
        <p:nvSpPr>
          <p:cNvPr id="96" name="textbox 96"/>
          <p:cNvSpPr/>
          <p:nvPr/>
        </p:nvSpPr>
        <p:spPr>
          <a:xfrm>
            <a:off x="7073937" y="10380224"/>
            <a:ext cx="80644" cy="13779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0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2000"/>
              </a:lnSpc>
            </a:pP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8</a:t>
            </a:r>
            <a:endParaRPr lang="en-US" altLang="en-US" sz="900" dirty="0"/>
          </a:p>
        </p:txBody>
      </p:sp>
      <p:sp>
        <p:nvSpPr>
          <p:cNvPr id="98" name="textbox 98"/>
          <p:cNvSpPr/>
          <p:nvPr/>
        </p:nvSpPr>
        <p:spPr>
          <a:xfrm>
            <a:off x="1244626" y="9175053"/>
            <a:ext cx="62864" cy="10160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5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3000"/>
              </a:lnSpc>
            </a:pPr>
            <a:r>
              <a:rPr sz="600" kern="0" spc="-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6</a:t>
            </a:r>
            <a:endParaRPr lang="en-US" altLang="en-US" sz="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box 100"/>
          <p:cNvSpPr/>
          <p:nvPr/>
        </p:nvSpPr>
        <p:spPr>
          <a:xfrm>
            <a:off x="1206465" y="1653688"/>
            <a:ext cx="5310504" cy="533780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4000"/>
              </a:lnSpc>
            </a:pPr>
            <a:endParaRPr lang="en-US" altLang="en-US" sz="100" dirty="0"/>
          </a:p>
          <a:p>
            <a:pPr marL="2376170" algn="l" rtl="0" eaLnBrk="0">
              <a:lnSpc>
                <a:spcPct val="99000"/>
              </a:lnSpc>
            </a:pPr>
            <a:r>
              <a:rPr sz="900" b="1" kern="0" spc="-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附</a:t>
            </a:r>
            <a:r>
              <a:rPr sz="900" kern="0" spc="5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sz="900" b="1" kern="0" spc="-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录</a:t>
            </a:r>
            <a:r>
              <a:rPr sz="900" kern="0" spc="4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b="1" kern="0" spc="-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</a:t>
            </a:r>
            <a:endParaRPr lang="en-US" altLang="en-US" sz="900" dirty="0"/>
          </a:p>
          <a:p>
            <a:pPr marL="2306320" algn="l" rtl="0" eaLnBrk="0">
              <a:lnSpc>
                <a:spcPct val="99000"/>
              </a:lnSpc>
              <a:spcBef>
                <a:spcPts val="380"/>
              </a:spcBef>
            </a:pPr>
            <a:r>
              <a:rPr sz="900" b="1" kern="0" spc="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(规范性附录)</a:t>
            </a:r>
            <a:endParaRPr lang="en-US" altLang="en-US" sz="900" dirty="0"/>
          </a:p>
          <a:p>
            <a:pPr marL="2172970" algn="l" rtl="0" eaLnBrk="0">
              <a:lnSpc>
                <a:spcPct val="100000"/>
              </a:lnSpc>
              <a:spcBef>
                <a:spcPts val="435"/>
              </a:spcBef>
            </a:pPr>
            <a:r>
              <a:rPr sz="900" b="1" kern="0" spc="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防砸性能试验方法</a:t>
            </a:r>
            <a:endParaRPr lang="en-US" altLang="en-US" sz="900" dirty="0"/>
          </a:p>
          <a:p>
            <a:pPr algn="l" rtl="0" eaLnBrk="0">
              <a:lnSpc>
                <a:spcPct val="182000"/>
              </a:lnSpc>
            </a:pPr>
            <a:endParaRPr lang="en-US" altLang="en-US" sz="1000" dirty="0"/>
          </a:p>
          <a:p>
            <a:pPr marL="12700" algn="l" rtl="0" eaLnBrk="0">
              <a:lnSpc>
                <a:spcPts val="1090"/>
              </a:lnSpc>
              <a:spcBef>
                <a:spcPts val="280"/>
              </a:spcBef>
            </a:pPr>
            <a:r>
              <a:rPr sz="900" b="1" kern="0" spc="3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A.1</a:t>
            </a:r>
            <a:r>
              <a:rPr sz="900" b="1" kern="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   </a:t>
            </a:r>
            <a:r>
              <a:rPr sz="900" b="1" kern="0" spc="3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试验环境要求</a:t>
            </a:r>
            <a:endParaRPr lang="en-US" altLang="en-US" sz="900" dirty="0"/>
          </a:p>
          <a:p>
            <a:pPr algn="l" rtl="0" eaLnBrk="0">
              <a:lnSpc>
                <a:spcPct val="129000"/>
              </a:lnSpc>
            </a:pPr>
            <a:endParaRPr lang="en-US" altLang="en-US" sz="1000" dirty="0"/>
          </a:p>
          <a:p>
            <a:pPr marL="248920" algn="l" rtl="0" eaLnBrk="0">
              <a:lnSpc>
                <a:spcPct val="99000"/>
              </a:lnSpc>
              <a:spcBef>
                <a:spcPts val="275"/>
              </a:spcBef>
            </a:pPr>
            <a:r>
              <a:rPr sz="900" b="1" kern="0" spc="-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除特殊规定外，试验均应在</a:t>
            </a:r>
            <a:r>
              <a:rPr sz="900" b="1" kern="0" spc="-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下述条件下进行：</a:t>
            </a:r>
            <a:endParaRPr lang="en-US" altLang="en-US" sz="900" dirty="0"/>
          </a:p>
          <a:p>
            <a:pPr marL="247650" algn="l" rtl="0" eaLnBrk="0">
              <a:lnSpc>
                <a:spcPct val="96000"/>
              </a:lnSpc>
              <a:spcBef>
                <a:spcPts val="240"/>
              </a:spcBef>
            </a:pPr>
            <a:r>
              <a:rPr sz="900" kern="0" spc="6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a)    </a:t>
            </a:r>
            <a:r>
              <a:rPr sz="900" kern="0" spc="6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温度：20℃</a:t>
            </a:r>
            <a:r>
              <a:rPr sz="900" kern="0" spc="5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±5℃;</a:t>
            </a:r>
            <a:endParaRPr lang="en-US" altLang="en-US" sz="900" dirty="0"/>
          </a:p>
          <a:p>
            <a:pPr marL="247650" algn="l" rtl="0" eaLnBrk="0">
              <a:lnSpc>
                <a:spcPct val="96000"/>
              </a:lnSpc>
              <a:spcBef>
                <a:spcPts val="365"/>
              </a:spcBef>
            </a:pP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b)    </a:t>
            </a: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相对湿度：15%～80%。</a:t>
            </a:r>
            <a:endParaRPr lang="en-US" altLang="en-US" sz="900" dirty="0"/>
          </a:p>
          <a:p>
            <a:pPr algn="l" rtl="0" eaLnBrk="0">
              <a:lnSpc>
                <a:spcPct val="133000"/>
              </a:lnSpc>
            </a:pPr>
            <a:endParaRPr lang="en-US" altLang="en-US" sz="1000" dirty="0"/>
          </a:p>
          <a:p>
            <a:pPr marL="12700" algn="l" rtl="0" eaLnBrk="0">
              <a:lnSpc>
                <a:spcPct val="100000"/>
              </a:lnSpc>
              <a:spcBef>
                <a:spcPts val="280"/>
              </a:spcBef>
            </a:pPr>
            <a:r>
              <a:rPr sz="900" b="1" kern="0" spc="3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A.2</a:t>
            </a:r>
            <a:r>
              <a:rPr sz="900" b="1" kern="0" spc="8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   </a:t>
            </a:r>
            <a:r>
              <a:rPr sz="900" b="1" kern="0" spc="3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试验样品数量与尺寸</a:t>
            </a:r>
            <a:endParaRPr lang="en-US" altLang="en-US" sz="900" dirty="0"/>
          </a:p>
          <a:p>
            <a:pPr algn="l" rtl="0" eaLnBrk="0">
              <a:lnSpc>
                <a:spcPct val="131000"/>
              </a:lnSpc>
            </a:pPr>
            <a:endParaRPr lang="en-US" altLang="en-US" sz="1000" dirty="0"/>
          </a:p>
          <a:p>
            <a:pPr marL="248920" algn="l" rtl="0" eaLnBrk="0">
              <a:lnSpc>
                <a:spcPct val="88000"/>
              </a:lnSpc>
              <a:spcBef>
                <a:spcPts val="270"/>
              </a:spcBef>
            </a:pPr>
            <a:r>
              <a:rPr sz="900" b="1" kern="0" spc="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除另有规定外，平板形式的防砸透明材料试验样品4块，外形尺寸应为6</a:t>
            </a:r>
            <a:r>
              <a:rPr sz="900" b="1" kern="0" spc="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10</a:t>
            </a:r>
            <a:r>
              <a:rPr sz="900" b="1" kern="0" spc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mm</a:t>
            </a:r>
            <a:r>
              <a:rPr sz="900" b="1" kern="0" spc="3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×610</a:t>
            </a:r>
            <a:r>
              <a:rPr sz="900" b="1" kern="0" spc="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    </a:t>
            </a:r>
            <a:r>
              <a:rPr sz="900" b="1" kern="0" spc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mm</a:t>
            </a:r>
            <a:r>
              <a:rPr sz="900" b="1" kern="0" spc="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lang="en-US" altLang="en-US" sz="900" dirty="0"/>
          </a:p>
          <a:p>
            <a:pPr marL="12700" algn="l" rtl="0" eaLnBrk="0">
              <a:lnSpc>
                <a:spcPts val="2800"/>
              </a:lnSpc>
            </a:pPr>
            <a:r>
              <a:rPr sz="900" b="1" kern="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A.3</a:t>
            </a:r>
            <a:r>
              <a:rPr sz="900" b="1" kern="0" spc="7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   </a:t>
            </a:r>
            <a:r>
              <a:rPr sz="900" b="1" kern="0" spc="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试验框架</a:t>
            </a:r>
            <a:endParaRPr lang="en-US" altLang="en-US" sz="900" dirty="0"/>
          </a:p>
          <a:p>
            <a:pPr algn="l" rtl="0" eaLnBrk="0">
              <a:lnSpc>
                <a:spcPct val="131000"/>
              </a:lnSpc>
            </a:pPr>
            <a:endParaRPr lang="en-US" altLang="en-US" sz="1000" dirty="0"/>
          </a:p>
          <a:p>
            <a:pPr marL="12700" indent="234950" algn="l" rtl="0" eaLnBrk="0">
              <a:lnSpc>
                <a:spcPct val="127000"/>
              </a:lnSpc>
              <a:spcBef>
                <a:spcPts val="270"/>
              </a:spcBef>
            </a:pP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防砸透明材料试验框架应使用壁厚不小</a:t>
            </a: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于4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mm</a:t>
            </a:r>
            <a:r>
              <a:rPr sz="900" kern="0" spc="10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 </a:t>
            </a: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的型钢焊接成型，有足够的刚度和强度，试验框架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结构应适应水平和垂直安装样品的方式，在相应级别的冲击试验作用下，试验框架不应出现位移、变形 </a:t>
            </a:r>
            <a:r>
              <a:rPr sz="900" kern="0" spc="1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和倒塌现象。防砸透明材料四周边缘使用不小</a:t>
            </a:r>
            <a:r>
              <a:rPr sz="900" kern="0" spc="1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于4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mm</a:t>
            </a:r>
            <a:r>
              <a:rPr sz="900" kern="0" spc="10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 </a:t>
            </a:r>
            <a:r>
              <a:rPr sz="900" kern="0" spc="1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厚的钢板夹持样品，有效夹持宽度应为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20</a:t>
            </a:r>
            <a:r>
              <a:rPr sz="900" kern="0" spc="20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mm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</a:t>
            </a:r>
            <a:endParaRPr lang="en-US" altLang="en-US" sz="900" dirty="0"/>
          </a:p>
          <a:p>
            <a:pPr algn="l" rtl="0" eaLnBrk="0">
              <a:lnSpc>
                <a:spcPct val="116000"/>
              </a:lnSpc>
            </a:pPr>
            <a:endParaRPr lang="en-US" altLang="en-US" sz="1000" dirty="0"/>
          </a:p>
          <a:p>
            <a:pPr marL="12700" algn="l" rtl="0" eaLnBrk="0">
              <a:lnSpc>
                <a:spcPts val="1090"/>
              </a:lnSpc>
              <a:spcBef>
                <a:spcPts val="275"/>
              </a:spcBef>
            </a:pPr>
            <a:r>
              <a:rPr sz="900" b="1" kern="0" spc="2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A.4</a:t>
            </a:r>
            <a:r>
              <a:rPr sz="900" b="1" kern="0" spc="9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   </a:t>
            </a:r>
            <a:r>
              <a:rPr sz="900" b="1" kern="0" spc="2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落锤冲击试验装置</a:t>
            </a:r>
            <a:endParaRPr lang="en-US" altLang="en-US" sz="900" dirty="0"/>
          </a:p>
          <a:p>
            <a:pPr algn="l" rtl="0" eaLnBrk="0">
              <a:lnSpc>
                <a:spcPct val="130000"/>
              </a:lnSpc>
            </a:pPr>
            <a:endParaRPr lang="en-US" altLang="en-US" sz="1000" dirty="0"/>
          </a:p>
          <a:p>
            <a:pPr marL="12700" indent="234950" algn="l" rtl="0" eaLnBrk="0">
              <a:lnSpc>
                <a:spcPct val="114000"/>
              </a:lnSpc>
              <a:spcBef>
                <a:spcPts val="275"/>
              </a:spcBef>
            </a:pPr>
            <a:r>
              <a:rPr sz="900" kern="0" spc="6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落锤冲击试验装置应能满足标准中要求的试验高度和落锤质量。落锤</a:t>
            </a:r>
            <a:r>
              <a:rPr sz="900" kern="0" spc="5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试验装置应具有防止2次冲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击的机构。</a:t>
            </a:r>
            <a:endParaRPr lang="en-US" altLang="en-US" sz="900" dirty="0"/>
          </a:p>
          <a:p>
            <a:pPr algn="l" rtl="0" eaLnBrk="0">
              <a:lnSpc>
                <a:spcPct val="124000"/>
              </a:lnSpc>
            </a:pPr>
            <a:endParaRPr lang="en-US" altLang="en-US" sz="1000" dirty="0"/>
          </a:p>
          <a:p>
            <a:pPr marL="12700" algn="l" rtl="0" eaLnBrk="0">
              <a:lnSpc>
                <a:spcPts val="1090"/>
              </a:lnSpc>
              <a:spcBef>
                <a:spcPts val="275"/>
              </a:spcBef>
            </a:pPr>
            <a:r>
              <a:rPr sz="900" b="1" kern="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A.5</a:t>
            </a:r>
            <a:r>
              <a:rPr sz="900" b="1" kern="0" spc="7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   </a:t>
            </a:r>
            <a:r>
              <a:rPr sz="900" b="1" kern="0" spc="40" dirty="0">
                <a:solidFill>
                  <a:srgbClr val="000000">
                    <a:alpha val="100000"/>
                  </a:srgb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冲击工具</a:t>
            </a:r>
            <a:endParaRPr lang="en-US" altLang="en-US" sz="900" dirty="0"/>
          </a:p>
          <a:p>
            <a:pPr algn="l" rtl="0" eaLnBrk="0">
              <a:lnSpc>
                <a:spcPct val="129000"/>
              </a:lnSpc>
            </a:pPr>
            <a:endParaRPr lang="en-US" altLang="en-US" sz="1000" dirty="0"/>
          </a:p>
          <a:p>
            <a:pPr algn="l" rtl="0" eaLnBrk="0">
              <a:lnSpc>
                <a:spcPct val="114000"/>
              </a:lnSpc>
            </a:pPr>
            <a:endParaRPr lang="en-US" altLang="en-US" sz="200" dirty="0"/>
          </a:p>
          <a:p>
            <a:pPr marL="248920" algn="l" rtl="0" eaLnBrk="0">
              <a:lnSpc>
                <a:spcPct val="99000"/>
              </a:lnSpc>
            </a:pPr>
            <a:r>
              <a:rPr sz="900" b="1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冲击工具的形状应符合图</a:t>
            </a:r>
            <a:r>
              <a:rPr sz="900" kern="0" spc="-17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b="1" kern="0" spc="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A.1 </a:t>
            </a:r>
            <a:r>
              <a:rPr sz="900" b="1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的要</a:t>
            </a:r>
            <a:r>
              <a:rPr sz="900" b="1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求，质量、表面硬度应符合表1的要求。</a:t>
            </a:r>
            <a:endParaRPr lang="en-US" altLang="en-US" sz="900" dirty="0"/>
          </a:p>
        </p:txBody>
      </p:sp>
      <p:sp>
        <p:nvSpPr>
          <p:cNvPr id="102" name="textbox 102"/>
          <p:cNvSpPr/>
          <p:nvPr/>
        </p:nvSpPr>
        <p:spPr>
          <a:xfrm>
            <a:off x="5723048" y="1087536"/>
            <a:ext cx="791209" cy="13842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6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2000"/>
              </a:lnSpc>
            </a:pPr>
            <a:r>
              <a:rPr sz="900" b="1" kern="0" spc="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GA</a:t>
            </a:r>
            <a:r>
              <a:rPr sz="900" kern="0" spc="48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900" b="1" kern="0" spc="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844—2018</a:t>
            </a:r>
            <a:endParaRPr lang="en-US" altLang="en-US" sz="900" dirty="0"/>
          </a:p>
        </p:txBody>
      </p:sp>
      <p:sp>
        <p:nvSpPr>
          <p:cNvPr id="104" name="textbox 104"/>
          <p:cNvSpPr/>
          <p:nvPr/>
        </p:nvSpPr>
        <p:spPr>
          <a:xfrm>
            <a:off x="7080284" y="10380224"/>
            <a:ext cx="80644" cy="13779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0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2000"/>
              </a:lnSpc>
            </a:pP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9</a:t>
            </a:r>
            <a:endParaRPr lang="en-US" altLang="en-US" sz="900" dirty="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MzY5NDQzMjkxYjVlNzg3ODM1YmI0MGM1YWMwNDkyYjYifQ=="/>
</p:tagLst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satMod val="110000"/>
                <a:lum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satMod val="105000"/>
                <a:lum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shade val="94000"/>
              </a:schemeClr>
            </a:gs>
            <a:gs pos="50000">
              <a:schemeClr val="phClr">
                <a:lumMod val="110000"/>
                <a:satMod val="100000"/>
                <a:tint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5713</Words>
  <Application>WPS 演示</Application>
  <PresentationFormat/>
  <Paragraphs>618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3" baseType="lpstr">
      <vt:lpstr>Arial</vt:lpstr>
      <vt:lpstr>宋体</vt:lpstr>
      <vt:lpstr>Wingdings</vt:lpstr>
      <vt:lpstr>黑体</vt:lpstr>
      <vt:lpstr>Times New Roman</vt:lpstr>
      <vt:lpstr>幼圆</vt:lpstr>
      <vt:lpstr>仿宋</vt:lpstr>
      <vt:lpstr>华文行楷</vt:lpstr>
      <vt:lpstr>Arial</vt:lpstr>
      <vt:lpstr>微软雅黑</vt:lpstr>
      <vt:lpstr>Arial Unicode MS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田捷</cp:lastModifiedBy>
  <cp:revision>1</cp:revision>
  <dcterms:created xsi:type="dcterms:W3CDTF">2024-07-31T09:05:33Z</dcterms:created>
  <dcterms:modified xsi:type="dcterms:W3CDTF">2024-07-31T09:05:33Z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O">
    <vt:lpwstr>wqlLaW5nc29mdCBQREYgdG8gV1BTIDkw</vt:lpwstr>
  </property>
  <property fmtid="{D5CDD505-2E9C-101B-9397-08002B2CF9AE}" pid="3" name="Created">
    <vt:filetime>2024-03-27T08:40:22Z</vt:filetime>
  </property>
  <property fmtid="{D5CDD505-2E9C-101B-9397-08002B2CF9AE}" pid="4" name="UsrData">
    <vt:lpwstr>66021972061220001f721076wl</vt:lpwstr>
  </property>
  <property fmtid="{D5CDD505-2E9C-101B-9397-08002B2CF9AE}" pid="5" name="ICV">
    <vt:lpwstr>F79E1531DB514D1EB2FB83B110AD0945_12</vt:lpwstr>
  </property>
  <property fmtid="{D5CDD505-2E9C-101B-9397-08002B2CF9AE}" pid="6" name="KSOProductBuildVer">
    <vt:lpwstr>2052-12.1.0.17147</vt:lpwstr>
  </property>
</Properties>
</file>